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1"/>
  </p:sldMasterIdLst>
  <p:sldIdLst>
    <p:sldId id="256" r:id="rId2"/>
    <p:sldId id="269" r:id="rId3"/>
    <p:sldId id="270" r:id="rId4"/>
    <p:sldId id="272" r:id="rId5"/>
    <p:sldId id="273" r:id="rId6"/>
    <p:sldId id="260" r:id="rId7"/>
    <p:sldId id="274" r:id="rId8"/>
    <p:sldId id="275" r:id="rId9"/>
    <p:sldId id="276" r:id="rId10"/>
    <p:sldId id="261" r:id="rId11"/>
    <p:sldId id="284" r:id="rId12"/>
    <p:sldId id="262" r:id="rId13"/>
    <p:sldId id="263" r:id="rId14"/>
    <p:sldId id="277" r:id="rId15"/>
    <p:sldId id="264" r:id="rId16"/>
    <p:sldId id="278" r:id="rId17"/>
    <p:sldId id="279" r:id="rId18"/>
    <p:sldId id="280" r:id="rId19"/>
    <p:sldId id="281" r:id="rId20"/>
    <p:sldId id="282" r:id="rId21"/>
    <p:sldId id="283" r:id="rId22"/>
    <p:sldId id="265" r:id="rId23"/>
    <p:sldId id="267"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5"/>
    <p:restoredTop sz="94714"/>
  </p:normalViewPr>
  <p:slideViewPr>
    <p:cSldViewPr snapToGrid="0" snapToObjects="1">
      <p:cViewPr varScale="1">
        <p:scale>
          <a:sx n="94" d="100"/>
          <a:sy n="94" d="100"/>
        </p:scale>
        <p:origin x="7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D91A4A-A063-3C49-A1D2-B26D67D69CE7}"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8B96A-ABA1-3540-90ED-74EF5DD3220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D91A4A-A063-3C49-A1D2-B26D67D69CE7}"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8B96A-ABA1-3540-90ED-74EF5DD322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D91A4A-A063-3C49-A1D2-B26D67D69CE7}"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8B96A-ABA1-3540-90ED-74EF5DD322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D91A4A-A063-3C49-A1D2-B26D67D69CE7}"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8B96A-ABA1-3540-90ED-74EF5DD322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91A4A-A063-3C49-A1D2-B26D67D69CE7}"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8B96A-ABA1-3540-90ED-74EF5DD322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D91A4A-A063-3C49-A1D2-B26D67D69CE7}"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8B96A-ABA1-3540-90ED-74EF5DD322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D91A4A-A063-3C49-A1D2-B26D67D69CE7}" type="datetimeFigureOut">
              <a:rPr lang="en-US" smtClean="0"/>
              <a:t>1/29/18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8B96A-ABA1-3540-90ED-74EF5DD322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D91A4A-A063-3C49-A1D2-B26D67D69CE7}" type="datetimeFigureOut">
              <a:rPr lang="en-US" smtClean="0"/>
              <a:t>1/29/18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8B96A-ABA1-3540-90ED-74EF5DD322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91A4A-A063-3C49-A1D2-B26D67D69CE7}" type="datetimeFigureOut">
              <a:rPr lang="en-US" smtClean="0"/>
              <a:t>1/29/18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8B96A-ABA1-3540-90ED-74EF5DD322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91A4A-A063-3C49-A1D2-B26D67D69CE7}"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8B96A-ABA1-3540-90ED-74EF5DD322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91A4A-A063-3C49-A1D2-B26D67D69CE7}" type="datetimeFigureOut">
              <a:rPr lang="en-US" smtClean="0"/>
              <a:t>1/29/18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18B96A-ABA1-3540-90ED-74EF5DD322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91A4A-A063-3C49-A1D2-B26D67D69CE7}" type="datetimeFigureOut">
              <a:rPr lang="en-US" smtClean="0"/>
              <a:t>1/29/18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8B96A-ABA1-3540-90ED-74EF5DD3220E}" type="slidenum">
              <a:rPr lang="en-US" smtClean="0"/>
              <a:t>‹#›</a:t>
            </a:fld>
            <a:endParaRPr lang="en-US"/>
          </a:p>
        </p:txBody>
      </p:sp>
    </p:spTree>
    <p:extLst>
      <p:ext uri="{BB962C8B-B14F-4D97-AF65-F5344CB8AC3E}">
        <p14:creationId xmlns:p14="http://schemas.microsoft.com/office/powerpoint/2010/main" val="138814763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36913"/>
            <a:ext cx="9144000" cy="1194275"/>
          </a:xfrm>
        </p:spPr>
        <p:txBody>
          <a:bodyPr/>
          <a:lstStyle/>
          <a:p>
            <a:r>
              <a:rPr lang="en-US" b="1" dirty="0"/>
              <a:t>Russian Aspect in Context</a:t>
            </a:r>
            <a:r>
              <a:rPr lang="en-GB" b="1" dirty="0">
                <a:effectLst/>
              </a:rPr>
              <a:t> </a:t>
            </a:r>
            <a:endParaRPr lang="en-US" b="1" dirty="0"/>
          </a:p>
        </p:txBody>
      </p:sp>
      <p:sp>
        <p:nvSpPr>
          <p:cNvPr id="3" name="Subtitle 2"/>
          <p:cNvSpPr>
            <a:spLocks noGrp="1"/>
          </p:cNvSpPr>
          <p:nvPr>
            <p:ph type="subTitle" idx="1"/>
          </p:nvPr>
        </p:nvSpPr>
        <p:spPr>
          <a:xfrm>
            <a:off x="2569028" y="2710961"/>
            <a:ext cx="3404260" cy="1655762"/>
          </a:xfrm>
        </p:spPr>
        <p:txBody>
          <a:bodyPr/>
          <a:lstStyle/>
          <a:p>
            <a:r>
              <a:rPr lang="en-US" dirty="0"/>
              <a:t>Laura A. </a:t>
            </a:r>
            <a:r>
              <a:rPr lang="en-US" dirty="0" err="1"/>
              <a:t>Janda</a:t>
            </a:r>
            <a:endParaRPr lang="en-US" dirty="0"/>
          </a:p>
          <a:p>
            <a:r>
              <a:rPr lang="en-US" dirty="0" err="1"/>
              <a:t>UiT</a:t>
            </a:r>
            <a:r>
              <a:rPr lang="en-US" dirty="0"/>
              <a:t> The Arctic University of Norway</a:t>
            </a:r>
          </a:p>
        </p:txBody>
      </p:sp>
      <p:sp>
        <p:nvSpPr>
          <p:cNvPr id="5" name="Subtitle 2"/>
          <p:cNvSpPr txBox="1">
            <a:spLocks/>
          </p:cNvSpPr>
          <p:nvPr/>
        </p:nvSpPr>
        <p:spPr>
          <a:xfrm>
            <a:off x="6462156" y="2703332"/>
            <a:ext cx="319248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t>Robert J. Reynolds</a:t>
            </a:r>
          </a:p>
          <a:p>
            <a:r>
              <a:rPr lang="en-US" dirty="0"/>
              <a:t>Brigham Young University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700" y="3625726"/>
            <a:ext cx="2198915" cy="2153104"/>
          </a:xfrm>
          <a:prstGeom prst="rect">
            <a:avLst/>
          </a:prstGeom>
        </p:spPr>
      </p:pic>
      <p:pic>
        <p:nvPicPr>
          <p:cNvPr id="13314" name="Picture 2" descr="http://www.seriouseats.com/images/2012/11/BYUMedallionS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798" y="3956679"/>
            <a:ext cx="1491198" cy="1491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805532" y="4167903"/>
            <a:ext cx="2574518" cy="3643268"/>
          </a:xfrm>
          <a:prstGeom prst="rect">
            <a:avLst/>
          </a:prstGeom>
        </p:spPr>
      </p:pic>
    </p:spTree>
    <p:extLst>
      <p:ext uri="{BB962C8B-B14F-4D97-AF65-F5344CB8AC3E}">
        <p14:creationId xmlns:p14="http://schemas.microsoft.com/office/powerpoint/2010/main" val="884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2193925" y="166688"/>
            <a:ext cx="7880350" cy="552450"/>
          </a:xfrm>
        </p:spPr>
        <p:txBody>
          <a:bodyPr>
            <a:normAutofit fontScale="90000"/>
          </a:bodyPr>
          <a:lstStyle/>
          <a:p>
            <a:pPr algn="ctr"/>
            <a:r>
              <a:rPr lang="nb-NO" altLang="en-US" sz="3600">
                <a:latin typeface="Open Sans" charset="0"/>
                <a:ea typeface="ＭＳ Ｐゴシック" charset="-128"/>
                <a:cs typeface="Open Sans" charset="0"/>
              </a:rPr>
              <a:t>What our experiment looked like:</a:t>
            </a:r>
            <a:endParaRPr lang="en-US" altLang="en-US" sz="3600">
              <a:latin typeface="Open Sans" charset="0"/>
              <a:ea typeface="ＭＳ Ｐゴシック" charset="-128"/>
              <a:cs typeface="Open Sans" charset="0"/>
            </a:endParaRPr>
          </a:p>
        </p:txBody>
      </p:sp>
      <p:pic>
        <p:nvPicPr>
          <p:cNvPr id="100355" name="Content Placeholder 2" descr="Screen Shot 2016-08-22 at 19.52.28.png"/>
          <p:cNvPicPr>
            <a:picLocks noGrp="1" noChangeAspect="1"/>
          </p:cNvPicPr>
          <p:nvPr>
            <p:ph idx="1"/>
          </p:nvPr>
        </p:nvPicPr>
        <p:blipFill>
          <a:blip r:embed="rId2">
            <a:extLst>
              <a:ext uri="{28A0092B-C50C-407E-A947-70E740481C1C}">
                <a14:useLocalDpi xmlns:a14="http://schemas.microsoft.com/office/drawing/2010/main" val="0"/>
              </a:ext>
            </a:extLst>
          </a:blip>
          <a:srcRect l="-438" r="-742"/>
          <a:stretch>
            <a:fillRect/>
          </a:stretch>
        </p:blipFill>
        <p:spPr>
          <a:xfrm>
            <a:off x="1574801" y="676275"/>
            <a:ext cx="9026525" cy="6203950"/>
          </a:xfrm>
        </p:spPr>
      </p:pic>
    </p:spTree>
    <p:extLst>
      <p:ext uri="{BB962C8B-B14F-4D97-AF65-F5344CB8AC3E}">
        <p14:creationId xmlns:p14="http://schemas.microsoft.com/office/powerpoint/2010/main" val="103135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2CD8-411E-F547-AFC7-11CAC571AB45}"/>
              </a:ext>
            </a:extLst>
          </p:cNvPr>
          <p:cNvSpPr>
            <a:spLocks noGrp="1"/>
          </p:cNvSpPr>
          <p:nvPr>
            <p:ph type="title"/>
          </p:nvPr>
        </p:nvSpPr>
        <p:spPr/>
        <p:txBody>
          <a:bodyPr/>
          <a:lstStyle/>
          <a:p>
            <a:r>
              <a:rPr lang="en-US" b="1" dirty="0"/>
              <a:t>Results</a:t>
            </a:r>
          </a:p>
        </p:txBody>
      </p:sp>
      <p:sp>
        <p:nvSpPr>
          <p:cNvPr id="3" name="Content Placeholder 2">
            <a:extLst>
              <a:ext uri="{FF2B5EF4-FFF2-40B4-BE49-F238E27FC236}">
                <a16:creationId xmlns:a16="http://schemas.microsoft.com/office/drawing/2014/main" id="{EACE7FFC-49A3-1241-9CFC-64B98ACD2F57}"/>
              </a:ext>
            </a:extLst>
          </p:cNvPr>
          <p:cNvSpPr>
            <a:spLocks noGrp="1"/>
          </p:cNvSpPr>
          <p:nvPr>
            <p:ph idx="1"/>
          </p:nvPr>
        </p:nvSpPr>
        <p:spPr/>
        <p:txBody>
          <a:bodyPr>
            <a:normAutofit/>
          </a:bodyPr>
          <a:lstStyle/>
          <a:p>
            <a:r>
              <a:rPr lang="en-US" sz="3200" dirty="0"/>
              <a:t>Distribution of responses</a:t>
            </a:r>
          </a:p>
          <a:p>
            <a:pPr lvl="1"/>
            <a:r>
              <a:rPr lang="en-US" sz="2800" b="1" dirty="0"/>
              <a:t>81%</a:t>
            </a:r>
            <a:r>
              <a:rPr lang="en-US" sz="2800" dirty="0"/>
              <a:t> of items received </a:t>
            </a:r>
            <a:r>
              <a:rPr lang="en-US" sz="2800" b="1" dirty="0"/>
              <a:t>categorical responses</a:t>
            </a:r>
            <a:r>
              <a:rPr lang="en-US" sz="2800" dirty="0"/>
              <a:t>, confirming that the original aspect was much preferred over the non-original aspect: here </a:t>
            </a:r>
            <a:r>
              <a:rPr lang="en-US" sz="2800" b="1" dirty="0"/>
              <a:t>aspect is HIGHLY redundant</a:t>
            </a:r>
          </a:p>
          <a:p>
            <a:pPr lvl="1"/>
            <a:r>
              <a:rPr lang="en-US" sz="2800" b="1" dirty="0"/>
              <a:t>17%</a:t>
            </a:r>
            <a:r>
              <a:rPr lang="en-US" sz="2800" dirty="0"/>
              <a:t> of items received similar ratings for both original and non-original aspect: here </a:t>
            </a:r>
            <a:r>
              <a:rPr lang="en-US" sz="2800" b="1" dirty="0"/>
              <a:t>aspect is HIGHLY open to construal</a:t>
            </a:r>
          </a:p>
          <a:p>
            <a:r>
              <a:rPr lang="en-US" sz="3200" dirty="0"/>
              <a:t>Native speakers react very differently to original vs. non-original aspect in terms of consistency – </a:t>
            </a:r>
            <a:r>
              <a:rPr lang="en-US" sz="3200" b="1" dirty="0"/>
              <a:t>responses for non-original aspect are much LESS consistent</a:t>
            </a:r>
          </a:p>
        </p:txBody>
      </p:sp>
    </p:spTree>
    <p:extLst>
      <p:ext uri="{BB962C8B-B14F-4D97-AF65-F5344CB8AC3E}">
        <p14:creationId xmlns:p14="http://schemas.microsoft.com/office/powerpoint/2010/main" val="87325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24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a:spLocks noChangeArrowheads="1"/>
          </p:cNvSpPr>
          <p:nvPr/>
        </p:nvSpPr>
        <p:spPr bwMode="auto">
          <a:xfrm>
            <a:off x="6211888" y="3509964"/>
            <a:ext cx="3522662" cy="2549525"/>
          </a:xfrm>
          <a:prstGeom prst="roundRect">
            <a:avLst>
              <a:gd name="adj" fmla="val 16667"/>
            </a:avLst>
          </a:prstGeom>
          <a:noFill/>
          <a:ln w="38100">
            <a:solidFill>
              <a:srgbClr val="00607F"/>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endParaRPr lang="en-US" altLang="x-none" sz="1800">
              <a:solidFill>
                <a:srgbClr val="FFFFFF"/>
              </a:solidFill>
            </a:endParaRPr>
          </a:p>
        </p:txBody>
      </p:sp>
      <p:sp>
        <p:nvSpPr>
          <p:cNvPr id="4" name="Rounded Rectangular Callout 3"/>
          <p:cNvSpPr>
            <a:spLocks noChangeArrowheads="1"/>
          </p:cNvSpPr>
          <p:nvPr/>
        </p:nvSpPr>
        <p:spPr bwMode="auto">
          <a:xfrm>
            <a:off x="5348288" y="903289"/>
            <a:ext cx="3759200" cy="2219325"/>
          </a:xfrm>
          <a:prstGeom prst="wedgeRoundRectCallout">
            <a:avLst>
              <a:gd name="adj1" fmla="val 30176"/>
              <a:gd name="adj2" fmla="val 67699"/>
              <a:gd name="adj3" fmla="val 16667"/>
            </a:avLst>
          </a:prstGeom>
          <a:noFill/>
          <a:ln w="38100">
            <a:solidFill>
              <a:srgbClr val="00607F"/>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ru-RU" altLang="x-none" b="1" dirty="0"/>
              <a:t>81% </a:t>
            </a:r>
            <a:r>
              <a:rPr lang="nb-NO" altLang="x-none" b="1" dirty="0" err="1"/>
              <a:t>of</a:t>
            </a:r>
            <a:r>
              <a:rPr lang="nb-NO" altLang="x-none" b="1" dirty="0"/>
              <a:t> </a:t>
            </a:r>
            <a:r>
              <a:rPr lang="nb-NO" altLang="x-none" b="1" dirty="0" err="1"/>
              <a:t>the</a:t>
            </a:r>
            <a:r>
              <a:rPr lang="nb-NO" altLang="x-none" b="1" dirty="0"/>
              <a:t> data is </a:t>
            </a:r>
            <a:r>
              <a:rPr lang="nb-NO" altLang="x-none" b="1" dirty="0" err="1"/>
              <a:t>here</a:t>
            </a:r>
            <a:r>
              <a:rPr lang="nb-NO" altLang="x-none" b="1" dirty="0"/>
              <a:t>.</a:t>
            </a:r>
          </a:p>
          <a:p>
            <a:pPr algn="ctr">
              <a:defRPr/>
            </a:pPr>
            <a:r>
              <a:rPr lang="nb-NO" altLang="x-none" b="1" dirty="0"/>
              <a:t>Speakers </a:t>
            </a:r>
            <a:r>
              <a:rPr lang="nb-NO" altLang="x-none" b="1" dirty="0" err="1"/>
              <a:t>reliably</a:t>
            </a:r>
            <a:r>
              <a:rPr lang="nb-NO" altLang="x-none" b="1" dirty="0"/>
              <a:t> </a:t>
            </a:r>
            <a:r>
              <a:rPr lang="nb-NO" altLang="x-none" b="1" dirty="0" err="1"/>
              <a:t>recover</a:t>
            </a:r>
            <a:r>
              <a:rPr lang="nb-NO" altLang="x-none" b="1" dirty="0"/>
              <a:t> </a:t>
            </a:r>
            <a:r>
              <a:rPr lang="nb-NO" altLang="x-none" b="1" dirty="0" err="1"/>
              <a:t>the</a:t>
            </a:r>
            <a:r>
              <a:rPr lang="nb-NO" altLang="x-none" b="1" dirty="0"/>
              <a:t> original </a:t>
            </a:r>
            <a:r>
              <a:rPr lang="nb-NO" altLang="x-none" b="1" dirty="0" err="1"/>
              <a:t>aspect</a:t>
            </a:r>
            <a:r>
              <a:rPr lang="nb-NO" altLang="x-none" b="1" dirty="0"/>
              <a:t>.</a:t>
            </a:r>
          </a:p>
          <a:p>
            <a:pPr algn="ctr">
              <a:defRPr/>
            </a:pPr>
            <a:r>
              <a:rPr lang="nb-NO" altLang="x-none" b="1" dirty="0" err="1"/>
              <a:t>Redundancy</a:t>
            </a:r>
            <a:r>
              <a:rPr lang="nb-NO" altLang="x-none" b="1" dirty="0"/>
              <a:t> is HIGH.</a:t>
            </a:r>
          </a:p>
          <a:p>
            <a:pPr algn="ctr">
              <a:defRPr/>
            </a:pPr>
            <a:r>
              <a:rPr lang="nb-NO" altLang="x-none" b="1" dirty="0" err="1"/>
              <a:t>Saliency</a:t>
            </a:r>
            <a:r>
              <a:rPr lang="nb-NO" altLang="x-none" b="1" dirty="0"/>
              <a:t> </a:t>
            </a:r>
            <a:r>
              <a:rPr lang="nb-NO" altLang="x-none" b="1" dirty="0" err="1"/>
              <a:t>of</a:t>
            </a:r>
            <a:r>
              <a:rPr lang="nb-NO" altLang="x-none" b="1" dirty="0"/>
              <a:t> </a:t>
            </a:r>
            <a:r>
              <a:rPr lang="nb-NO" altLang="x-none" b="1" dirty="0" err="1"/>
              <a:t>construal</a:t>
            </a:r>
            <a:r>
              <a:rPr lang="nb-NO" altLang="x-none" b="1" dirty="0"/>
              <a:t> is LOW.</a:t>
            </a:r>
            <a:endParaRPr lang="en-US" altLang="x-none" b="1" dirty="0"/>
          </a:p>
        </p:txBody>
      </p:sp>
    </p:spTree>
    <p:extLst>
      <p:ext uri="{BB962C8B-B14F-4D97-AF65-F5344CB8AC3E}">
        <p14:creationId xmlns:p14="http://schemas.microsoft.com/office/powerpoint/2010/main" val="70090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AFD9-C40F-3146-B12A-D8E3FA31174D}"/>
              </a:ext>
            </a:extLst>
          </p:cNvPr>
          <p:cNvSpPr>
            <a:spLocks noGrp="1"/>
          </p:cNvSpPr>
          <p:nvPr>
            <p:ph type="title"/>
          </p:nvPr>
        </p:nvSpPr>
        <p:spPr/>
        <p:txBody>
          <a:bodyPr/>
          <a:lstStyle/>
          <a:p>
            <a:r>
              <a:rPr lang="en-US" b="1" dirty="0"/>
              <a:t>Examples of test items where redundancy of aspect is HIGH and construal is LOW</a:t>
            </a:r>
          </a:p>
        </p:txBody>
      </p:sp>
      <p:sp>
        <p:nvSpPr>
          <p:cNvPr id="3" name="Content Placeholder 2">
            <a:extLst>
              <a:ext uri="{FF2B5EF4-FFF2-40B4-BE49-F238E27FC236}">
                <a16:creationId xmlns:a16="http://schemas.microsoft.com/office/drawing/2014/main" id="{89B034ED-CDA0-7B44-B304-D148C6D71AC6}"/>
              </a:ext>
            </a:extLst>
          </p:cNvPr>
          <p:cNvSpPr>
            <a:spLocks noGrp="1"/>
          </p:cNvSpPr>
          <p:nvPr>
            <p:ph idx="1"/>
          </p:nvPr>
        </p:nvSpPr>
        <p:spPr>
          <a:xfrm>
            <a:off x="838200" y="1825625"/>
            <a:ext cx="10515600" cy="1669929"/>
          </a:xfrm>
        </p:spPr>
        <p:txBody>
          <a:bodyPr/>
          <a:lstStyle/>
          <a:p>
            <a:pPr marL="0" indent="0">
              <a:buNone/>
            </a:pPr>
            <a:r>
              <a:rPr lang="ru-RU" dirty="0"/>
              <a:t>В восемь лет мальчик [ сбежал / сбегал ] из дома. </a:t>
            </a:r>
          </a:p>
          <a:p>
            <a:pPr marL="0" indent="0">
              <a:buNone/>
            </a:pPr>
            <a:endParaRPr lang="nb-NO" dirty="0"/>
          </a:p>
          <a:p>
            <a:pPr marL="0" indent="0">
              <a:buNone/>
            </a:pPr>
            <a:r>
              <a:rPr lang="ru-RU" dirty="0"/>
              <a:t>Богомольная женщина никогда не [ обругала / ругала ] его, но…</a:t>
            </a:r>
            <a:endParaRPr lang="en-US" dirty="0"/>
          </a:p>
        </p:txBody>
      </p:sp>
      <p:graphicFrame>
        <p:nvGraphicFramePr>
          <p:cNvPr id="4" name="Table 3">
            <a:extLst>
              <a:ext uri="{FF2B5EF4-FFF2-40B4-BE49-F238E27FC236}">
                <a16:creationId xmlns:a16="http://schemas.microsoft.com/office/drawing/2014/main" id="{0EBBF48E-84EC-0741-A06E-5B3D2CBD85A4}"/>
              </a:ext>
            </a:extLst>
          </p:cNvPr>
          <p:cNvGraphicFramePr>
            <a:graphicFrameLocks noGrp="1"/>
          </p:cNvGraphicFramePr>
          <p:nvPr>
            <p:extLst>
              <p:ext uri="{D42A27DB-BD31-4B8C-83A1-F6EECF244321}">
                <p14:modId xmlns:p14="http://schemas.microsoft.com/office/powerpoint/2010/main" val="4125851043"/>
              </p:ext>
            </p:extLst>
          </p:nvPr>
        </p:nvGraphicFramePr>
        <p:xfrm>
          <a:off x="838200" y="3630491"/>
          <a:ext cx="10609160" cy="2386780"/>
        </p:xfrm>
        <a:graphic>
          <a:graphicData uri="http://schemas.openxmlformats.org/drawingml/2006/table">
            <a:tbl>
              <a:tblPr firstRow="1" bandRow="1">
                <a:tableStyleId>{5C22544A-7EE6-4342-B048-85BDC9FD1C3A}</a:tableStyleId>
              </a:tblPr>
              <a:tblGrid>
                <a:gridCol w="5272314">
                  <a:extLst>
                    <a:ext uri="{9D8B030D-6E8A-4147-A177-3AD203B41FA5}">
                      <a16:colId xmlns:a16="http://schemas.microsoft.com/office/drawing/2014/main" val="1578725376"/>
                    </a:ext>
                  </a:extLst>
                </a:gridCol>
                <a:gridCol w="1451429">
                  <a:extLst>
                    <a:ext uri="{9D8B030D-6E8A-4147-A177-3AD203B41FA5}">
                      <a16:colId xmlns:a16="http://schemas.microsoft.com/office/drawing/2014/main" val="1024833450"/>
                    </a:ext>
                  </a:extLst>
                </a:gridCol>
                <a:gridCol w="1509486">
                  <a:extLst>
                    <a:ext uri="{9D8B030D-6E8A-4147-A177-3AD203B41FA5}">
                      <a16:colId xmlns:a16="http://schemas.microsoft.com/office/drawing/2014/main" val="3138988007"/>
                    </a:ext>
                  </a:extLst>
                </a:gridCol>
                <a:gridCol w="1262742">
                  <a:extLst>
                    <a:ext uri="{9D8B030D-6E8A-4147-A177-3AD203B41FA5}">
                      <a16:colId xmlns:a16="http://schemas.microsoft.com/office/drawing/2014/main" val="4163452527"/>
                    </a:ext>
                  </a:extLst>
                </a:gridCol>
                <a:gridCol w="1113189">
                  <a:extLst>
                    <a:ext uri="{9D8B030D-6E8A-4147-A177-3AD203B41FA5}">
                      <a16:colId xmlns:a16="http://schemas.microsoft.com/office/drawing/2014/main" val="2009889914"/>
                    </a:ext>
                  </a:extLst>
                </a:gridCol>
              </a:tblGrid>
              <a:tr h="429055">
                <a:tc>
                  <a:txBody>
                    <a:bodyPr/>
                    <a:lstStyle/>
                    <a:p>
                      <a:pPr>
                        <a:spcAft>
                          <a:spcPts val="0"/>
                        </a:spcAft>
                      </a:pPr>
                      <a:r>
                        <a:rPr lang="nb-NO" sz="240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spcAft>
                          <a:spcPts val="0"/>
                        </a:spcAft>
                      </a:pPr>
                      <a:r>
                        <a:rPr lang="en-US" sz="2200" dirty="0">
                          <a:effectLst/>
                          <a:latin typeface="+mn-lt"/>
                          <a:ea typeface="Calibri" panose="020F0502020204030204" pitchFamily="34" charset="0"/>
                          <a:cs typeface="Times New Roman" panose="02020603050405020304" pitchFamily="18" charset="0"/>
                        </a:rPr>
                        <a:t>Impossible = 0</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dirty="0">
                          <a:effectLst/>
                          <a:latin typeface="+mn-lt"/>
                          <a:ea typeface="Calibri" panose="020F0502020204030204" pitchFamily="34" charset="0"/>
                          <a:cs typeface="Times New Roman" panose="02020603050405020304" pitchFamily="18" charset="0"/>
                        </a:rPr>
                        <a:t>Acceptable = 1</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dirty="0">
                          <a:effectLst/>
                          <a:latin typeface="+mn-lt"/>
                          <a:ea typeface="Calibri" panose="020F0502020204030204" pitchFamily="34" charset="0"/>
                          <a:cs typeface="Times New Roman" panose="02020603050405020304" pitchFamily="18" charset="0"/>
                        </a:rPr>
                        <a:t>Excellent = 2</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dirty="0">
                          <a:effectLst/>
                          <a:latin typeface="+mn-lt"/>
                          <a:ea typeface="Calibri" panose="020F0502020204030204" pitchFamily="34" charset="0"/>
                          <a:cs typeface="Times New Roman" panose="02020603050405020304" pitchFamily="18" charset="0"/>
                        </a:rPr>
                        <a:t>Average</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1715204"/>
                  </a:ext>
                </a:extLst>
              </a:tr>
              <a:tr h="429055">
                <a:tc>
                  <a:txBody>
                    <a:bodyPr/>
                    <a:lstStyle/>
                    <a:p>
                      <a:pPr>
                        <a:spcAft>
                          <a:spcPts val="0"/>
                        </a:spcAft>
                      </a:pPr>
                      <a:r>
                        <a:rPr lang="en-US" sz="2400" dirty="0">
                          <a:effectLst/>
                          <a:latin typeface="+mn-lt"/>
                          <a:ea typeface="Calibri" panose="020F0502020204030204" pitchFamily="34" charset="0"/>
                          <a:cs typeface="Times New Roman" panose="02020603050405020304" pitchFamily="18" charset="0"/>
                        </a:rPr>
                        <a:t>Perfective </a:t>
                      </a:r>
                      <a:r>
                        <a:rPr lang="ru-RU" sz="2400" dirty="0">
                          <a:effectLst/>
                          <a:latin typeface="+mn-lt"/>
                          <a:ea typeface="Calibri" panose="020F0502020204030204" pitchFamily="34" charset="0"/>
                          <a:cs typeface="Times New Roman" panose="02020603050405020304" pitchFamily="18" charset="0"/>
                        </a:rPr>
                        <a:t>сбежал</a:t>
                      </a:r>
                      <a:r>
                        <a:rPr lang="en-US" sz="2400" dirty="0">
                          <a:effectLst/>
                          <a:latin typeface="+mn-lt"/>
                          <a:ea typeface="Calibri" panose="020F0502020204030204" pitchFamily="34" charset="0"/>
                          <a:cs typeface="Times New Roman" panose="02020603050405020304" pitchFamily="18" charset="0"/>
                        </a:rPr>
                        <a:t> (original aspect)</a:t>
                      </a:r>
                      <a:endParaRPr lang="nb-NO"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0</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0</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82</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2.0</a:t>
                      </a:r>
                      <a:endParaRPr lang="nb-NO"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7766823"/>
                  </a:ext>
                </a:extLst>
              </a:tr>
              <a:tr h="429055">
                <a:tc>
                  <a:txBody>
                    <a:bodyPr/>
                    <a:lstStyle/>
                    <a:p>
                      <a:pPr>
                        <a:spcAft>
                          <a:spcPts val="0"/>
                        </a:spcAft>
                      </a:pPr>
                      <a:r>
                        <a:rPr lang="en-US" sz="2400" dirty="0">
                          <a:effectLst/>
                          <a:latin typeface="+mn-lt"/>
                          <a:ea typeface="Calibri" panose="020F0502020204030204" pitchFamily="34" charset="0"/>
                          <a:cs typeface="Times New Roman" panose="02020603050405020304" pitchFamily="18" charset="0"/>
                        </a:rPr>
                        <a:t>Imperfective </a:t>
                      </a:r>
                      <a:r>
                        <a:rPr lang="ru-RU" sz="2400" dirty="0">
                          <a:effectLst/>
                          <a:latin typeface="+mn-lt"/>
                          <a:ea typeface="Calibri" panose="020F0502020204030204" pitchFamily="34" charset="0"/>
                          <a:cs typeface="Times New Roman" panose="02020603050405020304" pitchFamily="18" charset="0"/>
                        </a:rPr>
                        <a:t>сбегал </a:t>
                      </a:r>
                      <a:r>
                        <a:rPr lang="en-US" sz="2400" dirty="0">
                          <a:effectLst/>
                          <a:latin typeface="+mn-lt"/>
                          <a:ea typeface="Calibri" panose="020F0502020204030204" pitchFamily="34" charset="0"/>
                          <a:cs typeface="Times New Roman" panose="02020603050405020304" pitchFamily="18" charset="0"/>
                        </a:rPr>
                        <a:t>(non-original aspect)</a:t>
                      </a:r>
                      <a:endParaRPr lang="nb-NO"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68</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12</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2</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0.195</a:t>
                      </a:r>
                      <a:endParaRPr lang="nb-NO"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3132434"/>
                  </a:ext>
                </a:extLst>
              </a:tr>
              <a:tr h="429055">
                <a:tc>
                  <a:txBody>
                    <a:bodyPr/>
                    <a:lstStyle/>
                    <a:p>
                      <a:pPr>
                        <a:spcAft>
                          <a:spcPts val="0"/>
                        </a:spcAft>
                      </a:pPr>
                      <a:r>
                        <a:rPr lang="en-US" sz="2400" dirty="0">
                          <a:effectLst/>
                          <a:latin typeface="+mn-lt"/>
                          <a:ea typeface="Calibri" panose="020F0502020204030204" pitchFamily="34" charset="0"/>
                          <a:cs typeface="Times New Roman" panose="02020603050405020304" pitchFamily="18" charset="0"/>
                        </a:rPr>
                        <a:t>Perfective </a:t>
                      </a:r>
                      <a:r>
                        <a:rPr lang="ru-RU" sz="2400" dirty="0">
                          <a:effectLst/>
                          <a:latin typeface="+mn-lt"/>
                          <a:ea typeface="Calibri" panose="020F0502020204030204" pitchFamily="34" charset="0"/>
                          <a:cs typeface="Times New Roman" panose="02020603050405020304" pitchFamily="18" charset="0"/>
                        </a:rPr>
                        <a:t>обругала </a:t>
                      </a:r>
                      <a:r>
                        <a:rPr lang="en-US" sz="2400" dirty="0">
                          <a:effectLst/>
                          <a:latin typeface="+mn-lt"/>
                          <a:ea typeface="Calibri" panose="020F0502020204030204" pitchFamily="34" charset="0"/>
                          <a:cs typeface="Times New Roman" panose="02020603050405020304" pitchFamily="18" charset="0"/>
                        </a:rPr>
                        <a:t>(non-original aspect)</a:t>
                      </a:r>
                      <a:endParaRPr lang="nb-NO"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79</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3</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0</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0.037</a:t>
                      </a:r>
                      <a:endParaRPr lang="nb-NO"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412355"/>
                  </a:ext>
                </a:extLst>
              </a:tr>
              <a:tr h="429055">
                <a:tc>
                  <a:txBody>
                    <a:bodyPr/>
                    <a:lstStyle/>
                    <a:p>
                      <a:pPr>
                        <a:spcAft>
                          <a:spcPts val="0"/>
                        </a:spcAft>
                      </a:pPr>
                      <a:r>
                        <a:rPr lang="en-US" sz="2400" dirty="0">
                          <a:effectLst/>
                          <a:latin typeface="+mn-lt"/>
                          <a:ea typeface="Calibri" panose="020F0502020204030204" pitchFamily="34" charset="0"/>
                          <a:cs typeface="Times New Roman" panose="02020603050405020304" pitchFamily="18" charset="0"/>
                        </a:rPr>
                        <a:t>Imperfective </a:t>
                      </a:r>
                      <a:r>
                        <a:rPr lang="ru-RU" sz="2400" dirty="0">
                          <a:effectLst/>
                          <a:latin typeface="+mn-lt"/>
                          <a:ea typeface="Calibri" panose="020F0502020204030204" pitchFamily="34" charset="0"/>
                          <a:cs typeface="Times New Roman" panose="02020603050405020304" pitchFamily="18" charset="0"/>
                        </a:rPr>
                        <a:t>ругала </a:t>
                      </a:r>
                      <a:r>
                        <a:rPr lang="en-US" sz="2400" dirty="0">
                          <a:effectLst/>
                          <a:latin typeface="+mn-lt"/>
                          <a:ea typeface="Calibri" panose="020F0502020204030204" pitchFamily="34" charset="0"/>
                          <a:cs typeface="Times New Roman" panose="02020603050405020304" pitchFamily="18" charset="0"/>
                        </a:rPr>
                        <a:t>(original aspect)</a:t>
                      </a:r>
                      <a:endParaRPr lang="nb-NO"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0</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0</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82</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dirty="0">
                          <a:effectLst/>
                          <a:latin typeface="+mn-lt"/>
                          <a:ea typeface="Calibri" panose="020F0502020204030204" pitchFamily="34" charset="0"/>
                          <a:cs typeface="Times New Roman" panose="02020603050405020304" pitchFamily="18" charset="0"/>
                        </a:rPr>
                        <a:t>2.0</a:t>
                      </a:r>
                      <a:endParaRPr lang="nb-NO"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527276"/>
                  </a:ext>
                </a:extLst>
              </a:tr>
            </a:tbl>
          </a:graphicData>
        </a:graphic>
      </p:graphicFrame>
    </p:spTree>
    <p:extLst>
      <p:ext uri="{BB962C8B-B14F-4D97-AF65-F5344CB8AC3E}">
        <p14:creationId xmlns:p14="http://schemas.microsoft.com/office/powerpoint/2010/main" val="152048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a:spLocks noChangeArrowheads="1"/>
          </p:cNvSpPr>
          <p:nvPr/>
        </p:nvSpPr>
        <p:spPr bwMode="auto">
          <a:xfrm>
            <a:off x="6292851" y="815975"/>
            <a:ext cx="3427413" cy="2609850"/>
          </a:xfrm>
          <a:prstGeom prst="roundRect">
            <a:avLst>
              <a:gd name="adj" fmla="val 16667"/>
            </a:avLst>
          </a:prstGeom>
          <a:noFill/>
          <a:ln w="38100">
            <a:solidFill>
              <a:srgbClr val="00607F"/>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endParaRPr lang="en-US" altLang="x-none" sz="1800">
              <a:solidFill>
                <a:srgbClr val="FFFFFF"/>
              </a:solidFill>
            </a:endParaRPr>
          </a:p>
        </p:txBody>
      </p:sp>
      <p:sp>
        <p:nvSpPr>
          <p:cNvPr id="4" name="Rounded Rectangular Callout 3"/>
          <p:cNvSpPr>
            <a:spLocks noChangeArrowheads="1"/>
          </p:cNvSpPr>
          <p:nvPr/>
        </p:nvSpPr>
        <p:spPr bwMode="auto">
          <a:xfrm>
            <a:off x="2330451" y="815976"/>
            <a:ext cx="3636963" cy="2468563"/>
          </a:xfrm>
          <a:prstGeom prst="wedgeRoundRectCallout">
            <a:avLst>
              <a:gd name="adj1" fmla="val 59898"/>
              <a:gd name="adj2" fmla="val -10773"/>
              <a:gd name="adj3" fmla="val 16667"/>
            </a:avLst>
          </a:prstGeom>
          <a:noFill/>
          <a:ln w="38100">
            <a:solidFill>
              <a:srgbClr val="00607F"/>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nb-NO" altLang="x-none" b="1" dirty="0"/>
              <a:t>17</a:t>
            </a:r>
            <a:r>
              <a:rPr lang="ru-RU" altLang="x-none" b="1" dirty="0"/>
              <a:t>% </a:t>
            </a:r>
            <a:r>
              <a:rPr lang="nb-NO" altLang="x-none" b="1" dirty="0" err="1"/>
              <a:t>of</a:t>
            </a:r>
            <a:r>
              <a:rPr lang="nb-NO" altLang="x-none" b="1" dirty="0"/>
              <a:t> </a:t>
            </a:r>
            <a:r>
              <a:rPr lang="nb-NO" altLang="x-none" b="1" dirty="0" err="1"/>
              <a:t>the</a:t>
            </a:r>
            <a:r>
              <a:rPr lang="nb-NO" altLang="x-none" b="1" dirty="0"/>
              <a:t> data is </a:t>
            </a:r>
            <a:r>
              <a:rPr lang="nb-NO" altLang="x-none" b="1" dirty="0" err="1"/>
              <a:t>here</a:t>
            </a:r>
            <a:r>
              <a:rPr lang="nb-NO" altLang="x-none" b="1" dirty="0"/>
              <a:t>.</a:t>
            </a:r>
          </a:p>
          <a:p>
            <a:pPr algn="ctr">
              <a:defRPr/>
            </a:pPr>
            <a:r>
              <a:rPr lang="nb-NO" altLang="x-none" b="1" dirty="0"/>
              <a:t>Speakers </a:t>
            </a:r>
            <a:r>
              <a:rPr lang="nb-NO" altLang="x-none" b="1" dirty="0" err="1"/>
              <a:t>accept</a:t>
            </a:r>
            <a:r>
              <a:rPr lang="nb-NO" altLang="x-none" b="1" dirty="0"/>
              <a:t> </a:t>
            </a:r>
            <a:r>
              <a:rPr lang="nb-NO" altLang="x-none" b="1" dirty="0" err="1"/>
              <a:t>both</a:t>
            </a:r>
            <a:r>
              <a:rPr lang="nb-NO" altLang="x-none" b="1" dirty="0"/>
              <a:t> </a:t>
            </a:r>
            <a:r>
              <a:rPr lang="nb-NO" altLang="x-none" b="1" dirty="0" err="1"/>
              <a:t>aspects</a:t>
            </a:r>
            <a:r>
              <a:rPr lang="nb-NO" altLang="x-none" b="1" dirty="0"/>
              <a:t>.</a:t>
            </a:r>
          </a:p>
          <a:p>
            <a:pPr algn="ctr">
              <a:defRPr/>
            </a:pPr>
            <a:r>
              <a:rPr lang="nb-NO" altLang="x-none" b="1" dirty="0" err="1"/>
              <a:t>Redundancy</a:t>
            </a:r>
            <a:r>
              <a:rPr lang="nb-NO" altLang="x-none" b="1" dirty="0"/>
              <a:t> is LOW.</a:t>
            </a:r>
          </a:p>
          <a:p>
            <a:pPr algn="ctr">
              <a:defRPr/>
            </a:pPr>
            <a:r>
              <a:rPr lang="nb-NO" altLang="x-none" b="1" dirty="0" err="1"/>
              <a:t>Saliency</a:t>
            </a:r>
            <a:r>
              <a:rPr lang="nb-NO" altLang="x-none" b="1" dirty="0"/>
              <a:t> </a:t>
            </a:r>
            <a:r>
              <a:rPr lang="nb-NO" altLang="x-none" b="1" dirty="0" err="1"/>
              <a:t>of</a:t>
            </a:r>
            <a:r>
              <a:rPr lang="nb-NO" altLang="x-none" b="1" dirty="0"/>
              <a:t> </a:t>
            </a:r>
            <a:r>
              <a:rPr lang="nb-NO" altLang="x-none" b="1" dirty="0" err="1"/>
              <a:t>construal</a:t>
            </a:r>
            <a:r>
              <a:rPr lang="nb-NO" altLang="x-none" b="1" dirty="0"/>
              <a:t> is HIGH.</a:t>
            </a:r>
            <a:endParaRPr lang="en-US" altLang="x-none" b="1" dirty="0"/>
          </a:p>
        </p:txBody>
      </p:sp>
    </p:spTree>
    <p:extLst>
      <p:ext uri="{BB962C8B-B14F-4D97-AF65-F5344CB8AC3E}">
        <p14:creationId xmlns:p14="http://schemas.microsoft.com/office/powerpoint/2010/main" val="1220263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AFD9-C40F-3146-B12A-D8E3FA31174D}"/>
              </a:ext>
            </a:extLst>
          </p:cNvPr>
          <p:cNvSpPr>
            <a:spLocks noGrp="1"/>
          </p:cNvSpPr>
          <p:nvPr>
            <p:ph type="title"/>
          </p:nvPr>
        </p:nvSpPr>
        <p:spPr/>
        <p:txBody>
          <a:bodyPr/>
          <a:lstStyle/>
          <a:p>
            <a:r>
              <a:rPr lang="en-US" b="1" dirty="0"/>
              <a:t>Examples of test items where redundancy of aspect is LOW and construal is HIGH</a:t>
            </a:r>
          </a:p>
        </p:txBody>
      </p:sp>
      <p:sp>
        <p:nvSpPr>
          <p:cNvPr id="3" name="Content Placeholder 2">
            <a:extLst>
              <a:ext uri="{FF2B5EF4-FFF2-40B4-BE49-F238E27FC236}">
                <a16:creationId xmlns:a16="http://schemas.microsoft.com/office/drawing/2014/main" id="{89B034ED-CDA0-7B44-B304-D148C6D71AC6}"/>
              </a:ext>
            </a:extLst>
          </p:cNvPr>
          <p:cNvSpPr>
            <a:spLocks noGrp="1"/>
          </p:cNvSpPr>
          <p:nvPr>
            <p:ph idx="1"/>
          </p:nvPr>
        </p:nvSpPr>
        <p:spPr>
          <a:xfrm>
            <a:off x="838199" y="1825625"/>
            <a:ext cx="10787743" cy="1669929"/>
          </a:xfrm>
        </p:spPr>
        <p:txBody>
          <a:bodyPr>
            <a:normAutofit fontScale="92500"/>
          </a:bodyPr>
          <a:lstStyle/>
          <a:p>
            <a:pPr marL="0" indent="0">
              <a:buNone/>
            </a:pPr>
            <a:r>
              <a:rPr lang="ru-RU" dirty="0"/>
              <a:t>Он умел незаметно [ вытащить / вытаскивать </a:t>
            </a:r>
            <a:r>
              <a:rPr lang="en-US" dirty="0"/>
              <a:t>]</a:t>
            </a:r>
            <a:r>
              <a:rPr lang="ru-RU" dirty="0"/>
              <a:t> деньги из кармана зеваки. </a:t>
            </a:r>
          </a:p>
          <a:p>
            <a:pPr marL="0" indent="0">
              <a:buNone/>
            </a:pPr>
            <a:endParaRPr lang="nb-NO" dirty="0"/>
          </a:p>
          <a:p>
            <a:pPr marL="0" indent="0">
              <a:buNone/>
            </a:pPr>
            <a:r>
              <a:rPr lang="ru-RU" dirty="0"/>
              <a:t>Выжившую из ума старуху никто всерьез не [ принял / принимал ], но…</a:t>
            </a:r>
            <a:endParaRPr lang="en-US" dirty="0"/>
          </a:p>
        </p:txBody>
      </p:sp>
      <p:graphicFrame>
        <p:nvGraphicFramePr>
          <p:cNvPr id="4" name="Table 3">
            <a:extLst>
              <a:ext uri="{FF2B5EF4-FFF2-40B4-BE49-F238E27FC236}">
                <a16:creationId xmlns:a16="http://schemas.microsoft.com/office/drawing/2014/main" id="{0EBBF48E-84EC-0741-A06E-5B3D2CBD85A4}"/>
              </a:ext>
            </a:extLst>
          </p:cNvPr>
          <p:cNvGraphicFramePr>
            <a:graphicFrameLocks noGrp="1"/>
          </p:cNvGraphicFramePr>
          <p:nvPr>
            <p:extLst>
              <p:ext uri="{D42A27DB-BD31-4B8C-83A1-F6EECF244321}">
                <p14:modId xmlns:p14="http://schemas.microsoft.com/office/powerpoint/2010/main" val="591921171"/>
              </p:ext>
            </p:extLst>
          </p:nvPr>
        </p:nvGraphicFramePr>
        <p:xfrm>
          <a:off x="838200" y="3630491"/>
          <a:ext cx="10609160" cy="2689245"/>
        </p:xfrm>
        <a:graphic>
          <a:graphicData uri="http://schemas.openxmlformats.org/drawingml/2006/table">
            <a:tbl>
              <a:tblPr firstRow="1" bandRow="1">
                <a:tableStyleId>{5C22544A-7EE6-4342-B048-85BDC9FD1C3A}</a:tableStyleId>
              </a:tblPr>
              <a:tblGrid>
                <a:gridCol w="5272314">
                  <a:extLst>
                    <a:ext uri="{9D8B030D-6E8A-4147-A177-3AD203B41FA5}">
                      <a16:colId xmlns:a16="http://schemas.microsoft.com/office/drawing/2014/main" val="1578725376"/>
                    </a:ext>
                  </a:extLst>
                </a:gridCol>
                <a:gridCol w="1451429">
                  <a:extLst>
                    <a:ext uri="{9D8B030D-6E8A-4147-A177-3AD203B41FA5}">
                      <a16:colId xmlns:a16="http://schemas.microsoft.com/office/drawing/2014/main" val="1024833450"/>
                    </a:ext>
                  </a:extLst>
                </a:gridCol>
                <a:gridCol w="1509486">
                  <a:extLst>
                    <a:ext uri="{9D8B030D-6E8A-4147-A177-3AD203B41FA5}">
                      <a16:colId xmlns:a16="http://schemas.microsoft.com/office/drawing/2014/main" val="3138988007"/>
                    </a:ext>
                  </a:extLst>
                </a:gridCol>
                <a:gridCol w="1262742">
                  <a:extLst>
                    <a:ext uri="{9D8B030D-6E8A-4147-A177-3AD203B41FA5}">
                      <a16:colId xmlns:a16="http://schemas.microsoft.com/office/drawing/2014/main" val="4163452527"/>
                    </a:ext>
                  </a:extLst>
                </a:gridCol>
                <a:gridCol w="1113189">
                  <a:extLst>
                    <a:ext uri="{9D8B030D-6E8A-4147-A177-3AD203B41FA5}">
                      <a16:colId xmlns:a16="http://schemas.microsoft.com/office/drawing/2014/main" val="2009889914"/>
                    </a:ext>
                  </a:extLst>
                </a:gridCol>
              </a:tblGrid>
              <a:tr h="429055">
                <a:tc>
                  <a:txBody>
                    <a:bodyPr/>
                    <a:lstStyle/>
                    <a:p>
                      <a:pPr>
                        <a:spcAft>
                          <a:spcPts val="0"/>
                        </a:spcAft>
                      </a:pPr>
                      <a:r>
                        <a:rPr lang="nb-NO" sz="240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spcAft>
                          <a:spcPts val="0"/>
                        </a:spcAft>
                      </a:pPr>
                      <a:r>
                        <a:rPr lang="en-US" sz="2200" dirty="0">
                          <a:effectLst/>
                          <a:latin typeface="+mn-lt"/>
                          <a:ea typeface="Calibri" panose="020F0502020204030204" pitchFamily="34" charset="0"/>
                          <a:cs typeface="Times New Roman" panose="02020603050405020304" pitchFamily="18" charset="0"/>
                        </a:rPr>
                        <a:t>Impossible = 0</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dirty="0">
                          <a:effectLst/>
                          <a:latin typeface="+mn-lt"/>
                          <a:ea typeface="Calibri" panose="020F0502020204030204" pitchFamily="34" charset="0"/>
                          <a:cs typeface="Times New Roman" panose="02020603050405020304" pitchFamily="18" charset="0"/>
                        </a:rPr>
                        <a:t>Acceptable = 1</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dirty="0">
                          <a:effectLst/>
                          <a:latin typeface="+mn-lt"/>
                          <a:ea typeface="Calibri" panose="020F0502020204030204" pitchFamily="34" charset="0"/>
                          <a:cs typeface="Times New Roman" panose="02020603050405020304" pitchFamily="18" charset="0"/>
                        </a:rPr>
                        <a:t>Excellent = 2</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dirty="0">
                          <a:effectLst/>
                          <a:latin typeface="+mn-lt"/>
                          <a:ea typeface="Calibri" panose="020F0502020204030204" pitchFamily="34" charset="0"/>
                          <a:cs typeface="Times New Roman" panose="02020603050405020304" pitchFamily="18" charset="0"/>
                        </a:rPr>
                        <a:t>Average</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1715204"/>
                  </a:ext>
                </a:extLst>
              </a:tr>
              <a:tr h="429055">
                <a:tc>
                  <a:txBody>
                    <a:bodyPr/>
                    <a:lstStyle/>
                    <a:p>
                      <a:pPr>
                        <a:spcAft>
                          <a:spcPts val="0"/>
                        </a:spcAft>
                      </a:pPr>
                      <a:r>
                        <a:rPr lang="en-US" sz="2400" dirty="0">
                          <a:effectLst/>
                          <a:latin typeface="+mn-lt"/>
                          <a:ea typeface="Calibri" panose="020F0502020204030204" pitchFamily="34" charset="0"/>
                          <a:cs typeface="Times New Roman" panose="02020603050405020304" pitchFamily="18" charset="0"/>
                        </a:rPr>
                        <a:t>Perfective </a:t>
                      </a:r>
                      <a:r>
                        <a:rPr lang="ru-RU" sz="2400" dirty="0"/>
                        <a:t>вытащить</a:t>
                      </a:r>
                      <a:r>
                        <a:rPr lang="en-US" sz="2400" dirty="0">
                          <a:effectLst/>
                          <a:latin typeface="+mn-lt"/>
                          <a:ea typeface="Calibri" panose="020F0502020204030204" pitchFamily="34" charset="0"/>
                          <a:cs typeface="Times New Roman" panose="02020603050405020304" pitchFamily="18" charset="0"/>
                        </a:rPr>
                        <a:t> (original aspect)</a:t>
                      </a:r>
                      <a:endParaRPr lang="nb-NO"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10</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40</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32</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1.268</a:t>
                      </a:r>
                      <a:endParaRPr lang="nb-NO"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7766823"/>
                  </a:ext>
                </a:extLst>
              </a:tr>
              <a:tr h="429055">
                <a:tc>
                  <a:txBody>
                    <a:bodyPr/>
                    <a:lstStyle/>
                    <a:p>
                      <a:pPr>
                        <a:spcAft>
                          <a:spcPts val="0"/>
                        </a:spcAft>
                      </a:pPr>
                      <a:r>
                        <a:rPr lang="en-US" sz="2400" dirty="0">
                          <a:effectLst/>
                          <a:latin typeface="+mn-lt"/>
                          <a:ea typeface="Calibri" panose="020F0502020204030204" pitchFamily="34" charset="0"/>
                          <a:cs typeface="Times New Roman" panose="02020603050405020304" pitchFamily="18" charset="0"/>
                        </a:rPr>
                        <a:t>Imperfective </a:t>
                      </a:r>
                      <a:r>
                        <a:rPr lang="ru-RU" sz="2400" dirty="0"/>
                        <a:t>вытаскивать</a:t>
                      </a:r>
                      <a:r>
                        <a:rPr lang="ru-RU" sz="2400" dirty="0">
                          <a:effectLst/>
                          <a:latin typeface="+mn-lt"/>
                          <a:ea typeface="Calibri" panose="020F0502020204030204" pitchFamily="34" charset="0"/>
                          <a:cs typeface="Times New Roman" panose="02020603050405020304" pitchFamily="18" charset="0"/>
                        </a:rPr>
                        <a:t> </a:t>
                      </a:r>
                      <a:r>
                        <a:rPr lang="en-US" sz="2400" dirty="0">
                          <a:effectLst/>
                          <a:latin typeface="+mn-lt"/>
                          <a:ea typeface="Calibri" panose="020F0502020204030204" pitchFamily="34" charset="0"/>
                          <a:cs typeface="Times New Roman" panose="02020603050405020304" pitchFamily="18" charset="0"/>
                        </a:rPr>
                        <a:t>(non-original aspect)</a:t>
                      </a:r>
                      <a:endParaRPr lang="nb-NO"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2</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25</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55</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endParaRPr lang="ru-RU" sz="2400" dirty="0">
                        <a:effectLst/>
                        <a:latin typeface="+mn-lt"/>
                        <a:ea typeface="Calibri" panose="020F0502020204030204" pitchFamily="34" charset="0"/>
                        <a:cs typeface="Times New Roman" panose="02020603050405020304" pitchFamily="18" charset="0"/>
                      </a:endParaRPr>
                    </a:p>
                    <a:p>
                      <a:pPr algn="r">
                        <a:spcAft>
                          <a:spcPts val="0"/>
                        </a:spcAft>
                      </a:pPr>
                      <a:r>
                        <a:rPr lang="en-US" sz="2400" dirty="0">
                          <a:effectLst/>
                          <a:latin typeface="+mn-lt"/>
                          <a:ea typeface="Calibri" panose="020F0502020204030204" pitchFamily="34" charset="0"/>
                          <a:cs typeface="Times New Roman" panose="02020603050405020304" pitchFamily="18" charset="0"/>
                        </a:rPr>
                        <a:t>1.646</a:t>
                      </a:r>
                      <a:endParaRPr lang="nb-NO"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3132434"/>
                  </a:ext>
                </a:extLst>
              </a:tr>
              <a:tr h="429055">
                <a:tc>
                  <a:txBody>
                    <a:bodyPr/>
                    <a:lstStyle/>
                    <a:p>
                      <a:pPr>
                        <a:spcAft>
                          <a:spcPts val="0"/>
                        </a:spcAft>
                      </a:pPr>
                      <a:r>
                        <a:rPr lang="en-US" sz="2400" dirty="0">
                          <a:effectLst/>
                          <a:latin typeface="+mn-lt"/>
                          <a:ea typeface="Calibri" panose="020F0502020204030204" pitchFamily="34" charset="0"/>
                          <a:cs typeface="Times New Roman" panose="02020603050405020304" pitchFamily="18" charset="0"/>
                        </a:rPr>
                        <a:t>Perfective </a:t>
                      </a:r>
                      <a:r>
                        <a:rPr lang="ru-RU" sz="2400" dirty="0"/>
                        <a:t>принял</a:t>
                      </a:r>
                      <a:r>
                        <a:rPr lang="ru-RU" sz="2400" dirty="0">
                          <a:effectLst/>
                          <a:latin typeface="+mn-lt"/>
                          <a:ea typeface="Calibri" panose="020F0502020204030204" pitchFamily="34" charset="0"/>
                          <a:cs typeface="Times New Roman" panose="02020603050405020304" pitchFamily="18" charset="0"/>
                        </a:rPr>
                        <a:t> </a:t>
                      </a:r>
                      <a:r>
                        <a:rPr lang="en-US" sz="2400" dirty="0">
                          <a:effectLst/>
                          <a:latin typeface="+mn-lt"/>
                          <a:ea typeface="Calibri" panose="020F0502020204030204" pitchFamily="34" charset="0"/>
                          <a:cs typeface="Times New Roman" panose="02020603050405020304" pitchFamily="18" charset="0"/>
                        </a:rPr>
                        <a:t>(non-original aspect)</a:t>
                      </a:r>
                      <a:endParaRPr lang="nb-NO"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9</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30</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43</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1.415</a:t>
                      </a:r>
                      <a:endParaRPr lang="nb-NO"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412355"/>
                  </a:ext>
                </a:extLst>
              </a:tr>
              <a:tr h="429055">
                <a:tc>
                  <a:txBody>
                    <a:bodyPr/>
                    <a:lstStyle/>
                    <a:p>
                      <a:pPr>
                        <a:spcAft>
                          <a:spcPts val="0"/>
                        </a:spcAft>
                      </a:pPr>
                      <a:r>
                        <a:rPr lang="en-US" sz="2400" dirty="0">
                          <a:effectLst/>
                          <a:latin typeface="+mn-lt"/>
                          <a:ea typeface="Calibri" panose="020F0502020204030204" pitchFamily="34" charset="0"/>
                          <a:cs typeface="Times New Roman" panose="02020603050405020304" pitchFamily="18" charset="0"/>
                        </a:rPr>
                        <a:t>Imperfective </a:t>
                      </a:r>
                      <a:r>
                        <a:rPr lang="ru-RU" sz="2400" dirty="0"/>
                        <a:t>принимал</a:t>
                      </a:r>
                      <a:r>
                        <a:rPr lang="ru-RU" sz="2400" dirty="0">
                          <a:effectLst/>
                          <a:latin typeface="+mn-lt"/>
                          <a:ea typeface="Calibri" panose="020F0502020204030204" pitchFamily="34" charset="0"/>
                          <a:cs typeface="Times New Roman" panose="02020603050405020304" pitchFamily="18" charset="0"/>
                        </a:rPr>
                        <a:t> </a:t>
                      </a:r>
                      <a:r>
                        <a:rPr lang="en-US" sz="2400" dirty="0">
                          <a:effectLst/>
                          <a:latin typeface="+mn-lt"/>
                          <a:ea typeface="Calibri" panose="020F0502020204030204" pitchFamily="34" charset="0"/>
                          <a:cs typeface="Times New Roman" panose="02020603050405020304" pitchFamily="18" charset="0"/>
                        </a:rPr>
                        <a:t>(original aspect)</a:t>
                      </a:r>
                      <a:endParaRPr lang="nb-NO"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4</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25</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a:effectLst/>
                          <a:latin typeface="+mn-lt"/>
                          <a:ea typeface="Calibri" panose="020F0502020204030204" pitchFamily="34" charset="0"/>
                          <a:cs typeface="Times New Roman" panose="02020603050405020304" pitchFamily="18" charset="0"/>
                        </a:rPr>
                        <a:t>53</a:t>
                      </a:r>
                      <a:endParaRPr lang="nb-NO" sz="2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400" dirty="0">
                          <a:effectLst/>
                          <a:latin typeface="+mn-lt"/>
                          <a:ea typeface="Calibri" panose="020F0502020204030204" pitchFamily="34" charset="0"/>
                          <a:cs typeface="Times New Roman" panose="02020603050405020304" pitchFamily="18" charset="0"/>
                        </a:rPr>
                        <a:t>1.598</a:t>
                      </a:r>
                      <a:endParaRPr lang="nb-NO"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527276"/>
                  </a:ext>
                </a:extLst>
              </a:tr>
            </a:tbl>
          </a:graphicData>
        </a:graphic>
      </p:graphicFrame>
    </p:spTree>
    <p:extLst>
      <p:ext uri="{BB962C8B-B14F-4D97-AF65-F5344CB8AC3E}">
        <p14:creationId xmlns:p14="http://schemas.microsoft.com/office/powerpoint/2010/main" val="204071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45F7-EDFA-EE40-AB6B-D416A8F5C34F}"/>
              </a:ext>
            </a:extLst>
          </p:cNvPr>
          <p:cNvSpPr>
            <a:spLocks noGrp="1"/>
          </p:cNvSpPr>
          <p:nvPr>
            <p:ph type="title"/>
          </p:nvPr>
        </p:nvSpPr>
        <p:spPr/>
        <p:txBody>
          <a:bodyPr/>
          <a:lstStyle/>
          <a:p>
            <a:r>
              <a:rPr lang="en-US" b="1" dirty="0"/>
              <a:t>Presence/Absence of Triggers Doesn’t Seem to Matter to Native Speakers</a:t>
            </a:r>
          </a:p>
        </p:txBody>
      </p:sp>
      <p:graphicFrame>
        <p:nvGraphicFramePr>
          <p:cNvPr id="4" name="Content Placeholder 3">
            <a:extLst>
              <a:ext uri="{FF2B5EF4-FFF2-40B4-BE49-F238E27FC236}">
                <a16:creationId xmlns:a16="http://schemas.microsoft.com/office/drawing/2014/main" id="{39D94C2C-6027-5D4C-9E79-7EF6E8AAC715}"/>
              </a:ext>
            </a:extLst>
          </p:cNvPr>
          <p:cNvGraphicFramePr>
            <a:graphicFrameLocks noGrp="1"/>
          </p:cNvGraphicFramePr>
          <p:nvPr>
            <p:ph idx="1"/>
            <p:extLst>
              <p:ext uri="{D42A27DB-BD31-4B8C-83A1-F6EECF244321}">
                <p14:modId xmlns:p14="http://schemas.microsoft.com/office/powerpoint/2010/main" val="2397068307"/>
              </p:ext>
            </p:extLst>
          </p:nvPr>
        </p:nvGraphicFramePr>
        <p:xfrm>
          <a:off x="838200" y="1825625"/>
          <a:ext cx="10515600" cy="3840480"/>
        </p:xfrm>
        <a:graphic>
          <a:graphicData uri="http://schemas.openxmlformats.org/drawingml/2006/table">
            <a:tbl>
              <a:tblPr firstRow="1" bandRow="1">
                <a:tableStyleId>{5C22544A-7EE6-4342-B048-85BDC9FD1C3A}</a:tableStyleId>
              </a:tblPr>
              <a:tblGrid>
                <a:gridCol w="3283857">
                  <a:extLst>
                    <a:ext uri="{9D8B030D-6E8A-4147-A177-3AD203B41FA5}">
                      <a16:colId xmlns:a16="http://schemas.microsoft.com/office/drawing/2014/main" val="3233065737"/>
                    </a:ext>
                  </a:extLst>
                </a:gridCol>
                <a:gridCol w="2670629">
                  <a:extLst>
                    <a:ext uri="{9D8B030D-6E8A-4147-A177-3AD203B41FA5}">
                      <a16:colId xmlns:a16="http://schemas.microsoft.com/office/drawing/2014/main" val="911355433"/>
                    </a:ext>
                  </a:extLst>
                </a:gridCol>
                <a:gridCol w="2438400">
                  <a:extLst>
                    <a:ext uri="{9D8B030D-6E8A-4147-A177-3AD203B41FA5}">
                      <a16:colId xmlns:a16="http://schemas.microsoft.com/office/drawing/2014/main" val="165877815"/>
                    </a:ext>
                  </a:extLst>
                </a:gridCol>
                <a:gridCol w="2122714">
                  <a:extLst>
                    <a:ext uri="{9D8B030D-6E8A-4147-A177-3AD203B41FA5}">
                      <a16:colId xmlns:a16="http://schemas.microsoft.com/office/drawing/2014/main" val="3426054988"/>
                    </a:ext>
                  </a:extLst>
                </a:gridCol>
              </a:tblGrid>
              <a:tr h="370840">
                <a:tc>
                  <a:txBody>
                    <a:bodyPr/>
                    <a:lstStyle/>
                    <a:p>
                      <a:endParaRPr lang="en-US"/>
                    </a:p>
                  </a:txBody>
                  <a:tcPr marL="68580" marR="68580" marT="0" marB="0"/>
                </a:tc>
                <a:tc>
                  <a:txBody>
                    <a:bodyPr/>
                    <a:lstStyle/>
                    <a:p>
                      <a:pPr algn="ctr">
                        <a:spcAft>
                          <a:spcPts val="0"/>
                        </a:spcAft>
                      </a:pPr>
                      <a:r>
                        <a:rPr lang="en-US" sz="2800" dirty="0">
                          <a:effectLst/>
                          <a:latin typeface="+mn-lt"/>
                          <a:ea typeface="Calibri" panose="020F0502020204030204" pitchFamily="34" charset="0"/>
                          <a:cs typeface="Times New Roman" panose="02020603050405020304" pitchFamily="18" charset="0"/>
                        </a:rPr>
                        <a:t>Number of test item pairs</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a:effectLst/>
                          <a:latin typeface="+mn-lt"/>
                          <a:ea typeface="Calibri" panose="020F0502020204030204" pitchFamily="34" charset="0"/>
                          <a:cs typeface="Times New Roman" panose="02020603050405020304" pitchFamily="18" charset="0"/>
                        </a:rPr>
                        <a:t>Mean rating</a:t>
                      </a:r>
                      <a:endParaRPr lang="nb-NO" sz="2800">
                        <a:effectLst/>
                        <a:latin typeface="+mn-lt"/>
                        <a:ea typeface="Calibri" panose="020F0502020204030204" pitchFamily="34" charset="0"/>
                        <a:cs typeface="Times New Roman" panose="02020603050405020304" pitchFamily="18" charset="0"/>
                      </a:endParaRPr>
                    </a:p>
                    <a:p>
                      <a:pPr algn="ctr">
                        <a:spcAft>
                          <a:spcPts val="0"/>
                        </a:spcAft>
                      </a:pPr>
                      <a:r>
                        <a:rPr lang="en-US" sz="2800">
                          <a:effectLst/>
                          <a:latin typeface="+mn-lt"/>
                          <a:ea typeface="Calibri" panose="020F0502020204030204" pitchFamily="34" charset="0"/>
                          <a:cs typeface="Times New Roman" panose="02020603050405020304" pitchFamily="18" charset="0"/>
                        </a:rPr>
                        <a:t>(original aspect)</a:t>
                      </a:r>
                      <a:endParaRPr lang="nb-NO"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dirty="0">
                          <a:effectLst/>
                          <a:latin typeface="+mn-lt"/>
                          <a:ea typeface="Calibri" panose="020F0502020204030204" pitchFamily="34" charset="0"/>
                          <a:cs typeface="Times New Roman" panose="02020603050405020304" pitchFamily="18" charset="0"/>
                        </a:rPr>
                        <a:t>Mean rating</a:t>
                      </a:r>
                      <a:endParaRPr lang="nb-NO" sz="2800" dirty="0">
                        <a:effectLst/>
                        <a:latin typeface="+mn-lt"/>
                        <a:ea typeface="Calibri" panose="020F0502020204030204" pitchFamily="34" charset="0"/>
                        <a:cs typeface="Times New Roman" panose="02020603050405020304" pitchFamily="18" charset="0"/>
                      </a:endParaRPr>
                    </a:p>
                    <a:p>
                      <a:pPr algn="ctr">
                        <a:spcAft>
                          <a:spcPts val="0"/>
                        </a:spcAft>
                      </a:pPr>
                      <a:r>
                        <a:rPr lang="en-US" sz="2800" dirty="0">
                          <a:effectLst/>
                          <a:latin typeface="+mn-lt"/>
                          <a:ea typeface="Calibri" panose="020F0502020204030204" pitchFamily="34" charset="0"/>
                          <a:cs typeface="Times New Roman" panose="02020603050405020304" pitchFamily="18" charset="0"/>
                        </a:rPr>
                        <a:t>(non-original aspect)</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183654"/>
                  </a:ext>
                </a:extLst>
              </a:tr>
              <a:tr h="370840">
                <a:tc>
                  <a:txBody>
                    <a:bodyPr/>
                    <a:lstStyle/>
                    <a:p>
                      <a:pPr>
                        <a:spcAft>
                          <a:spcPts val="0"/>
                        </a:spcAft>
                      </a:pPr>
                      <a:r>
                        <a:rPr lang="en-US" sz="2800">
                          <a:effectLst/>
                          <a:latin typeface="+mn-lt"/>
                          <a:ea typeface="Calibri" panose="020F0502020204030204" pitchFamily="34" charset="0"/>
                          <a:cs typeface="Times New Roman" panose="02020603050405020304" pitchFamily="18" charset="0"/>
                        </a:rPr>
                        <a:t>Triggers associated with Perfective</a:t>
                      </a:r>
                      <a:endParaRPr lang="nb-NO"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dirty="0">
                          <a:effectLst/>
                          <a:latin typeface="+mn-lt"/>
                          <a:ea typeface="Calibri" panose="020F0502020204030204" pitchFamily="34" charset="0"/>
                          <a:cs typeface="Times New Roman" panose="02020603050405020304" pitchFamily="18" charset="0"/>
                        </a:rPr>
                        <a:t>55</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dirty="0">
                          <a:effectLst/>
                          <a:latin typeface="+mn-lt"/>
                          <a:ea typeface="Calibri" panose="020F0502020204030204" pitchFamily="34" charset="0"/>
                          <a:cs typeface="Times New Roman" panose="02020603050405020304" pitchFamily="18" charset="0"/>
                        </a:rPr>
                        <a:t>1.8658</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dirty="0">
                          <a:effectLst/>
                          <a:latin typeface="+mn-lt"/>
                          <a:ea typeface="Calibri" panose="020F0502020204030204" pitchFamily="34" charset="0"/>
                          <a:cs typeface="Times New Roman" panose="02020603050405020304" pitchFamily="18" charset="0"/>
                        </a:rPr>
                        <a:t>0.5985</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5337632"/>
                  </a:ext>
                </a:extLst>
              </a:tr>
              <a:tr h="370840">
                <a:tc>
                  <a:txBody>
                    <a:bodyPr/>
                    <a:lstStyle/>
                    <a:p>
                      <a:pPr>
                        <a:spcAft>
                          <a:spcPts val="0"/>
                        </a:spcAft>
                      </a:pPr>
                      <a:r>
                        <a:rPr lang="en-US" sz="2800">
                          <a:effectLst/>
                          <a:latin typeface="+mn-lt"/>
                          <a:ea typeface="Calibri" panose="020F0502020204030204" pitchFamily="34" charset="0"/>
                          <a:cs typeface="Times New Roman" panose="02020603050405020304" pitchFamily="18" charset="0"/>
                        </a:rPr>
                        <a:t>Triggers associated with Imperfective</a:t>
                      </a:r>
                      <a:endParaRPr lang="nb-NO"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a:effectLst/>
                          <a:latin typeface="+mn-lt"/>
                          <a:ea typeface="Calibri" panose="020F0502020204030204" pitchFamily="34" charset="0"/>
                          <a:cs typeface="Times New Roman" panose="02020603050405020304" pitchFamily="18" charset="0"/>
                        </a:rPr>
                        <a:t>57</a:t>
                      </a:r>
                      <a:endParaRPr lang="nb-NO"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a:effectLst/>
                          <a:latin typeface="+mn-lt"/>
                          <a:ea typeface="Calibri" panose="020F0502020204030204" pitchFamily="34" charset="0"/>
                          <a:cs typeface="Times New Roman" panose="02020603050405020304" pitchFamily="18" charset="0"/>
                        </a:rPr>
                        <a:t>1.9158</a:t>
                      </a:r>
                      <a:endParaRPr lang="nb-NO"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a:effectLst/>
                          <a:latin typeface="+mn-lt"/>
                          <a:ea typeface="Calibri" panose="020F0502020204030204" pitchFamily="34" charset="0"/>
                          <a:cs typeface="Times New Roman" panose="02020603050405020304" pitchFamily="18" charset="0"/>
                        </a:rPr>
                        <a:t>0.2570</a:t>
                      </a:r>
                      <a:endParaRPr lang="nb-NO" sz="2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1778226"/>
                  </a:ext>
                </a:extLst>
              </a:tr>
              <a:tr h="370840">
                <a:tc>
                  <a:txBody>
                    <a:bodyPr/>
                    <a:lstStyle/>
                    <a:p>
                      <a:pPr>
                        <a:spcAft>
                          <a:spcPts val="0"/>
                        </a:spcAft>
                      </a:pPr>
                      <a:r>
                        <a:rPr lang="en-US" sz="2800">
                          <a:effectLst/>
                          <a:latin typeface="+mn-lt"/>
                          <a:ea typeface="Calibri" panose="020F0502020204030204" pitchFamily="34" charset="0"/>
                          <a:cs typeface="Times New Roman" panose="02020603050405020304" pitchFamily="18" charset="0"/>
                        </a:rPr>
                        <a:t>Triggers (total)</a:t>
                      </a:r>
                      <a:endParaRPr lang="nb-NO"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a:effectLst/>
                          <a:latin typeface="+mn-lt"/>
                          <a:ea typeface="Calibri" panose="020F0502020204030204" pitchFamily="34" charset="0"/>
                          <a:cs typeface="Times New Roman" panose="02020603050405020304" pitchFamily="18" charset="0"/>
                        </a:rPr>
                        <a:t>112</a:t>
                      </a:r>
                      <a:endParaRPr lang="nb-NO"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a:effectLst/>
                          <a:latin typeface="+mn-lt"/>
                          <a:ea typeface="Calibri" panose="020F0502020204030204" pitchFamily="34" charset="0"/>
                          <a:cs typeface="Times New Roman" panose="02020603050405020304" pitchFamily="18" charset="0"/>
                        </a:rPr>
                        <a:t>1.8912</a:t>
                      </a:r>
                      <a:endParaRPr lang="nb-NO"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dirty="0">
                          <a:effectLst/>
                          <a:latin typeface="+mn-lt"/>
                          <a:ea typeface="Calibri" panose="020F0502020204030204" pitchFamily="34" charset="0"/>
                          <a:cs typeface="Times New Roman" panose="02020603050405020304" pitchFamily="18" charset="0"/>
                        </a:rPr>
                        <a:t>0.4247</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2734457"/>
                  </a:ext>
                </a:extLst>
              </a:tr>
              <a:tr h="370840">
                <a:tc>
                  <a:txBody>
                    <a:bodyPr/>
                    <a:lstStyle/>
                    <a:p>
                      <a:pPr>
                        <a:spcAft>
                          <a:spcPts val="0"/>
                        </a:spcAft>
                      </a:pPr>
                      <a:r>
                        <a:rPr lang="en-US" sz="2800" dirty="0">
                          <a:effectLst/>
                          <a:latin typeface="+mn-lt"/>
                          <a:ea typeface="Calibri" panose="020F0502020204030204" pitchFamily="34" charset="0"/>
                          <a:cs typeface="Times New Roman" panose="02020603050405020304" pitchFamily="18" charset="0"/>
                        </a:rPr>
                        <a:t>Remaining test items</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a:effectLst/>
                          <a:latin typeface="+mn-lt"/>
                          <a:ea typeface="Calibri" panose="020F0502020204030204" pitchFamily="34" charset="0"/>
                          <a:cs typeface="Times New Roman" panose="02020603050405020304" pitchFamily="18" charset="0"/>
                        </a:rPr>
                        <a:t>561</a:t>
                      </a:r>
                      <a:endParaRPr lang="nb-NO"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a:effectLst/>
                          <a:latin typeface="+mn-lt"/>
                          <a:ea typeface="Calibri" panose="020F0502020204030204" pitchFamily="34" charset="0"/>
                          <a:cs typeface="Times New Roman" panose="02020603050405020304" pitchFamily="18" charset="0"/>
                        </a:rPr>
                        <a:t>1.8414</a:t>
                      </a:r>
                      <a:endParaRPr lang="nb-NO"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dirty="0">
                          <a:effectLst/>
                          <a:latin typeface="+mn-lt"/>
                          <a:ea typeface="Calibri" panose="020F0502020204030204" pitchFamily="34" charset="0"/>
                          <a:cs typeface="Times New Roman" panose="02020603050405020304" pitchFamily="18" charset="0"/>
                        </a:rPr>
                        <a:t>0.5453</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0518060"/>
                  </a:ext>
                </a:extLst>
              </a:tr>
            </a:tbl>
          </a:graphicData>
        </a:graphic>
      </p:graphicFrame>
    </p:spTree>
    <p:extLst>
      <p:ext uri="{BB962C8B-B14F-4D97-AF65-F5344CB8AC3E}">
        <p14:creationId xmlns:p14="http://schemas.microsoft.com/office/powerpoint/2010/main" val="1366747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AFD9-C40F-3146-B12A-D8E3FA31174D}"/>
              </a:ext>
            </a:extLst>
          </p:cNvPr>
          <p:cNvSpPr>
            <a:spLocks noGrp="1"/>
          </p:cNvSpPr>
          <p:nvPr>
            <p:ph type="title"/>
          </p:nvPr>
        </p:nvSpPr>
        <p:spPr/>
        <p:txBody>
          <a:bodyPr/>
          <a:lstStyle/>
          <a:p>
            <a:r>
              <a:rPr lang="en-US" b="1" dirty="0"/>
              <a:t>Native speakers are less consistent in rating of the non-original aspect</a:t>
            </a:r>
          </a:p>
        </p:txBody>
      </p:sp>
      <p:sp>
        <p:nvSpPr>
          <p:cNvPr id="3" name="Content Placeholder 2">
            <a:extLst>
              <a:ext uri="{FF2B5EF4-FFF2-40B4-BE49-F238E27FC236}">
                <a16:creationId xmlns:a16="http://schemas.microsoft.com/office/drawing/2014/main" id="{89B034ED-CDA0-7B44-B304-D148C6D71AC6}"/>
              </a:ext>
            </a:extLst>
          </p:cNvPr>
          <p:cNvSpPr>
            <a:spLocks noGrp="1"/>
          </p:cNvSpPr>
          <p:nvPr>
            <p:ph idx="1"/>
          </p:nvPr>
        </p:nvSpPr>
        <p:spPr>
          <a:xfrm>
            <a:off x="838199" y="2108428"/>
            <a:ext cx="10787743" cy="874032"/>
          </a:xfrm>
        </p:spPr>
        <p:txBody>
          <a:bodyPr>
            <a:normAutofit/>
          </a:bodyPr>
          <a:lstStyle/>
          <a:p>
            <a:pPr marL="0" indent="0">
              <a:buNone/>
            </a:pPr>
            <a:r>
              <a:rPr lang="ru-RU" dirty="0"/>
              <a:t>Фагов [подвергли / подвергали ] </a:t>
            </a:r>
            <a:r>
              <a:rPr lang="ru-RU" dirty="0" err="1"/>
              <a:t>полногеномному</a:t>
            </a:r>
            <a:r>
              <a:rPr lang="ru-RU" dirty="0"/>
              <a:t> </a:t>
            </a:r>
            <a:r>
              <a:rPr lang="ru-RU" dirty="0" err="1"/>
              <a:t>секвенированию</a:t>
            </a:r>
            <a:endParaRPr lang="en-US" dirty="0"/>
          </a:p>
        </p:txBody>
      </p:sp>
      <p:graphicFrame>
        <p:nvGraphicFramePr>
          <p:cNvPr id="4" name="Table 3">
            <a:extLst>
              <a:ext uri="{FF2B5EF4-FFF2-40B4-BE49-F238E27FC236}">
                <a16:creationId xmlns:a16="http://schemas.microsoft.com/office/drawing/2014/main" id="{0EBBF48E-84EC-0741-A06E-5B3D2CBD85A4}"/>
              </a:ext>
            </a:extLst>
          </p:cNvPr>
          <p:cNvGraphicFramePr>
            <a:graphicFrameLocks noGrp="1"/>
          </p:cNvGraphicFramePr>
          <p:nvPr>
            <p:extLst>
              <p:ext uri="{D42A27DB-BD31-4B8C-83A1-F6EECF244321}">
                <p14:modId xmlns:p14="http://schemas.microsoft.com/office/powerpoint/2010/main" val="1135276965"/>
              </p:ext>
            </p:extLst>
          </p:nvPr>
        </p:nvGraphicFramePr>
        <p:xfrm>
          <a:off x="838199" y="3048001"/>
          <a:ext cx="10609160" cy="2377440"/>
        </p:xfrm>
        <a:graphic>
          <a:graphicData uri="http://schemas.openxmlformats.org/drawingml/2006/table">
            <a:tbl>
              <a:tblPr firstRow="1" bandRow="1">
                <a:tableStyleId>{5C22544A-7EE6-4342-B048-85BDC9FD1C3A}</a:tableStyleId>
              </a:tblPr>
              <a:tblGrid>
                <a:gridCol w="5272314">
                  <a:extLst>
                    <a:ext uri="{9D8B030D-6E8A-4147-A177-3AD203B41FA5}">
                      <a16:colId xmlns:a16="http://schemas.microsoft.com/office/drawing/2014/main" val="1578725376"/>
                    </a:ext>
                  </a:extLst>
                </a:gridCol>
                <a:gridCol w="1451429">
                  <a:extLst>
                    <a:ext uri="{9D8B030D-6E8A-4147-A177-3AD203B41FA5}">
                      <a16:colId xmlns:a16="http://schemas.microsoft.com/office/drawing/2014/main" val="1024833450"/>
                    </a:ext>
                  </a:extLst>
                </a:gridCol>
                <a:gridCol w="1509486">
                  <a:extLst>
                    <a:ext uri="{9D8B030D-6E8A-4147-A177-3AD203B41FA5}">
                      <a16:colId xmlns:a16="http://schemas.microsoft.com/office/drawing/2014/main" val="3138988007"/>
                    </a:ext>
                  </a:extLst>
                </a:gridCol>
                <a:gridCol w="1262742">
                  <a:extLst>
                    <a:ext uri="{9D8B030D-6E8A-4147-A177-3AD203B41FA5}">
                      <a16:colId xmlns:a16="http://schemas.microsoft.com/office/drawing/2014/main" val="4163452527"/>
                    </a:ext>
                  </a:extLst>
                </a:gridCol>
                <a:gridCol w="1113189">
                  <a:extLst>
                    <a:ext uri="{9D8B030D-6E8A-4147-A177-3AD203B41FA5}">
                      <a16:colId xmlns:a16="http://schemas.microsoft.com/office/drawing/2014/main" val="2009889914"/>
                    </a:ext>
                  </a:extLst>
                </a:gridCol>
              </a:tblGrid>
              <a:tr h="429055">
                <a:tc>
                  <a:txBody>
                    <a:bodyPr/>
                    <a:lstStyle/>
                    <a:p>
                      <a:pPr>
                        <a:spcAft>
                          <a:spcPts val="0"/>
                        </a:spcAft>
                      </a:pPr>
                      <a:r>
                        <a:rPr lang="nb-NO" sz="240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spcAft>
                          <a:spcPts val="0"/>
                        </a:spcAft>
                      </a:pPr>
                      <a:r>
                        <a:rPr lang="en-US" sz="2200" dirty="0">
                          <a:effectLst/>
                          <a:latin typeface="+mn-lt"/>
                          <a:ea typeface="Calibri" panose="020F0502020204030204" pitchFamily="34" charset="0"/>
                          <a:cs typeface="Times New Roman" panose="02020603050405020304" pitchFamily="18" charset="0"/>
                        </a:rPr>
                        <a:t>Impossible = 0</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dirty="0">
                          <a:effectLst/>
                          <a:latin typeface="+mn-lt"/>
                          <a:ea typeface="Calibri" panose="020F0502020204030204" pitchFamily="34" charset="0"/>
                          <a:cs typeface="Times New Roman" panose="02020603050405020304" pitchFamily="18" charset="0"/>
                        </a:rPr>
                        <a:t>Acceptable = 1</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dirty="0">
                          <a:effectLst/>
                          <a:latin typeface="+mn-lt"/>
                          <a:ea typeface="Calibri" panose="020F0502020204030204" pitchFamily="34" charset="0"/>
                          <a:cs typeface="Times New Roman" panose="02020603050405020304" pitchFamily="18" charset="0"/>
                        </a:rPr>
                        <a:t>Excellent = 2</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dirty="0">
                          <a:effectLst/>
                          <a:latin typeface="+mn-lt"/>
                          <a:ea typeface="Calibri" panose="020F0502020204030204" pitchFamily="34" charset="0"/>
                          <a:cs typeface="Times New Roman" panose="02020603050405020304" pitchFamily="18" charset="0"/>
                        </a:rPr>
                        <a:t>Average</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1715204"/>
                  </a:ext>
                </a:extLst>
              </a:tr>
              <a:tr h="429055">
                <a:tc>
                  <a:txBody>
                    <a:bodyPr/>
                    <a:lstStyle/>
                    <a:p>
                      <a:pPr>
                        <a:spcAft>
                          <a:spcPts val="0"/>
                        </a:spcAft>
                      </a:pPr>
                      <a:r>
                        <a:rPr lang="en-US" sz="2800" dirty="0">
                          <a:effectLst/>
                          <a:latin typeface="+mn-lt"/>
                          <a:ea typeface="Calibri" panose="020F0502020204030204" pitchFamily="34" charset="0"/>
                          <a:cs typeface="Times New Roman" panose="02020603050405020304" pitchFamily="18" charset="0"/>
                        </a:rPr>
                        <a:t>Perfective </a:t>
                      </a:r>
                      <a:r>
                        <a:rPr lang="ru-RU" sz="2800" dirty="0"/>
                        <a:t>подвергли </a:t>
                      </a:r>
                      <a:r>
                        <a:rPr lang="en-US" sz="2800" dirty="0">
                          <a:effectLst/>
                          <a:latin typeface="+mn-lt"/>
                          <a:ea typeface="Calibri" panose="020F0502020204030204" pitchFamily="34" charset="0"/>
                          <a:cs typeface="Times New Roman" panose="02020603050405020304" pitchFamily="18" charset="0"/>
                        </a:rPr>
                        <a:t>(non-original aspect)</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800">
                          <a:effectLst/>
                          <a:latin typeface="+mn-lt"/>
                          <a:ea typeface="Calibri" panose="020F0502020204030204" pitchFamily="34" charset="0"/>
                          <a:cs typeface="Times New Roman" panose="02020603050405020304" pitchFamily="18" charset="0"/>
                        </a:rPr>
                        <a:t>24</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800">
                          <a:effectLst/>
                          <a:latin typeface="+mn-lt"/>
                          <a:ea typeface="Calibri" panose="020F0502020204030204" pitchFamily="34" charset="0"/>
                          <a:cs typeface="Times New Roman" panose="02020603050405020304" pitchFamily="18" charset="0"/>
                        </a:rPr>
                        <a:t>24</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800">
                          <a:effectLst/>
                          <a:latin typeface="+mn-lt"/>
                          <a:ea typeface="Calibri" panose="020F0502020204030204" pitchFamily="34" charset="0"/>
                          <a:cs typeface="Times New Roman" panose="02020603050405020304" pitchFamily="18" charset="0"/>
                        </a:rPr>
                        <a:t>23</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endParaRPr lang="en-US" sz="2800" dirty="0">
                        <a:effectLst/>
                        <a:latin typeface="+mn-lt"/>
                        <a:ea typeface="Calibri" panose="020F0502020204030204" pitchFamily="34" charset="0"/>
                        <a:cs typeface="Times New Roman" panose="02020603050405020304" pitchFamily="18" charset="0"/>
                      </a:endParaRPr>
                    </a:p>
                    <a:p>
                      <a:pPr algn="r">
                        <a:spcAft>
                          <a:spcPts val="0"/>
                        </a:spcAft>
                      </a:pPr>
                      <a:r>
                        <a:rPr lang="en-US" sz="2800" dirty="0">
                          <a:effectLst/>
                          <a:latin typeface="+mn-lt"/>
                          <a:ea typeface="Calibri" panose="020F0502020204030204" pitchFamily="34" charset="0"/>
                          <a:cs typeface="Times New Roman" panose="02020603050405020304" pitchFamily="18" charset="0"/>
                        </a:rPr>
                        <a:t>0.986</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7766823"/>
                  </a:ext>
                </a:extLst>
              </a:tr>
              <a:tr h="429055">
                <a:tc>
                  <a:txBody>
                    <a:bodyPr/>
                    <a:lstStyle/>
                    <a:p>
                      <a:pPr>
                        <a:spcAft>
                          <a:spcPts val="0"/>
                        </a:spcAft>
                      </a:pPr>
                      <a:r>
                        <a:rPr lang="en-US" sz="2800" dirty="0">
                          <a:effectLst/>
                          <a:latin typeface="+mn-lt"/>
                          <a:ea typeface="Calibri" panose="020F0502020204030204" pitchFamily="34" charset="0"/>
                          <a:cs typeface="Times New Roman" panose="02020603050405020304" pitchFamily="18" charset="0"/>
                        </a:rPr>
                        <a:t>Imperfective </a:t>
                      </a:r>
                      <a:r>
                        <a:rPr lang="ru-RU" sz="2800" dirty="0"/>
                        <a:t>подвергали </a:t>
                      </a:r>
                      <a:r>
                        <a:rPr lang="en-US" sz="2800" dirty="0">
                          <a:effectLst/>
                          <a:latin typeface="+mn-lt"/>
                          <a:ea typeface="Calibri" panose="020F0502020204030204" pitchFamily="34" charset="0"/>
                          <a:cs typeface="Times New Roman" panose="02020603050405020304" pitchFamily="18" charset="0"/>
                        </a:rPr>
                        <a:t>(original aspect)</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800">
                          <a:effectLst/>
                          <a:latin typeface="+mn-lt"/>
                          <a:ea typeface="Calibri" panose="020F0502020204030204" pitchFamily="34" charset="0"/>
                          <a:cs typeface="Times New Roman" panose="02020603050405020304" pitchFamily="18" charset="0"/>
                        </a:rPr>
                        <a:t>2</a:t>
                      </a:r>
                      <a:endParaRPr lang="nb-NO" sz="28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800">
                          <a:effectLst/>
                          <a:latin typeface="+mn-lt"/>
                          <a:ea typeface="Calibri" panose="020F0502020204030204" pitchFamily="34" charset="0"/>
                          <a:cs typeface="Times New Roman" panose="02020603050405020304" pitchFamily="18" charset="0"/>
                        </a:rPr>
                        <a:t>13</a:t>
                      </a:r>
                      <a:endParaRPr lang="nb-NO" sz="28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US" sz="2800">
                          <a:effectLst/>
                          <a:latin typeface="+mn-lt"/>
                          <a:ea typeface="Calibri" panose="020F0502020204030204" pitchFamily="34" charset="0"/>
                          <a:cs typeface="Times New Roman" panose="02020603050405020304" pitchFamily="18" charset="0"/>
                        </a:rPr>
                        <a:t>56</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endParaRPr lang="en-US" sz="2800" dirty="0">
                        <a:effectLst/>
                        <a:latin typeface="+mn-lt"/>
                        <a:ea typeface="Calibri" panose="020F0502020204030204" pitchFamily="34" charset="0"/>
                        <a:cs typeface="Times New Roman" panose="02020603050405020304" pitchFamily="18" charset="0"/>
                      </a:endParaRPr>
                    </a:p>
                    <a:p>
                      <a:pPr algn="r">
                        <a:spcAft>
                          <a:spcPts val="0"/>
                        </a:spcAft>
                      </a:pPr>
                      <a:r>
                        <a:rPr lang="en-US" sz="2800" dirty="0">
                          <a:effectLst/>
                          <a:latin typeface="+mn-lt"/>
                          <a:ea typeface="Calibri" panose="020F0502020204030204" pitchFamily="34" charset="0"/>
                          <a:cs typeface="Times New Roman" panose="02020603050405020304" pitchFamily="18" charset="0"/>
                        </a:rPr>
                        <a:t>1.761</a:t>
                      </a:r>
                      <a:endParaRPr lang="nb-NO" sz="2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3132434"/>
                  </a:ext>
                </a:extLst>
              </a:tr>
            </a:tbl>
          </a:graphicData>
        </a:graphic>
      </p:graphicFrame>
    </p:spTree>
    <p:extLst>
      <p:ext uri="{BB962C8B-B14F-4D97-AF65-F5344CB8AC3E}">
        <p14:creationId xmlns:p14="http://schemas.microsoft.com/office/powerpoint/2010/main" val="891487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8334AE-30BE-3D46-936F-296A7161EF4E}"/>
              </a:ext>
            </a:extLst>
          </p:cNvPr>
          <p:cNvPicPr/>
          <p:nvPr/>
        </p:nvPicPr>
        <p:blipFill>
          <a:blip r:embed="rId2">
            <a:extLst>
              <a:ext uri="{28A0092B-C50C-407E-A947-70E740481C1C}">
                <a14:useLocalDpi xmlns:a14="http://schemas.microsoft.com/office/drawing/2010/main" val="0"/>
              </a:ext>
            </a:extLst>
          </a:blip>
          <a:stretch>
            <a:fillRect/>
          </a:stretch>
        </p:blipFill>
        <p:spPr>
          <a:xfrm>
            <a:off x="1635489" y="312057"/>
            <a:ext cx="8959940" cy="6335485"/>
          </a:xfrm>
          <a:prstGeom prst="rect">
            <a:avLst/>
          </a:prstGeom>
        </p:spPr>
      </p:pic>
    </p:spTree>
    <p:extLst>
      <p:ext uri="{BB962C8B-B14F-4D97-AF65-F5344CB8AC3E}">
        <p14:creationId xmlns:p14="http://schemas.microsoft.com/office/powerpoint/2010/main" val="203124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Experimental Approach to Russian Aspect</a:t>
            </a:r>
          </a:p>
        </p:txBody>
      </p:sp>
      <p:sp>
        <p:nvSpPr>
          <p:cNvPr id="3" name="Content Placeholder 2"/>
          <p:cNvSpPr>
            <a:spLocks noGrp="1"/>
          </p:cNvSpPr>
          <p:nvPr>
            <p:ph idx="1"/>
          </p:nvPr>
        </p:nvSpPr>
        <p:spPr>
          <a:xfrm>
            <a:off x="838201" y="1825625"/>
            <a:ext cx="5898775" cy="4351338"/>
          </a:xfrm>
        </p:spPr>
        <p:txBody>
          <a:bodyPr>
            <a:normAutofit fontScale="92500" lnSpcReduction="20000"/>
          </a:bodyPr>
          <a:lstStyle/>
          <a:p>
            <a:r>
              <a:rPr lang="en-US" dirty="0"/>
              <a:t>How do native speakers of Russian react to </a:t>
            </a:r>
            <a:r>
              <a:rPr lang="en-US" b="1" dirty="0"/>
              <a:t>aspectual choices in extended authentic context?</a:t>
            </a:r>
          </a:p>
          <a:p>
            <a:r>
              <a:rPr lang="en-US" dirty="0"/>
              <a:t>To what extent is the choice of perfective vs. imperfective </a:t>
            </a:r>
            <a:r>
              <a:rPr lang="en-US" b="1" dirty="0"/>
              <a:t>determined by context?</a:t>
            </a:r>
          </a:p>
          <a:p>
            <a:r>
              <a:rPr lang="en-US" dirty="0"/>
              <a:t>To what extent is the choice </a:t>
            </a:r>
            <a:r>
              <a:rPr lang="en-US" b="1" dirty="0"/>
              <a:t>open to construal?</a:t>
            </a:r>
          </a:p>
          <a:p>
            <a:r>
              <a:rPr lang="en-US" dirty="0"/>
              <a:t>Do </a:t>
            </a:r>
            <a:r>
              <a:rPr lang="en-US" b="1" dirty="0"/>
              <a:t>native speakers differ </a:t>
            </a:r>
            <a:r>
              <a:rPr lang="en-US" dirty="0"/>
              <a:t>in their choices?</a:t>
            </a:r>
          </a:p>
          <a:p>
            <a:r>
              <a:rPr lang="en-US" dirty="0"/>
              <a:t>What </a:t>
            </a:r>
            <a:r>
              <a:rPr lang="en-US" b="1" dirty="0"/>
              <a:t>factors</a:t>
            </a:r>
            <a:r>
              <a:rPr lang="en-US" dirty="0"/>
              <a:t> are at play? </a:t>
            </a:r>
          </a:p>
          <a:p>
            <a:r>
              <a:rPr lang="en-US" dirty="0"/>
              <a:t>How can we use this information to </a:t>
            </a:r>
            <a:r>
              <a:rPr lang="en-US" b="1" dirty="0"/>
              <a:t>improve instruction</a:t>
            </a:r>
            <a:r>
              <a:rPr lang="en-US" dirty="0"/>
              <a:t>?</a:t>
            </a:r>
          </a:p>
          <a:p>
            <a:endParaRPr lang="en-US" dirty="0"/>
          </a:p>
          <a:p>
            <a:endParaRPr lang="en-US" dirty="0"/>
          </a:p>
        </p:txBody>
      </p:sp>
      <p:pic>
        <p:nvPicPr>
          <p:cNvPr id="4" name="Content Placeholder 2" descr="Screen Shot 2016-08-22 at 19.52.28.png"/>
          <p:cNvPicPr>
            <a:picLocks noChangeAspect="1"/>
          </p:cNvPicPr>
          <p:nvPr/>
        </p:nvPicPr>
        <p:blipFill rotWithShape="1">
          <a:blip r:embed="rId2">
            <a:extLst>
              <a:ext uri="{28A0092B-C50C-407E-A947-70E740481C1C}">
                <a14:useLocalDpi xmlns:a14="http://schemas.microsoft.com/office/drawing/2010/main" val="0"/>
              </a:ext>
            </a:extLst>
          </a:blip>
          <a:srcRect l="2187" t="67618" r="49227" b="19998"/>
          <a:stretch/>
        </p:blipFill>
        <p:spPr>
          <a:xfrm>
            <a:off x="6948066" y="1825625"/>
            <a:ext cx="5243934" cy="929450"/>
          </a:xfrm>
          <a:prstGeom prst="rect">
            <a:avLst/>
          </a:prstGeom>
        </p:spPr>
      </p:pic>
      <p:pic>
        <p:nvPicPr>
          <p:cNvPr id="14340" name="Picture 4" descr="http://clipartix.com/wp-content/uploads/2016/08/Questions-question-clipart-clipart-ki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557" y="2960739"/>
            <a:ext cx="2657300" cy="301056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s://openclipart.org/image/2400px/svg_to_png/191766/Question-Gu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4800" y="2857907"/>
            <a:ext cx="2817200" cy="311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8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9F53F-604B-134A-885C-5728881814B4}"/>
              </a:ext>
            </a:extLst>
          </p:cNvPr>
          <p:cNvPicPr/>
          <p:nvPr/>
        </p:nvPicPr>
        <p:blipFill>
          <a:blip r:embed="rId2">
            <a:extLst>
              <a:ext uri="{28A0092B-C50C-407E-A947-70E740481C1C}">
                <a14:useLocalDpi xmlns:a14="http://schemas.microsoft.com/office/drawing/2010/main" val="0"/>
              </a:ext>
            </a:extLst>
          </a:blip>
          <a:stretch>
            <a:fillRect/>
          </a:stretch>
        </p:blipFill>
        <p:spPr>
          <a:xfrm>
            <a:off x="1635484" y="0"/>
            <a:ext cx="8626112" cy="6858000"/>
          </a:xfrm>
          <a:prstGeom prst="rect">
            <a:avLst/>
          </a:prstGeom>
        </p:spPr>
      </p:pic>
    </p:spTree>
    <p:extLst>
      <p:ext uri="{BB962C8B-B14F-4D97-AF65-F5344CB8AC3E}">
        <p14:creationId xmlns:p14="http://schemas.microsoft.com/office/powerpoint/2010/main" val="1290209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FCCA8-074A-D148-9074-4C88345D1591}"/>
              </a:ext>
            </a:extLst>
          </p:cNvPr>
          <p:cNvSpPr>
            <a:spLocks noGrp="1"/>
          </p:cNvSpPr>
          <p:nvPr>
            <p:ph type="title"/>
          </p:nvPr>
        </p:nvSpPr>
        <p:spPr/>
        <p:txBody>
          <a:bodyPr>
            <a:normAutofit fontScale="90000"/>
          </a:bodyPr>
          <a:lstStyle/>
          <a:p>
            <a:r>
              <a:rPr lang="en-US" b="1" dirty="0"/>
              <a:t>Native Speakers Differ in Their Choices, Especially When Reacting to Non-Authentic Language</a:t>
            </a:r>
          </a:p>
        </p:txBody>
      </p:sp>
      <p:sp>
        <p:nvSpPr>
          <p:cNvPr id="3" name="Content Placeholder 2">
            <a:extLst>
              <a:ext uri="{FF2B5EF4-FFF2-40B4-BE49-F238E27FC236}">
                <a16:creationId xmlns:a16="http://schemas.microsoft.com/office/drawing/2014/main" id="{25D1172A-505A-7749-96C9-47C994F387CA}"/>
              </a:ext>
            </a:extLst>
          </p:cNvPr>
          <p:cNvSpPr>
            <a:spLocks noGrp="1"/>
          </p:cNvSpPr>
          <p:nvPr>
            <p:ph idx="1"/>
          </p:nvPr>
        </p:nvSpPr>
        <p:spPr/>
        <p:txBody>
          <a:bodyPr/>
          <a:lstStyle/>
          <a:p>
            <a:r>
              <a:rPr lang="en-GB" dirty="0"/>
              <a:t>This data gives evidence of divergence in the grammars of speakers </a:t>
            </a:r>
          </a:p>
          <a:p>
            <a:r>
              <a:rPr lang="en-GB" dirty="0"/>
              <a:t>Native speakers are more reliable in reacting to authentic language, than in reacting to language that has been manipulated (here, by suggesting an aspectual form that does not match the original text)</a:t>
            </a:r>
          </a:p>
          <a:p>
            <a:r>
              <a:rPr lang="en-GB" dirty="0"/>
              <a:t>This result may also have implications for how much linguists can rely on the intuitions of native speakers in reaction to constructed “examples” as opposed to authentic ones</a:t>
            </a:r>
            <a:endParaRPr lang="en-US" dirty="0"/>
          </a:p>
        </p:txBody>
      </p:sp>
      <p:pic>
        <p:nvPicPr>
          <p:cNvPr id="4" name="Picture 3">
            <a:extLst>
              <a:ext uri="{FF2B5EF4-FFF2-40B4-BE49-F238E27FC236}">
                <a16:creationId xmlns:a16="http://schemas.microsoft.com/office/drawing/2014/main" id="{D192295B-4CF7-3642-BA4F-898C7A45201D}"/>
              </a:ext>
            </a:extLst>
          </p:cNvPr>
          <p:cNvPicPr>
            <a:picLocks noChangeAspect="1"/>
          </p:cNvPicPr>
          <p:nvPr/>
        </p:nvPicPr>
        <p:blipFill>
          <a:blip r:embed="rId2"/>
          <a:stretch>
            <a:fillRect/>
          </a:stretch>
        </p:blipFill>
        <p:spPr>
          <a:xfrm>
            <a:off x="7193004" y="4404178"/>
            <a:ext cx="4218852" cy="2453822"/>
          </a:xfrm>
          <a:prstGeom prst="rect">
            <a:avLst/>
          </a:prstGeom>
        </p:spPr>
      </p:pic>
    </p:spTree>
    <p:extLst>
      <p:ext uri="{BB962C8B-B14F-4D97-AF65-F5344CB8AC3E}">
        <p14:creationId xmlns:p14="http://schemas.microsoft.com/office/powerpoint/2010/main" val="1229059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normAutofit/>
          </a:bodyPr>
          <a:lstStyle/>
          <a:p>
            <a:r>
              <a:rPr lang="en-US" altLang="en-US" sz="4000" b="1" dirty="0">
                <a:ea typeface="ＭＳ Ｐゴシック" charset="-128"/>
                <a:cs typeface="Open Sans" charset="0"/>
              </a:rPr>
              <a:t>Conclusions</a:t>
            </a:r>
          </a:p>
        </p:txBody>
      </p:sp>
      <p:sp>
        <p:nvSpPr>
          <p:cNvPr id="103426" name="Content Placeholder 2"/>
          <p:cNvSpPr>
            <a:spLocks noGrp="1"/>
          </p:cNvSpPr>
          <p:nvPr>
            <p:ph idx="1"/>
          </p:nvPr>
        </p:nvSpPr>
        <p:spPr>
          <a:xfrm>
            <a:off x="838200" y="1770063"/>
            <a:ext cx="10515600" cy="4375150"/>
          </a:xfrm>
        </p:spPr>
        <p:txBody>
          <a:bodyPr>
            <a:normAutofit/>
          </a:bodyPr>
          <a:lstStyle/>
          <a:p>
            <a:pPr>
              <a:defRPr/>
            </a:pPr>
            <a:r>
              <a:rPr lang="en-US" altLang="en-US" dirty="0">
                <a:ea typeface="ＭＳ Ｐゴシック" charset="-128"/>
                <a:cs typeface="Open Sans Light" charset="0"/>
              </a:rPr>
              <a:t>Contextual triggers listed in grammars co-occur with only 2% of verbs</a:t>
            </a:r>
            <a:endParaRPr lang="en-US" altLang="x-none" dirty="0">
              <a:ea typeface="ＭＳ Ｐゴシック" charset="-128"/>
              <a:cs typeface="Open Sans Light" charset="0"/>
            </a:endParaRPr>
          </a:p>
          <a:p>
            <a:pPr>
              <a:defRPr/>
            </a:pPr>
            <a:r>
              <a:rPr lang="en-US" altLang="x-none" dirty="0">
                <a:ea typeface="ＭＳ Ｐゴシック" charset="-128"/>
                <a:cs typeface="Open Sans Light" charset="0"/>
              </a:rPr>
              <a:t>Native speakers generally agree on the original aspect (81%)</a:t>
            </a:r>
          </a:p>
          <a:p>
            <a:pPr>
              <a:defRPr/>
            </a:pPr>
            <a:r>
              <a:rPr lang="en-US" altLang="x-none" dirty="0">
                <a:ea typeface="ＭＳ Ｐゴシック" charset="-128"/>
                <a:cs typeface="Open Sans Light" charset="0"/>
              </a:rPr>
              <a:t>In some contexts native speakers accept both aspects (17%)</a:t>
            </a:r>
          </a:p>
          <a:p>
            <a:pPr>
              <a:defRPr/>
            </a:pPr>
            <a:r>
              <a:rPr lang="en-US" altLang="x-none" dirty="0">
                <a:ea typeface="ＭＳ Ｐゴシック" charset="-128"/>
                <a:cs typeface="Open Sans Light" charset="0"/>
              </a:rPr>
              <a:t>Presence vs. absence of “triggers” does not change distribution</a:t>
            </a:r>
          </a:p>
          <a:p>
            <a:pPr>
              <a:defRPr/>
            </a:pPr>
            <a:r>
              <a:rPr lang="en-US" altLang="x-none" dirty="0">
                <a:ea typeface="ＭＳ Ｐゴシック" charset="-128"/>
                <a:cs typeface="Open Sans Light" charset="0"/>
              </a:rPr>
              <a:t>Native speakers are more consistent in rating the original aspect</a:t>
            </a:r>
          </a:p>
          <a:p>
            <a:pPr>
              <a:defRPr/>
            </a:pPr>
            <a:r>
              <a:rPr lang="en-US" altLang="x-none" dirty="0">
                <a:ea typeface="ＭＳ Ｐゴシック" charset="-128"/>
                <a:cs typeface="Open Sans Light" charset="0"/>
              </a:rPr>
              <a:t>There is a lot of variation!</a:t>
            </a:r>
          </a:p>
          <a:p>
            <a:pPr>
              <a:defRPr/>
            </a:pPr>
            <a:r>
              <a:rPr lang="en-US" altLang="x-none" dirty="0">
                <a:ea typeface="ＭＳ Ｐゴシック" charset="-128"/>
                <a:cs typeface="Open Sans Light" charset="0"/>
              </a:rPr>
              <a:t>There are no clear groups in this data!</a:t>
            </a:r>
          </a:p>
        </p:txBody>
      </p:sp>
    </p:spTree>
    <p:extLst>
      <p:ext uri="{BB962C8B-B14F-4D97-AF65-F5344CB8AC3E}">
        <p14:creationId xmlns:p14="http://schemas.microsoft.com/office/powerpoint/2010/main" val="495613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a:bodyPr>
          <a:lstStyle/>
          <a:p>
            <a:r>
              <a:rPr lang="en-US" altLang="en-US" sz="4000" b="1" dirty="0">
                <a:ea typeface="ＭＳ Ｐゴシック" charset="-128"/>
                <a:cs typeface="Open Sans" charset="0"/>
              </a:rPr>
              <a:t>What’s next:</a:t>
            </a:r>
          </a:p>
        </p:txBody>
      </p:sp>
      <p:sp>
        <p:nvSpPr>
          <p:cNvPr id="106499" name="Content Placeholder 3"/>
          <p:cNvSpPr>
            <a:spLocks noGrp="1"/>
          </p:cNvSpPr>
          <p:nvPr>
            <p:ph idx="1"/>
          </p:nvPr>
        </p:nvSpPr>
        <p:spPr>
          <a:xfrm>
            <a:off x="838201" y="1590222"/>
            <a:ext cx="6912428" cy="4672013"/>
          </a:xfrm>
        </p:spPr>
        <p:txBody>
          <a:bodyPr/>
          <a:lstStyle/>
          <a:p>
            <a:r>
              <a:rPr lang="en-US" altLang="en-US" sz="3200" dirty="0">
                <a:ea typeface="ＭＳ Ｐゴシック" charset="-128"/>
                <a:cs typeface="Open Sans Light" charset="0"/>
              </a:rPr>
              <a:t>Corpus data, experiments, and machine learning to ferret out and model the way that native speakers use context to select aspect</a:t>
            </a:r>
          </a:p>
          <a:p>
            <a:r>
              <a:rPr lang="en-US" altLang="en-US" sz="3200" dirty="0">
                <a:ea typeface="ＭＳ Ｐゴシック" charset="-128"/>
                <a:cs typeface="Open Sans Light" charset="0"/>
              </a:rPr>
              <a:t>Discover differences between contexts where aspect is determined and where it is open to construal</a:t>
            </a:r>
          </a:p>
          <a:p>
            <a:r>
              <a:rPr lang="en-US" altLang="en-US" sz="3200" dirty="0">
                <a:ea typeface="ＭＳ Ｐゴシック" charset="-128"/>
                <a:cs typeface="Open Sans Light" charset="0"/>
              </a:rPr>
              <a:t>Build effective resources for language learners</a:t>
            </a:r>
          </a:p>
          <a:p>
            <a:pPr marL="0" indent="0">
              <a:buNone/>
            </a:pPr>
            <a:endParaRPr lang="en-US" altLang="en-US" sz="2200" dirty="0">
              <a:latin typeface="Open Sans Light" charset="0"/>
              <a:ea typeface="ＭＳ Ｐゴシック" charset="-128"/>
              <a:cs typeface="Open Sans Light" charset="0"/>
            </a:endParaRPr>
          </a:p>
        </p:txBody>
      </p:sp>
      <p:pic>
        <p:nvPicPr>
          <p:cNvPr id="2" name="Picture 1">
            <a:extLst>
              <a:ext uri="{FF2B5EF4-FFF2-40B4-BE49-F238E27FC236}">
                <a16:creationId xmlns:a16="http://schemas.microsoft.com/office/drawing/2014/main" id="{21D19A2F-45C0-4045-A803-E381B91FAEDB}"/>
              </a:ext>
            </a:extLst>
          </p:cNvPr>
          <p:cNvPicPr>
            <a:picLocks noChangeAspect="1"/>
          </p:cNvPicPr>
          <p:nvPr/>
        </p:nvPicPr>
        <p:blipFill>
          <a:blip r:embed="rId2"/>
          <a:stretch>
            <a:fillRect/>
          </a:stretch>
        </p:blipFill>
        <p:spPr>
          <a:xfrm>
            <a:off x="7126515" y="522514"/>
            <a:ext cx="5065485" cy="2902857"/>
          </a:xfrm>
          <a:prstGeom prst="rect">
            <a:avLst/>
          </a:prstGeom>
        </p:spPr>
      </p:pic>
    </p:spTree>
    <p:extLst>
      <p:ext uri="{BB962C8B-B14F-4D97-AF65-F5344CB8AC3E}">
        <p14:creationId xmlns:p14="http://schemas.microsoft.com/office/powerpoint/2010/main" val="384417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tLang="en-US">
                <a:latin typeface="Open Sans" charset="0"/>
                <a:ea typeface="ＭＳ Ｐゴシック" charset="-128"/>
                <a:cs typeface="Open Sans" charset="0"/>
              </a:rPr>
              <a:t>Bibliography (and references therein)</a:t>
            </a:r>
          </a:p>
        </p:txBody>
      </p:sp>
      <p:sp>
        <p:nvSpPr>
          <p:cNvPr id="107522" name="Content Placeholder 2"/>
          <p:cNvSpPr>
            <a:spLocks noGrp="1"/>
          </p:cNvSpPr>
          <p:nvPr>
            <p:ph idx="1"/>
          </p:nvPr>
        </p:nvSpPr>
        <p:spPr>
          <a:xfrm>
            <a:off x="191069" y="1425339"/>
            <a:ext cx="11873552" cy="5057775"/>
          </a:xfrm>
        </p:spPr>
        <p:txBody>
          <a:bodyPr>
            <a:noAutofit/>
          </a:bodyPr>
          <a:lstStyle/>
          <a:p>
            <a:pPr marL="0" indent="0">
              <a:spcBef>
                <a:spcPts val="400"/>
              </a:spcBef>
              <a:buNone/>
            </a:pPr>
            <a:r>
              <a:rPr lang="en-GB" altLang="en-US" sz="1300" dirty="0">
                <a:ea typeface="ＭＳ Ｐゴシック" charset="-128"/>
                <a:cs typeface="Open Sans Light" charset="0"/>
              </a:rPr>
              <a:t>“A user-friendly conceptualization of Aspect”, </a:t>
            </a:r>
            <a:r>
              <a:rPr lang="en-GB" altLang="en-US" sz="1300" i="1" dirty="0">
                <a:ea typeface="ＭＳ Ｐゴシック" charset="-128"/>
                <a:cs typeface="Open Sans Light" charset="0"/>
              </a:rPr>
              <a:t>Slavic and East European Journal</a:t>
            </a:r>
            <a:r>
              <a:rPr lang="en-GB" altLang="en-US" sz="1300" dirty="0">
                <a:ea typeface="ＭＳ Ｐゴシック" charset="-128"/>
                <a:cs typeface="Open Sans Light" charset="0"/>
              </a:rPr>
              <a:t>, vol. 47, no. 2, 2003, pp. 251-281.</a:t>
            </a:r>
          </a:p>
          <a:p>
            <a:pPr marL="0" indent="0">
              <a:spcBef>
                <a:spcPts val="400"/>
              </a:spcBef>
              <a:buNone/>
            </a:pPr>
            <a:r>
              <a:rPr lang="en-GB" altLang="en-US" sz="1300" dirty="0">
                <a:ea typeface="ＭＳ Ｐゴシック" charset="-128"/>
                <a:cs typeface="Open Sans Light" charset="0"/>
              </a:rPr>
              <a:t>“A metaphor in search of a source domain: the categories of Slavic aspect”, </a:t>
            </a:r>
            <a:r>
              <a:rPr lang="en-GB" altLang="en-US" sz="1300" i="1" dirty="0">
                <a:ea typeface="ＭＳ Ｐゴシック" charset="-128"/>
                <a:cs typeface="Open Sans Light" charset="0"/>
              </a:rPr>
              <a:t>Cognitive Linguistics</a:t>
            </a:r>
            <a:r>
              <a:rPr lang="en-GB" altLang="en-US" sz="1300" dirty="0">
                <a:ea typeface="ＭＳ Ｐゴシック" charset="-128"/>
                <a:cs typeface="Open Sans Light" charset="0"/>
              </a:rPr>
              <a:t>, vol. 15, no. 4, 2004, 471-527.</a:t>
            </a:r>
          </a:p>
          <a:p>
            <a:pPr marL="0" indent="0">
              <a:spcBef>
                <a:spcPts val="400"/>
              </a:spcBef>
              <a:buNone/>
            </a:pPr>
            <a:r>
              <a:rPr lang="en-GB" altLang="en-US" sz="1300" dirty="0">
                <a:ea typeface="ＭＳ Ｐゴシック" charset="-128"/>
                <a:cs typeface="Open Sans Light" charset="0"/>
              </a:rPr>
              <a:t>“A Metaphor for Aspect in Slavic”, </a:t>
            </a:r>
            <a:r>
              <a:rPr lang="en-GB" altLang="en-US" sz="1300" i="1" dirty="0">
                <a:ea typeface="ＭＳ Ｐゴシック" charset="-128"/>
                <a:cs typeface="Open Sans Light" charset="0"/>
              </a:rPr>
              <a:t>Henrik Birnbaum in Memoriam (=International Journal of Slavic Linguistics and Poetics</a:t>
            </a:r>
            <a:r>
              <a:rPr lang="en-GB" altLang="en-US" sz="1300" dirty="0">
                <a:ea typeface="ＭＳ Ｐゴシック" charset="-128"/>
                <a:cs typeface="Open Sans Light" charset="0"/>
              </a:rPr>
              <a:t>, vol. 44-45, 2002-03; released 2006), 249-60.</a:t>
            </a:r>
          </a:p>
          <a:p>
            <a:pPr marL="0" indent="0">
              <a:spcBef>
                <a:spcPts val="400"/>
              </a:spcBef>
              <a:buNone/>
            </a:pPr>
            <a:r>
              <a:rPr lang="en-GB" altLang="en-US" sz="1300" dirty="0">
                <a:ea typeface="ＭＳ Ｐゴシック" charset="-128"/>
                <a:cs typeface="Open Sans Light" charset="0"/>
              </a:rPr>
              <a:t>“</a:t>
            </a:r>
            <a:r>
              <a:rPr lang="cs-CZ" altLang="en-US" sz="1300" dirty="0" err="1">
                <a:ea typeface="ＭＳ Ｐゴシック" charset="-128"/>
                <a:cs typeface="Open Sans Light" charset="0"/>
              </a:rPr>
              <a:t>Aspectual</a:t>
            </a:r>
            <a:r>
              <a:rPr lang="cs-CZ" altLang="en-US" sz="1300" dirty="0">
                <a:ea typeface="ＭＳ Ｐゴシック" charset="-128"/>
                <a:cs typeface="Open Sans Light" charset="0"/>
              </a:rPr>
              <a:t> </a:t>
            </a:r>
            <a:r>
              <a:rPr lang="cs-CZ" altLang="en-US" sz="1300" dirty="0" err="1">
                <a:ea typeface="ＭＳ Ｐゴシック" charset="-128"/>
                <a:cs typeface="Open Sans Light" charset="0"/>
              </a:rPr>
              <a:t>clusters</a:t>
            </a:r>
            <a:r>
              <a:rPr lang="cs-CZ" altLang="en-US" sz="1300" dirty="0">
                <a:ea typeface="ＭＳ Ｐゴシック" charset="-128"/>
                <a:cs typeface="Open Sans Light" charset="0"/>
              </a:rPr>
              <a:t> </a:t>
            </a:r>
            <a:r>
              <a:rPr lang="cs-CZ" altLang="en-US" sz="1300" dirty="0" err="1">
                <a:ea typeface="ＭＳ Ｐゴシック" charset="-128"/>
                <a:cs typeface="Open Sans Light" charset="0"/>
              </a:rPr>
              <a:t>of</a:t>
            </a:r>
            <a:r>
              <a:rPr lang="cs-CZ" altLang="en-US" sz="1300" dirty="0">
                <a:ea typeface="ＭＳ Ｐゴシック" charset="-128"/>
                <a:cs typeface="Open Sans Light" charset="0"/>
              </a:rPr>
              <a:t> </a:t>
            </a:r>
            <a:r>
              <a:rPr lang="cs-CZ" altLang="en-US" sz="1300" dirty="0" err="1">
                <a:ea typeface="ＭＳ Ｐゴシック" charset="-128"/>
                <a:cs typeface="Open Sans Light" charset="0"/>
              </a:rPr>
              <a:t>Russian</a:t>
            </a:r>
            <a:r>
              <a:rPr lang="cs-CZ" altLang="en-US" sz="1300" dirty="0">
                <a:ea typeface="ＭＳ Ｐゴシック" charset="-128"/>
                <a:cs typeface="Open Sans Light" charset="0"/>
              </a:rPr>
              <a:t> </a:t>
            </a:r>
            <a:r>
              <a:rPr lang="cs-CZ" altLang="en-US" sz="1300" dirty="0" err="1">
                <a:ea typeface="ＭＳ Ｐゴシック" charset="-128"/>
                <a:cs typeface="Open Sans Light" charset="0"/>
              </a:rPr>
              <a:t>verbs</a:t>
            </a:r>
            <a:r>
              <a:rPr lang="en-GB" altLang="en-US" sz="1300" dirty="0">
                <a:ea typeface="ＭＳ Ｐゴシック" charset="-128"/>
                <a:cs typeface="Open Sans Light" charset="0"/>
              </a:rPr>
              <a:t>”, </a:t>
            </a:r>
            <a:r>
              <a:rPr lang="en-GB" altLang="en-US" sz="1300" i="1" dirty="0">
                <a:ea typeface="ＭＳ Ｐゴシック" charset="-128"/>
                <a:cs typeface="Open Sans Light" charset="0"/>
              </a:rPr>
              <a:t>Studies in Language</a:t>
            </a:r>
            <a:r>
              <a:rPr lang="en-GB" altLang="en-US" sz="1300" dirty="0">
                <a:ea typeface="ＭＳ Ｐゴシック" charset="-128"/>
                <a:cs typeface="Open Sans Light" charset="0"/>
              </a:rPr>
              <a:t> 31:3 (2007), 607-648.</a:t>
            </a:r>
          </a:p>
          <a:p>
            <a:pPr marL="0" indent="0">
              <a:spcBef>
                <a:spcPts val="400"/>
              </a:spcBef>
              <a:buNone/>
            </a:pPr>
            <a:r>
              <a:rPr lang="en-GB" altLang="en-US" sz="1300" dirty="0">
                <a:ea typeface="ＭＳ Ｐゴシック" charset="-128"/>
                <a:cs typeface="Open Sans Light" charset="0"/>
              </a:rPr>
              <a:t>“Motion Verbs and the Development of Aspect in Russian”. </a:t>
            </a:r>
            <a:r>
              <a:rPr lang="en-GB" altLang="en-US" sz="1300" i="1" dirty="0" err="1">
                <a:ea typeface="ＭＳ Ｐゴシック" charset="-128"/>
                <a:cs typeface="Open Sans Light" charset="0"/>
              </a:rPr>
              <a:t>Scando-Slavica</a:t>
            </a:r>
            <a:r>
              <a:rPr lang="en-GB" altLang="en-US" sz="1300" dirty="0">
                <a:ea typeface="ＭＳ Ｐゴシック" charset="-128"/>
                <a:cs typeface="Open Sans Light" charset="0"/>
              </a:rPr>
              <a:t> 54 (2008), 179-197. </a:t>
            </a:r>
          </a:p>
          <a:p>
            <a:pPr marL="0" indent="0">
              <a:spcBef>
                <a:spcPts val="400"/>
              </a:spcBef>
              <a:buNone/>
            </a:pPr>
            <a:r>
              <a:rPr lang="en-GB" altLang="en-US" sz="1300" dirty="0">
                <a:ea typeface="ＭＳ Ｐゴシック" charset="-128"/>
                <a:cs typeface="Open Sans Light" charset="0"/>
              </a:rPr>
              <a:t>“Beyond the pair: Aspectual clusters for learners of Russian”, with John J. </a:t>
            </a:r>
            <a:r>
              <a:rPr lang="en-GB" altLang="en-US" sz="1300" dirty="0" err="1">
                <a:ea typeface="ＭＳ Ｐゴシック" charset="-128"/>
                <a:cs typeface="Open Sans Light" charset="0"/>
              </a:rPr>
              <a:t>Korba</a:t>
            </a:r>
            <a:r>
              <a:rPr lang="en-GB" altLang="en-US" sz="1300" dirty="0">
                <a:ea typeface="ＭＳ Ｐゴシック" charset="-128"/>
                <a:cs typeface="Open Sans Light" charset="0"/>
              </a:rPr>
              <a:t>, </a:t>
            </a:r>
            <a:r>
              <a:rPr lang="en-GB" altLang="en-US" sz="1300" i="1" dirty="0">
                <a:ea typeface="ＭＳ Ｐゴシック" charset="-128"/>
                <a:cs typeface="Open Sans Light" charset="0"/>
              </a:rPr>
              <a:t>Slavic and East European Journal</a:t>
            </a:r>
            <a:r>
              <a:rPr lang="en-GB" altLang="en-US" sz="1300" dirty="0">
                <a:ea typeface="ＭＳ Ｐゴシック" charset="-128"/>
                <a:cs typeface="Open Sans Light" charset="0"/>
              </a:rPr>
              <a:t> 52:2 (2008), 254-270.</a:t>
            </a:r>
          </a:p>
          <a:p>
            <a:pPr marL="0" indent="0">
              <a:spcBef>
                <a:spcPts val="400"/>
              </a:spcBef>
              <a:buNone/>
            </a:pPr>
            <a:r>
              <a:rPr lang="en-GB" altLang="en-US" sz="1300" dirty="0">
                <a:ea typeface="ＭＳ Ｐゴシック" charset="-128"/>
                <a:cs typeface="Open Sans Light" charset="0"/>
              </a:rPr>
              <a:t>“Semantic Motivations for Aspectual Clusters of Russian Verbs”. In Christina Y. </a:t>
            </a:r>
            <a:r>
              <a:rPr lang="en-GB" altLang="en-US" sz="1300" dirty="0" err="1">
                <a:ea typeface="ＭＳ Ｐゴシック" charset="-128"/>
                <a:cs typeface="Open Sans Light" charset="0"/>
              </a:rPr>
              <a:t>Bethin</a:t>
            </a:r>
            <a:r>
              <a:rPr lang="en-GB" altLang="en-US" sz="1300" dirty="0">
                <a:ea typeface="ＭＳ Ｐゴシック" charset="-128"/>
                <a:cs typeface="Open Sans Light" charset="0"/>
              </a:rPr>
              <a:t>, ed. </a:t>
            </a:r>
            <a:r>
              <a:rPr lang="en-GB" altLang="en-US" sz="1300" i="1" dirty="0">
                <a:ea typeface="ＭＳ Ｐゴシック" charset="-128"/>
                <a:cs typeface="Open Sans Light" charset="0"/>
              </a:rPr>
              <a:t>American Contributions to the 14th International Congress of </a:t>
            </a:r>
            <a:r>
              <a:rPr lang="en-GB" altLang="en-US" sz="1300" i="1" dirty="0" err="1">
                <a:ea typeface="ＭＳ Ｐゴシック" charset="-128"/>
                <a:cs typeface="Open Sans Light" charset="0"/>
              </a:rPr>
              <a:t>Slavists</a:t>
            </a:r>
            <a:r>
              <a:rPr lang="en-GB" altLang="en-US" sz="1300" i="1" dirty="0">
                <a:ea typeface="ＭＳ Ｐゴシック" charset="-128"/>
                <a:cs typeface="Open Sans Light" charset="0"/>
              </a:rPr>
              <a:t>, </a:t>
            </a:r>
            <a:r>
              <a:rPr lang="en-GB" altLang="en-US" sz="1300" i="1" dirty="0" err="1">
                <a:ea typeface="ＭＳ Ｐゴシック" charset="-128"/>
                <a:cs typeface="Open Sans Light" charset="0"/>
              </a:rPr>
              <a:t>Ohrid</a:t>
            </a:r>
            <a:r>
              <a:rPr lang="en-GB" altLang="en-US" sz="1300" i="1" dirty="0">
                <a:ea typeface="ＭＳ Ｐゴシック" charset="-128"/>
                <a:cs typeface="Open Sans Light" charset="0"/>
              </a:rPr>
              <a:t>, September 2008. </a:t>
            </a:r>
            <a:r>
              <a:rPr lang="en-GB" altLang="en-US" sz="1300" dirty="0">
                <a:ea typeface="ＭＳ Ｐゴシック" charset="-128"/>
                <a:cs typeface="Open Sans Light" charset="0"/>
              </a:rPr>
              <a:t>2008. Bloomington, IN: </a:t>
            </a:r>
            <a:r>
              <a:rPr lang="en-GB" altLang="en-US" sz="1300" dirty="0" err="1">
                <a:ea typeface="ＭＳ Ｐゴシック" charset="-128"/>
                <a:cs typeface="Open Sans Light" charset="0"/>
              </a:rPr>
              <a:t>Slavica</a:t>
            </a:r>
            <a:r>
              <a:rPr lang="en-GB" altLang="en-US" sz="1300" dirty="0">
                <a:ea typeface="ＭＳ Ｐゴシック" charset="-128"/>
                <a:cs typeface="Open Sans Light" charset="0"/>
              </a:rPr>
              <a:t> Publishers. pp. 181-196.</a:t>
            </a:r>
          </a:p>
          <a:p>
            <a:pPr marL="0" indent="0">
              <a:spcBef>
                <a:spcPts val="400"/>
              </a:spcBef>
              <a:buNone/>
            </a:pPr>
            <a:r>
              <a:rPr lang="en-GB" altLang="en-US" sz="1300" dirty="0">
                <a:ea typeface="ＭＳ Ｐゴシック" charset="-128"/>
                <a:cs typeface="Open Sans Light" charset="0"/>
              </a:rPr>
              <a:t>“</a:t>
            </a:r>
            <a:r>
              <a:rPr lang="en-GB" altLang="en-US" sz="1300" i="1" dirty="0" err="1">
                <a:ea typeface="ＭＳ Ｐゴシック" charset="-128"/>
                <a:cs typeface="Open Sans Light" charset="0"/>
              </a:rPr>
              <a:t>Xoxotnul</a:t>
            </a:r>
            <a:r>
              <a:rPr lang="en-GB" altLang="en-US" sz="1300" i="1" dirty="0">
                <a:ea typeface="ＭＳ Ｐゴシック" charset="-128"/>
                <a:cs typeface="Open Sans Light" charset="0"/>
              </a:rPr>
              <a:t>, </a:t>
            </a:r>
            <a:r>
              <a:rPr lang="en-GB" altLang="en-US" sz="1300" i="1" dirty="0" err="1">
                <a:ea typeface="ＭＳ Ｐゴシック" charset="-128"/>
                <a:cs typeface="Open Sans Light" charset="0"/>
              </a:rPr>
              <a:t>sxitril</a:t>
            </a:r>
            <a:r>
              <a:rPr lang="en-GB" altLang="en-US" sz="1300" dirty="0">
                <a:ea typeface="ＭＳ Ｐゴシック" charset="-128"/>
                <a:cs typeface="Open Sans Light" charset="0"/>
              </a:rPr>
              <a:t>: The relationship between </a:t>
            </a:r>
            <a:r>
              <a:rPr lang="en-GB" altLang="en-US" sz="1300" dirty="0" err="1">
                <a:ea typeface="ＭＳ Ｐゴシック" charset="-128"/>
                <a:cs typeface="Open Sans Light" charset="0"/>
              </a:rPr>
              <a:t>semelfactives</a:t>
            </a:r>
            <a:r>
              <a:rPr lang="en-GB" altLang="en-US" sz="1300" dirty="0">
                <a:ea typeface="ＭＳ Ｐゴシック" charset="-128"/>
                <a:cs typeface="Open Sans Light" charset="0"/>
              </a:rPr>
              <a:t> formed with </a:t>
            </a:r>
            <a:r>
              <a:rPr lang="en-GB" altLang="en-US" sz="1300" i="1" dirty="0">
                <a:ea typeface="ＭＳ Ｐゴシック" charset="-128"/>
                <a:cs typeface="Open Sans Light" charset="0"/>
              </a:rPr>
              <a:t>-nu-</a:t>
            </a:r>
            <a:r>
              <a:rPr lang="en-GB" altLang="en-US" sz="1300" dirty="0">
                <a:ea typeface="ＭＳ Ｐゴシック" charset="-128"/>
                <a:cs typeface="Open Sans Light" charset="0"/>
              </a:rPr>
              <a:t> and </a:t>
            </a:r>
            <a:r>
              <a:rPr lang="en-GB" altLang="en-US" sz="1300" i="1" dirty="0">
                <a:ea typeface="ＭＳ Ｐゴシック" charset="-128"/>
                <a:cs typeface="Open Sans Light" charset="0"/>
              </a:rPr>
              <a:t>s-</a:t>
            </a:r>
            <a:r>
              <a:rPr lang="en-GB" altLang="en-US" sz="1300" dirty="0">
                <a:ea typeface="ＭＳ Ｐゴシック" charset="-128"/>
                <a:cs typeface="Open Sans Light" charset="0"/>
              </a:rPr>
              <a:t> in Russian”, with Stephen M. Dickey[1]. </a:t>
            </a:r>
            <a:r>
              <a:rPr lang="en-GB" altLang="en-US" sz="1300" i="1" dirty="0">
                <a:ea typeface="ＭＳ Ｐゴシック" charset="-128"/>
                <a:cs typeface="Open Sans Light" charset="0"/>
              </a:rPr>
              <a:t>Russian Linguistics</a:t>
            </a:r>
            <a:r>
              <a:rPr lang="en-GB" altLang="en-US" sz="1300" dirty="0">
                <a:ea typeface="ＭＳ Ｐゴシック" charset="-128"/>
                <a:cs typeface="Open Sans Light" charset="0"/>
              </a:rPr>
              <a:t>, 33: 3 (2009), 229-248.</a:t>
            </a:r>
          </a:p>
          <a:p>
            <a:pPr marL="0" indent="0">
              <a:spcBef>
                <a:spcPts val="400"/>
              </a:spcBef>
              <a:buNone/>
            </a:pPr>
            <a:r>
              <a:rPr lang="en-GB" altLang="en-US" sz="1300" dirty="0">
                <a:ea typeface="ＭＳ Ｐゴシック" charset="-128"/>
                <a:cs typeface="Open Sans Light" charset="0"/>
              </a:rPr>
              <a:t>“Prefixed Perfectives from Non-Determined Motion Verbs in Russian”, In: </a:t>
            </a:r>
            <a:r>
              <a:rPr lang="en-GB" altLang="en-US" sz="1300" dirty="0" err="1">
                <a:ea typeface="ＭＳ Ｐゴシック" charset="-128"/>
                <a:cs typeface="Open Sans Light" charset="0"/>
              </a:rPr>
              <a:t>Viktoria</a:t>
            </a:r>
            <a:r>
              <a:rPr lang="en-GB" altLang="en-US" sz="1300" dirty="0">
                <a:ea typeface="ＭＳ Ｐゴシック" charset="-128"/>
                <a:cs typeface="Open Sans Light" charset="0"/>
              </a:rPr>
              <a:t> </a:t>
            </a:r>
            <a:r>
              <a:rPr lang="en-GB" altLang="en-US" sz="1300" dirty="0" err="1">
                <a:ea typeface="ＭＳ Ｐゴシック" charset="-128"/>
                <a:cs typeface="Open Sans Light" charset="0"/>
              </a:rPr>
              <a:t>Driagina-Hasko</a:t>
            </a:r>
            <a:r>
              <a:rPr lang="en-GB" altLang="en-US" sz="1300" dirty="0">
                <a:ea typeface="ＭＳ Ｐゴシック" charset="-128"/>
                <a:cs typeface="Open Sans Light" charset="0"/>
              </a:rPr>
              <a:t> and Renee </a:t>
            </a:r>
            <a:r>
              <a:rPr lang="en-GB" altLang="en-US" sz="1300" dirty="0" err="1">
                <a:ea typeface="ＭＳ Ｐゴシック" charset="-128"/>
                <a:cs typeface="Open Sans Light" charset="0"/>
              </a:rPr>
              <a:t>Perelmutter</a:t>
            </a:r>
            <a:r>
              <a:rPr lang="en-GB" altLang="en-US" sz="1300" dirty="0">
                <a:ea typeface="ＭＳ Ｐゴシック" charset="-128"/>
                <a:cs typeface="Open Sans Light" charset="0"/>
              </a:rPr>
              <a:t>, eds. </a:t>
            </a:r>
            <a:r>
              <a:rPr lang="en-GB" altLang="en-US" sz="1300" i="1" dirty="0">
                <a:ea typeface="ＭＳ Ｐゴシック" charset="-128"/>
                <a:cs typeface="Open Sans Light" charset="0"/>
              </a:rPr>
              <a:t>New Approaches to Slavic verbs of motion</a:t>
            </a:r>
            <a:r>
              <a:rPr lang="en-GB" altLang="en-US" sz="1300" dirty="0">
                <a:ea typeface="ＭＳ Ｐゴシック" charset="-128"/>
                <a:cs typeface="Open Sans Light" charset="0"/>
              </a:rPr>
              <a:t> (= Studies in Language Companion Series 115). Amsterdam/Philadelphia: John </a:t>
            </a:r>
            <a:r>
              <a:rPr lang="en-GB" altLang="en-US" sz="1300" dirty="0" err="1">
                <a:ea typeface="ＭＳ Ｐゴシック" charset="-128"/>
                <a:cs typeface="Open Sans Light" charset="0"/>
              </a:rPr>
              <a:t>Benjamins</a:t>
            </a:r>
            <a:r>
              <a:rPr lang="en-GB" altLang="en-US" sz="1300" dirty="0">
                <a:ea typeface="ＭＳ Ｐゴシック" charset="-128"/>
                <a:cs typeface="Open Sans Light" charset="0"/>
              </a:rPr>
              <a:t>, 2010. pp. 125-140.</a:t>
            </a:r>
          </a:p>
          <a:p>
            <a:pPr marL="0" indent="0">
              <a:spcBef>
                <a:spcPts val="400"/>
              </a:spcBef>
              <a:buNone/>
            </a:pPr>
            <a:r>
              <a:rPr lang="en-GB" altLang="en-US" sz="1300" dirty="0">
                <a:ea typeface="ＭＳ Ｐゴシック" charset="-128"/>
                <a:cs typeface="Open Sans Light" charset="0"/>
              </a:rPr>
              <a:t>“Taking Apart Russian RAZ-”, with Tore </a:t>
            </a:r>
            <a:r>
              <a:rPr lang="en-GB" altLang="en-US" sz="1300" dirty="0" err="1">
                <a:ea typeface="ＭＳ Ｐゴシック" charset="-128"/>
                <a:cs typeface="Open Sans Light" charset="0"/>
              </a:rPr>
              <a:t>Nesset</a:t>
            </a:r>
            <a:r>
              <a:rPr lang="en-GB" altLang="en-US" sz="1300" dirty="0">
                <a:ea typeface="ＭＳ Ｐゴシック" charset="-128"/>
                <a:cs typeface="Open Sans Light" charset="0"/>
              </a:rPr>
              <a:t>. </a:t>
            </a:r>
            <a:r>
              <a:rPr lang="en-GB" altLang="en-US" sz="1300" i="1" dirty="0">
                <a:ea typeface="ＭＳ Ｐゴシック" charset="-128"/>
                <a:cs typeface="Open Sans Light" charset="0"/>
              </a:rPr>
              <a:t>Slavic and East European Journal</a:t>
            </a:r>
            <a:r>
              <a:rPr lang="en-GB" altLang="en-US" sz="1300" dirty="0">
                <a:ea typeface="ＭＳ Ｐゴシック" charset="-128"/>
                <a:cs typeface="Open Sans Light" charset="0"/>
              </a:rPr>
              <a:t> 54:3 (2010), 476-501.</a:t>
            </a:r>
          </a:p>
          <a:p>
            <a:pPr marL="0" indent="0">
              <a:spcBef>
                <a:spcPts val="400"/>
              </a:spcBef>
              <a:buNone/>
            </a:pPr>
            <a:r>
              <a:rPr lang="en-GB" altLang="en-US" sz="1300" dirty="0">
                <a:ea typeface="ＭＳ Ｐゴシック" charset="-128"/>
                <a:cs typeface="Open Sans Light" charset="0"/>
              </a:rPr>
              <a:t>“Two ways to get out: Radial Category Profiling and the Russian Prefixes </a:t>
            </a:r>
            <a:r>
              <a:rPr lang="en-GB" altLang="en-US" sz="1300" i="1" dirty="0" err="1">
                <a:ea typeface="ＭＳ Ｐゴシック" charset="-128"/>
                <a:cs typeface="Open Sans Light" charset="0"/>
              </a:rPr>
              <a:t>vy</a:t>
            </a:r>
            <a:r>
              <a:rPr lang="en-GB" altLang="en-US" sz="1300" dirty="0">
                <a:ea typeface="ＭＳ Ｐゴシック" charset="-128"/>
                <a:cs typeface="Open Sans Light" charset="0"/>
              </a:rPr>
              <a:t>- and </a:t>
            </a:r>
            <a:r>
              <a:rPr lang="en-GB" altLang="en-US" sz="1300" i="1" dirty="0" err="1">
                <a:ea typeface="ＭＳ Ｐゴシック" charset="-128"/>
                <a:cs typeface="Open Sans Light" charset="0"/>
              </a:rPr>
              <a:t>iz</a:t>
            </a:r>
            <a:r>
              <a:rPr lang="en-GB" altLang="en-US" sz="1300" dirty="0">
                <a:ea typeface="ＭＳ Ｐゴシック" charset="-128"/>
                <a:cs typeface="Open Sans Light" charset="0"/>
              </a:rPr>
              <a:t>-”, with Tore </a:t>
            </a:r>
            <a:r>
              <a:rPr lang="en-GB" altLang="en-US" sz="1300" dirty="0" err="1">
                <a:ea typeface="ＭＳ Ｐゴシック" charset="-128"/>
                <a:cs typeface="Open Sans Light" charset="0"/>
              </a:rPr>
              <a:t>Nesset</a:t>
            </a:r>
            <a:r>
              <a:rPr lang="en-GB" altLang="en-US" sz="1300" dirty="0">
                <a:ea typeface="ＭＳ Ｐゴシック" charset="-128"/>
                <a:cs typeface="Open Sans Light" charset="0"/>
              </a:rPr>
              <a:t>[1] and Anna </a:t>
            </a:r>
            <a:r>
              <a:rPr lang="en-GB" altLang="en-US" sz="1300" dirty="0" err="1">
                <a:ea typeface="ＭＳ Ｐゴシック" charset="-128"/>
                <a:cs typeface="Open Sans Light" charset="0"/>
              </a:rPr>
              <a:t>Endresen</a:t>
            </a:r>
            <a:r>
              <a:rPr lang="en-GB" altLang="en-US" sz="1300" dirty="0">
                <a:ea typeface="ＭＳ Ｐゴシック" charset="-128"/>
                <a:cs typeface="Open Sans Light" charset="0"/>
              </a:rPr>
              <a:t>[2]. </a:t>
            </a:r>
            <a:r>
              <a:rPr lang="en-GB" altLang="en-US" sz="1300" i="1" dirty="0" err="1">
                <a:ea typeface="ＭＳ Ｐゴシック" charset="-128"/>
                <a:cs typeface="Open Sans Light" charset="0"/>
              </a:rPr>
              <a:t>Zeitschrift</a:t>
            </a:r>
            <a:r>
              <a:rPr lang="en-GB" altLang="en-US" sz="1300" i="1" dirty="0">
                <a:ea typeface="ＭＳ Ｐゴシック" charset="-128"/>
                <a:cs typeface="Open Sans Light" charset="0"/>
              </a:rPr>
              <a:t> </a:t>
            </a:r>
            <a:r>
              <a:rPr lang="en-GB" altLang="en-US" sz="1300" i="1" dirty="0" err="1">
                <a:ea typeface="ＭＳ Ｐゴシック" charset="-128"/>
                <a:cs typeface="Open Sans Light" charset="0"/>
              </a:rPr>
              <a:t>für</a:t>
            </a:r>
            <a:r>
              <a:rPr lang="en-GB" altLang="en-US" sz="1300" i="1" dirty="0">
                <a:ea typeface="ＭＳ Ｐゴシック" charset="-128"/>
                <a:cs typeface="Open Sans Light" charset="0"/>
              </a:rPr>
              <a:t> </a:t>
            </a:r>
            <a:r>
              <a:rPr lang="en-GB" altLang="en-US" sz="1300" i="1" dirty="0" err="1">
                <a:ea typeface="ＭＳ Ｐゴシック" charset="-128"/>
                <a:cs typeface="Open Sans Light" charset="0"/>
              </a:rPr>
              <a:t>Slawistik</a:t>
            </a:r>
            <a:r>
              <a:rPr lang="en-GB" altLang="en-US" sz="1300" dirty="0">
                <a:ea typeface="ＭＳ Ｐゴシック" charset="-128"/>
                <a:cs typeface="Open Sans Light" charset="0"/>
              </a:rPr>
              <a:t> 56:4 (2011), 377-402.</a:t>
            </a:r>
          </a:p>
          <a:p>
            <a:pPr marL="0" indent="0">
              <a:spcBef>
                <a:spcPts val="400"/>
              </a:spcBef>
              <a:buNone/>
            </a:pPr>
            <a:r>
              <a:rPr lang="en-GB" altLang="en-US" sz="1300" dirty="0">
                <a:ea typeface="ＭＳ Ｐゴシック" charset="-128"/>
                <a:cs typeface="Open Sans Light" charset="0"/>
              </a:rPr>
              <a:t>“Russian ‘purely aspectual’ prefixes: Not so ‘empty’ after all?”, with Anna </a:t>
            </a:r>
            <a:r>
              <a:rPr lang="en-GB" altLang="en-US" sz="1300" dirty="0" err="1">
                <a:ea typeface="ＭＳ Ｐゴシック" charset="-128"/>
                <a:cs typeface="Open Sans Light" charset="0"/>
              </a:rPr>
              <a:t>Endresen</a:t>
            </a:r>
            <a:r>
              <a:rPr lang="en-GB" altLang="en-US" sz="1300" dirty="0">
                <a:ea typeface="ＭＳ Ｐゴシック" charset="-128"/>
                <a:cs typeface="Open Sans Light" charset="0"/>
              </a:rPr>
              <a:t>, Julia Kuznetsova, Olga </a:t>
            </a:r>
            <a:r>
              <a:rPr lang="en-GB" altLang="en-US" sz="1300" dirty="0" err="1">
                <a:ea typeface="ＭＳ Ｐゴシック" charset="-128"/>
                <a:cs typeface="Open Sans Light" charset="0"/>
              </a:rPr>
              <a:t>Lyashevskaya</a:t>
            </a:r>
            <a:r>
              <a:rPr lang="en-GB" altLang="en-US" sz="1300" dirty="0">
                <a:ea typeface="ＭＳ Ｐゴシック" charset="-128"/>
                <a:cs typeface="Open Sans Light" charset="0"/>
              </a:rPr>
              <a:t>, Anastasia Makarova, Tore </a:t>
            </a:r>
            <a:r>
              <a:rPr lang="en-GB" altLang="en-US" sz="1300" dirty="0" err="1">
                <a:ea typeface="ＭＳ Ｐゴシック" charset="-128"/>
                <a:cs typeface="Open Sans Light" charset="0"/>
              </a:rPr>
              <a:t>Nesset</a:t>
            </a:r>
            <a:r>
              <a:rPr lang="en-GB" altLang="en-US" sz="1300" dirty="0">
                <a:ea typeface="ＭＳ Ｐゴシック" charset="-128"/>
                <a:cs typeface="Open Sans Light" charset="0"/>
              </a:rPr>
              <a:t>, Svetlana </a:t>
            </a:r>
            <a:r>
              <a:rPr lang="en-GB" altLang="en-US" sz="1300" dirty="0" err="1">
                <a:ea typeface="ＭＳ Ｐゴシック" charset="-128"/>
                <a:cs typeface="Open Sans Light" charset="0"/>
              </a:rPr>
              <a:t>Sokolova</a:t>
            </a:r>
            <a:r>
              <a:rPr lang="en-GB" altLang="en-US" sz="1300" dirty="0">
                <a:ea typeface="ＭＳ Ｐゴシック" charset="-128"/>
                <a:cs typeface="Open Sans Light" charset="0"/>
              </a:rPr>
              <a:t>. </a:t>
            </a:r>
            <a:r>
              <a:rPr lang="en-GB" altLang="en-US" sz="1300" i="1" dirty="0" err="1">
                <a:ea typeface="ＭＳ Ｐゴシック" charset="-128"/>
                <a:cs typeface="Open Sans Light" charset="0"/>
              </a:rPr>
              <a:t>Scando-Slavica</a:t>
            </a:r>
            <a:r>
              <a:rPr lang="en-GB" altLang="en-US" sz="1300" dirty="0">
                <a:ea typeface="ＭＳ Ｐゴシック" charset="-128"/>
                <a:cs typeface="Open Sans Light" charset="0"/>
              </a:rPr>
              <a:t> 58:2 (2012), 231-291.</a:t>
            </a:r>
          </a:p>
          <a:p>
            <a:pPr marL="0" indent="0">
              <a:spcBef>
                <a:spcPts val="400"/>
              </a:spcBef>
              <a:buNone/>
            </a:pPr>
            <a:r>
              <a:rPr lang="nb-NO" altLang="en-US" sz="1300" dirty="0">
                <a:ea typeface="ＭＳ Ｐゴシック" charset="-128"/>
                <a:cs typeface="Open Sans Light" charset="0"/>
              </a:rPr>
              <a:t>“</a:t>
            </a:r>
            <a:r>
              <a:rPr lang="nb-NO" altLang="en-US" sz="1300" dirty="0" err="1">
                <a:ea typeface="ＭＳ Ｐゴシック" charset="-128"/>
                <a:cs typeface="Open Sans Light" charset="0"/>
              </a:rPr>
              <a:t>Russkie</a:t>
            </a:r>
            <a:r>
              <a:rPr lang="nb-NO" altLang="en-US" sz="1300" dirty="0">
                <a:ea typeface="ＭＳ Ｐゴシック" charset="-128"/>
                <a:cs typeface="Open Sans Light" charset="0"/>
              </a:rPr>
              <a:t> </a:t>
            </a:r>
            <a:r>
              <a:rPr lang="nb-NO" altLang="en-US" sz="1300" dirty="0" err="1">
                <a:ea typeface="ＭＳ Ｐゴシック" charset="-128"/>
                <a:cs typeface="Open Sans Light" charset="0"/>
              </a:rPr>
              <a:t>pristavki</a:t>
            </a:r>
            <a:r>
              <a:rPr lang="nb-NO" altLang="en-US" sz="1300" dirty="0">
                <a:ea typeface="ＭＳ Ｐゴシック" charset="-128"/>
                <a:cs typeface="Open Sans Light" charset="0"/>
              </a:rPr>
              <a:t> kak </a:t>
            </a:r>
            <a:r>
              <a:rPr lang="nb-NO" altLang="en-US" sz="1300" dirty="0" err="1">
                <a:ea typeface="ＭＳ Ｐゴシック" charset="-128"/>
                <a:cs typeface="Open Sans Light" charset="0"/>
              </a:rPr>
              <a:t>sistema</a:t>
            </a:r>
            <a:r>
              <a:rPr lang="nb-NO" altLang="en-US" sz="1300" dirty="0">
                <a:ea typeface="ＭＳ Ｐゴシック" charset="-128"/>
                <a:cs typeface="Open Sans Light" charset="0"/>
              </a:rPr>
              <a:t> </a:t>
            </a:r>
            <a:r>
              <a:rPr lang="nb-NO" altLang="en-US" sz="1300" dirty="0" err="1">
                <a:ea typeface="ＭＳ Ｐゴシック" charset="-128"/>
                <a:cs typeface="Open Sans Light" charset="0"/>
              </a:rPr>
              <a:t>glagol’nyx</a:t>
            </a:r>
            <a:r>
              <a:rPr lang="nb-NO" altLang="en-US" sz="1300" dirty="0">
                <a:ea typeface="ＭＳ Ｐゴシック" charset="-128"/>
                <a:cs typeface="Open Sans Light" charset="0"/>
              </a:rPr>
              <a:t> </a:t>
            </a:r>
            <a:r>
              <a:rPr lang="nb-NO" altLang="en-US" sz="1300" dirty="0" err="1">
                <a:ea typeface="ＭＳ Ｐゴシック" charset="-128"/>
                <a:cs typeface="Open Sans Light" charset="0"/>
              </a:rPr>
              <a:t>klassifikatorov</a:t>
            </a:r>
            <a:r>
              <a:rPr lang="nb-NO" altLang="en-US" sz="1300" dirty="0">
                <a:ea typeface="ＭＳ Ｐゴシック" charset="-128"/>
                <a:cs typeface="Open Sans Light" charset="0"/>
              </a:rPr>
              <a:t>”. </a:t>
            </a:r>
            <a:r>
              <a:rPr lang="nb-NO" altLang="en-US" sz="1300" i="1" dirty="0" err="1">
                <a:ea typeface="ＭＳ Ｐゴシック" charset="-128"/>
                <a:cs typeface="Open Sans Light" charset="0"/>
              </a:rPr>
              <a:t>Voprosy</a:t>
            </a:r>
            <a:r>
              <a:rPr lang="nb-NO" altLang="en-US" sz="1300" i="1" dirty="0">
                <a:ea typeface="ＭＳ Ｐゴシック" charset="-128"/>
                <a:cs typeface="Open Sans Light" charset="0"/>
              </a:rPr>
              <a:t> </a:t>
            </a:r>
            <a:r>
              <a:rPr lang="nb-NO" altLang="en-US" sz="1300" i="1" dirty="0" err="1">
                <a:ea typeface="ＭＳ Ｐゴシック" charset="-128"/>
                <a:cs typeface="Open Sans Light" charset="0"/>
              </a:rPr>
              <a:t>jazykoznanija</a:t>
            </a:r>
            <a:r>
              <a:rPr lang="nb-NO" altLang="en-US" sz="1300" dirty="0">
                <a:ea typeface="ＭＳ Ｐゴシック" charset="-128"/>
                <a:cs typeface="Open Sans Light" charset="0"/>
              </a:rPr>
              <a:t> 6 (2012), 3-47.</a:t>
            </a:r>
            <a:endParaRPr lang="en-GB" altLang="en-US" sz="1300" dirty="0">
              <a:ea typeface="ＭＳ Ｐゴシック" charset="-128"/>
              <a:cs typeface="Open Sans Light" charset="0"/>
            </a:endParaRPr>
          </a:p>
          <a:p>
            <a:pPr marL="0" indent="0">
              <a:spcBef>
                <a:spcPts val="400"/>
              </a:spcBef>
              <a:buNone/>
            </a:pPr>
            <a:r>
              <a:rPr lang="en-GB" altLang="en-US" sz="1300" dirty="0">
                <a:ea typeface="ＭＳ Ｐゴシック" charset="-128"/>
                <a:cs typeface="Open Sans Light" charset="0"/>
              </a:rPr>
              <a:t>“Semantic Profiles of Five Russian Prefixes: </a:t>
            </a:r>
            <a:r>
              <a:rPr lang="en-GB" altLang="en-US" sz="1300" i="1" dirty="0" err="1">
                <a:ea typeface="ＭＳ Ｐゴシック" charset="-128"/>
                <a:cs typeface="Open Sans Light" charset="0"/>
              </a:rPr>
              <a:t>po</a:t>
            </a:r>
            <a:r>
              <a:rPr lang="en-GB" altLang="en-US" sz="1300" i="1" dirty="0">
                <a:ea typeface="ＭＳ Ｐゴシック" charset="-128"/>
                <a:cs typeface="Open Sans Light" charset="0"/>
              </a:rPr>
              <a:t>-</a:t>
            </a:r>
            <a:r>
              <a:rPr lang="en-GB" altLang="en-US" sz="1300" dirty="0">
                <a:ea typeface="ＭＳ Ｐゴシック" charset="-128"/>
                <a:cs typeface="Open Sans Light" charset="0"/>
              </a:rPr>
              <a:t>, </a:t>
            </a:r>
            <a:r>
              <a:rPr lang="en-GB" altLang="en-US" sz="1300" i="1" dirty="0">
                <a:ea typeface="ＭＳ Ｐゴシック" charset="-128"/>
                <a:cs typeface="Open Sans Light" charset="0"/>
              </a:rPr>
              <a:t>s-</a:t>
            </a:r>
            <a:r>
              <a:rPr lang="en-GB" altLang="en-US" sz="1300" dirty="0">
                <a:ea typeface="ＭＳ Ｐゴシック" charset="-128"/>
                <a:cs typeface="Open Sans Light" charset="0"/>
              </a:rPr>
              <a:t>, </a:t>
            </a:r>
            <a:r>
              <a:rPr lang="en-GB" altLang="en-US" sz="1300" i="1" dirty="0" err="1">
                <a:ea typeface="ＭＳ Ｐゴシック" charset="-128"/>
                <a:cs typeface="Open Sans Light" charset="0"/>
              </a:rPr>
              <a:t>za</a:t>
            </a:r>
            <a:r>
              <a:rPr lang="en-GB" altLang="en-US" sz="1300" i="1" dirty="0">
                <a:ea typeface="ＭＳ Ｐゴシック" charset="-128"/>
                <a:cs typeface="Open Sans Light" charset="0"/>
              </a:rPr>
              <a:t>-</a:t>
            </a:r>
            <a:r>
              <a:rPr lang="en-GB" altLang="en-US" sz="1300" dirty="0">
                <a:ea typeface="ＭＳ Ｐゴシック" charset="-128"/>
                <a:cs typeface="Open Sans Light" charset="0"/>
              </a:rPr>
              <a:t>, </a:t>
            </a:r>
            <a:r>
              <a:rPr lang="en-GB" altLang="en-US" sz="1300" i="1" dirty="0" err="1">
                <a:ea typeface="ＭＳ Ｐゴシック" charset="-128"/>
                <a:cs typeface="Open Sans Light" charset="0"/>
              </a:rPr>
              <a:t>na</a:t>
            </a:r>
            <a:r>
              <a:rPr lang="en-GB" altLang="en-US" sz="1300" i="1" dirty="0">
                <a:ea typeface="ＭＳ Ｐゴシック" charset="-128"/>
                <a:cs typeface="Open Sans Light" charset="0"/>
              </a:rPr>
              <a:t>-</a:t>
            </a:r>
            <a:r>
              <a:rPr lang="en-GB" altLang="en-US" sz="1300" dirty="0">
                <a:ea typeface="ＭＳ Ｐゴシック" charset="-128"/>
                <a:cs typeface="Open Sans Light" charset="0"/>
              </a:rPr>
              <a:t>, </a:t>
            </a:r>
            <a:r>
              <a:rPr lang="en-GB" altLang="en-US" sz="1300" i="1" dirty="0">
                <a:ea typeface="ＭＳ Ｐゴシック" charset="-128"/>
                <a:cs typeface="Open Sans Light" charset="0"/>
              </a:rPr>
              <a:t>pro-</a:t>
            </a:r>
            <a:r>
              <a:rPr lang="en-GB" altLang="en-US" sz="1300" dirty="0">
                <a:ea typeface="ＭＳ Ｐゴシック" charset="-128"/>
                <a:cs typeface="Open Sans Light" charset="0"/>
              </a:rPr>
              <a:t>”, with Olga </a:t>
            </a:r>
            <a:r>
              <a:rPr lang="en-GB" altLang="en-US" sz="1300" dirty="0" err="1">
                <a:ea typeface="ＭＳ Ｐゴシック" charset="-128"/>
                <a:cs typeface="Open Sans Light" charset="0"/>
              </a:rPr>
              <a:t>Lyashevskaya</a:t>
            </a:r>
            <a:r>
              <a:rPr lang="en-GB" altLang="en-US" sz="1300" dirty="0">
                <a:ea typeface="ＭＳ Ｐゴシック" charset="-128"/>
                <a:cs typeface="Open Sans Light" charset="0"/>
              </a:rPr>
              <a:t>. 2013. </a:t>
            </a:r>
            <a:r>
              <a:rPr lang="en-GB" altLang="en-US" sz="1300" i="1" dirty="0">
                <a:ea typeface="ＭＳ Ｐゴシック" charset="-128"/>
                <a:cs typeface="Open Sans Light" charset="0"/>
              </a:rPr>
              <a:t>Journal of Slavic Linguistics</a:t>
            </a:r>
            <a:r>
              <a:rPr lang="en-GB" altLang="en-US" sz="1300" dirty="0">
                <a:ea typeface="ＭＳ Ｐゴシック" charset="-128"/>
                <a:cs typeface="Open Sans Light" charset="0"/>
              </a:rPr>
              <a:t> 21:2, 211-258.</a:t>
            </a:r>
          </a:p>
          <a:p>
            <a:pPr marL="0" indent="0">
              <a:spcBef>
                <a:spcPts val="400"/>
              </a:spcBef>
              <a:buNone/>
            </a:pPr>
            <a:r>
              <a:rPr lang="en-GB" altLang="en-US" sz="1300" dirty="0">
                <a:ea typeface="ＭＳ Ｐゴシック" charset="-128"/>
                <a:cs typeface="Open Sans Light" charset="0"/>
              </a:rPr>
              <a:t>“Is Russian a verb classifier language?” In </a:t>
            </a:r>
            <a:r>
              <a:rPr lang="en-GB" altLang="en-US" sz="1300" dirty="0" err="1">
                <a:ea typeface="ＭＳ Ｐゴシック" charset="-128"/>
                <a:cs typeface="Open Sans Light" charset="0"/>
              </a:rPr>
              <a:t>Gianina</a:t>
            </a:r>
            <a:r>
              <a:rPr lang="en-GB" altLang="en-US" sz="1300" dirty="0">
                <a:ea typeface="ＭＳ Ｐゴシック" charset="-128"/>
                <a:cs typeface="Open Sans Light" charset="0"/>
              </a:rPr>
              <a:t> </a:t>
            </a:r>
            <a:r>
              <a:rPr lang="en-GB" altLang="en-US" sz="1300" dirty="0" err="1">
                <a:ea typeface="ＭＳ Ｐゴシック" charset="-128"/>
                <a:cs typeface="Open Sans Light" charset="0"/>
              </a:rPr>
              <a:t>Iordăchioaia</a:t>
            </a:r>
            <a:r>
              <a:rPr lang="en-GB" altLang="en-US" sz="1300" dirty="0">
                <a:ea typeface="ＭＳ Ｐゴシック" charset="-128"/>
                <a:cs typeface="Open Sans Light" charset="0"/>
              </a:rPr>
              <a:t>, Isabelle Roy, Kaori </a:t>
            </a:r>
            <a:r>
              <a:rPr lang="en-GB" altLang="en-US" sz="1300" dirty="0" err="1">
                <a:ea typeface="ＭＳ Ｐゴシック" charset="-128"/>
                <a:cs typeface="Open Sans Light" charset="0"/>
              </a:rPr>
              <a:t>Takamine</a:t>
            </a:r>
            <a:r>
              <a:rPr lang="en-GB" altLang="en-US" sz="1300" dirty="0">
                <a:ea typeface="ＭＳ Ｐゴシック" charset="-128"/>
                <a:cs typeface="Open Sans Light" charset="0"/>
              </a:rPr>
              <a:t> (eds.) 2013. </a:t>
            </a:r>
            <a:r>
              <a:rPr lang="en-GB" altLang="en-US" sz="1300" i="1" dirty="0">
                <a:ea typeface="ＭＳ Ｐゴシック" charset="-128"/>
                <a:cs typeface="Open Sans Light" charset="0"/>
              </a:rPr>
              <a:t>Categorization and Category Change</a:t>
            </a:r>
            <a:r>
              <a:rPr lang="en-GB" altLang="en-US" sz="1300" dirty="0">
                <a:ea typeface="ＭＳ Ｐゴシック" charset="-128"/>
                <a:cs typeface="Open Sans Light" charset="0"/>
              </a:rPr>
              <a:t>, 59-86. Cambridge: Cambridge Scholars Publishing.</a:t>
            </a:r>
          </a:p>
          <a:p>
            <a:pPr marL="0" indent="0">
              <a:spcBef>
                <a:spcPts val="400"/>
              </a:spcBef>
              <a:buNone/>
            </a:pPr>
            <a:r>
              <a:rPr lang="en-GB" altLang="en-US" sz="1300" dirty="0">
                <a:ea typeface="ＭＳ Ｐゴシック" charset="-128"/>
                <a:cs typeface="Open Sans Light" charset="0"/>
              </a:rPr>
              <a:t>“Russian Aspectual Types: Croft’s Typology Revised”. In: Miriam </a:t>
            </a:r>
            <a:r>
              <a:rPr lang="en-GB" altLang="en-US" sz="1300" dirty="0" err="1">
                <a:ea typeface="ＭＳ Ｐゴシック" charset="-128"/>
                <a:cs typeface="Open Sans Light" charset="0"/>
              </a:rPr>
              <a:t>Shrager</a:t>
            </a:r>
            <a:r>
              <a:rPr lang="en-GB" altLang="en-US" sz="1300" dirty="0">
                <a:ea typeface="ＭＳ Ｐゴシック" charset="-128"/>
                <a:cs typeface="Open Sans Light" charset="0"/>
              </a:rPr>
              <a:t>, George Fowler, Steven Franks, and Edna Andrews (eds.). 2015. </a:t>
            </a:r>
            <a:r>
              <a:rPr lang="en-GB" altLang="en-US" sz="1300" i="1" dirty="0">
                <a:ea typeface="ＭＳ Ｐゴシック" charset="-128"/>
                <a:cs typeface="Open Sans Light" charset="0"/>
              </a:rPr>
              <a:t>Studies in Slavic Linguistics and Accentology in </a:t>
            </a:r>
            <a:r>
              <a:rPr lang="en-GB" altLang="en-US" sz="1300" i="1" dirty="0" err="1">
                <a:ea typeface="ＭＳ Ｐゴシック" charset="-128"/>
                <a:cs typeface="Open Sans Light" charset="0"/>
              </a:rPr>
              <a:t>Honor</a:t>
            </a:r>
            <a:r>
              <a:rPr lang="en-GB" altLang="en-US" sz="1300" i="1" dirty="0">
                <a:ea typeface="ＭＳ Ｐゴシック" charset="-128"/>
                <a:cs typeface="Open Sans Light" charset="0"/>
              </a:rPr>
              <a:t> of Ronald F. Feldstein</a:t>
            </a:r>
            <a:r>
              <a:rPr lang="en-GB" altLang="en-US" sz="1300" dirty="0">
                <a:ea typeface="ＭＳ Ｐゴシック" charset="-128"/>
                <a:cs typeface="Open Sans Light" charset="0"/>
              </a:rPr>
              <a:t>, Bloomington, IN: </a:t>
            </a:r>
            <a:r>
              <a:rPr lang="en-GB" altLang="en-US" sz="1300" dirty="0" err="1">
                <a:ea typeface="ＭＳ Ｐゴシック" charset="-128"/>
                <a:cs typeface="Open Sans Light" charset="0"/>
              </a:rPr>
              <a:t>Slavica</a:t>
            </a:r>
            <a:r>
              <a:rPr lang="en-GB" altLang="en-US" sz="1300" dirty="0">
                <a:ea typeface="ＭＳ Ｐゴシック" charset="-128"/>
                <a:cs typeface="Open Sans Light" charset="0"/>
              </a:rPr>
              <a:t> Publishers, pp. 147-167.</a:t>
            </a:r>
          </a:p>
          <a:p>
            <a:pPr marL="0" indent="0">
              <a:spcBef>
                <a:spcPts val="400"/>
              </a:spcBef>
              <a:buNone/>
            </a:pPr>
            <a:r>
              <a:rPr lang="en-GB" altLang="en-US" sz="1300" dirty="0">
                <a:ea typeface="ＭＳ Ｐゴシック" charset="-128"/>
                <a:cs typeface="Open Sans Light" charset="0"/>
              </a:rPr>
              <a:t>“Predicting Russian Aspect by Frequency Across Genres”, with Hanne M. </a:t>
            </a:r>
            <a:r>
              <a:rPr lang="en-GB" altLang="en-US" sz="1300" dirty="0" err="1">
                <a:ea typeface="ＭＳ Ｐゴシック" charset="-128"/>
                <a:cs typeface="Open Sans Light" charset="0"/>
              </a:rPr>
              <a:t>Eckhoff</a:t>
            </a:r>
            <a:r>
              <a:rPr lang="en-GB" altLang="en-US" sz="1300" dirty="0">
                <a:ea typeface="ＭＳ Ｐゴシック" charset="-128"/>
                <a:cs typeface="Open Sans Light" charset="0"/>
              </a:rPr>
              <a:t> and Olga </a:t>
            </a:r>
            <a:r>
              <a:rPr lang="en-GB" altLang="en-US" sz="1300" dirty="0" err="1">
                <a:ea typeface="ＭＳ Ｐゴシック" charset="-128"/>
                <a:cs typeface="Open Sans Light" charset="0"/>
              </a:rPr>
              <a:t>Lyashevskaya</a:t>
            </a:r>
            <a:r>
              <a:rPr lang="en-GB" altLang="en-US" sz="1300" dirty="0">
                <a:ea typeface="ＭＳ Ｐゴシック" charset="-128"/>
                <a:cs typeface="Open Sans Light" charset="0"/>
              </a:rPr>
              <a:t>. </a:t>
            </a:r>
            <a:r>
              <a:rPr lang="en-GB" altLang="en-US" sz="1300" i="1" dirty="0">
                <a:ea typeface="ＭＳ Ｐゴシック" charset="-128"/>
                <a:cs typeface="Open Sans Light" charset="0"/>
              </a:rPr>
              <a:t>Slavic and East European Journal</a:t>
            </a:r>
            <a:r>
              <a:rPr lang="en-GB" altLang="en-US" sz="1300" dirty="0">
                <a:ea typeface="ＭＳ Ｐゴシック" charset="-128"/>
                <a:cs typeface="Open Sans Light" charset="0"/>
              </a:rPr>
              <a:t>, 2017.</a:t>
            </a:r>
          </a:p>
        </p:txBody>
      </p:sp>
    </p:spTree>
    <p:extLst>
      <p:ext uri="{BB962C8B-B14F-4D97-AF65-F5344CB8AC3E}">
        <p14:creationId xmlns:p14="http://schemas.microsoft.com/office/powerpoint/2010/main" val="127525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a:t>
            </a:r>
          </a:p>
        </p:txBody>
      </p:sp>
      <p:sp>
        <p:nvSpPr>
          <p:cNvPr id="3" name="Content Placeholder 2"/>
          <p:cNvSpPr>
            <a:spLocks noGrp="1"/>
          </p:cNvSpPr>
          <p:nvPr>
            <p:ph idx="1"/>
          </p:nvPr>
        </p:nvSpPr>
        <p:spPr/>
        <p:txBody>
          <a:bodyPr/>
          <a:lstStyle/>
          <a:p>
            <a:r>
              <a:rPr lang="en-US" sz="3600" dirty="0"/>
              <a:t>What motivated this experiment</a:t>
            </a:r>
          </a:p>
          <a:p>
            <a:r>
              <a:rPr lang="en-US" sz="3600" dirty="0"/>
              <a:t>Design of experiment</a:t>
            </a:r>
          </a:p>
          <a:p>
            <a:r>
              <a:rPr lang="en-US" sz="3600" dirty="0"/>
              <a:t>Results</a:t>
            </a:r>
          </a:p>
          <a:p>
            <a:r>
              <a:rPr lang="en-US" sz="3600" dirty="0"/>
              <a:t>Conclusions</a:t>
            </a:r>
          </a:p>
          <a:p>
            <a:endParaRPr lang="en-US" dirty="0"/>
          </a:p>
        </p:txBody>
      </p:sp>
    </p:spTree>
    <p:extLst>
      <p:ext uri="{BB962C8B-B14F-4D97-AF65-F5344CB8AC3E}">
        <p14:creationId xmlns:p14="http://schemas.microsoft.com/office/powerpoint/2010/main" val="199584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motivated this experiment</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657219696"/>
              </p:ext>
            </p:extLst>
          </p:nvPr>
        </p:nvGraphicFramePr>
        <p:xfrm>
          <a:off x="3303588" y="1912938"/>
          <a:ext cx="8888412" cy="4945062"/>
        </p:xfrm>
        <a:graphic>
          <a:graphicData uri="http://schemas.openxmlformats.org/drawingml/2006/table">
            <a:tbl>
              <a:tblPr/>
              <a:tblGrid>
                <a:gridCol w="1608137">
                  <a:extLst>
                    <a:ext uri="{9D8B030D-6E8A-4147-A177-3AD203B41FA5}">
                      <a16:colId xmlns:a16="http://schemas.microsoft.com/office/drawing/2014/main" val="20000"/>
                    </a:ext>
                  </a:extLst>
                </a:gridCol>
                <a:gridCol w="3665538">
                  <a:extLst>
                    <a:ext uri="{9D8B030D-6E8A-4147-A177-3AD203B41FA5}">
                      <a16:colId xmlns:a16="http://schemas.microsoft.com/office/drawing/2014/main" val="20001"/>
                    </a:ext>
                  </a:extLst>
                </a:gridCol>
                <a:gridCol w="3614737">
                  <a:extLst>
                    <a:ext uri="{9D8B030D-6E8A-4147-A177-3AD203B41FA5}">
                      <a16:colId xmlns:a16="http://schemas.microsoft.com/office/drawing/2014/main" val="20002"/>
                    </a:ext>
                  </a:extLst>
                </a:gridCol>
              </a:tblGrid>
              <a:tr h="371475">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x-none" sz="1800" b="1" i="0" u="none" strike="noStrike" cap="none" normalizeH="0" baseline="0">
                        <a:ln>
                          <a:noFill/>
                        </a:ln>
                        <a:solidFill>
                          <a:srgbClr val="FFFFFF"/>
                        </a:solidFill>
                        <a:effectLst/>
                        <a:latin typeface="Calibri" charset="0"/>
                        <a:ea typeface="ＭＳ Ｐゴシック" charset="-128"/>
                      </a:endParaRP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rgbClr val="FFFFFF"/>
                          </a:solidFill>
                          <a:effectLst/>
                          <a:latin typeface="Calibri" charset="0"/>
                          <a:ea typeface="ＭＳ Ｐゴシック" charset="-128"/>
                        </a:rPr>
                        <a:t>Adverbials as triggers</a:t>
                      </a: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rgbClr val="FFFFFF"/>
                          </a:solidFill>
                          <a:effectLst/>
                          <a:latin typeface="Calibri" charset="0"/>
                          <a:ea typeface="ＭＳ Ｐゴシック" charset="-128"/>
                        </a:rPr>
                        <a:t>Verbs as triggers</a:t>
                      </a: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738313">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alibri" charset="0"/>
                          <a:ea typeface="ＭＳ Ｐゴシック" charset="-128"/>
                        </a:rPr>
                        <a:t>Perfective</a:t>
                      </a: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1" u="none" strike="noStrike" cap="none" normalizeH="0" baseline="0" dirty="0" err="1">
                          <a:ln>
                            <a:noFill/>
                          </a:ln>
                          <a:solidFill>
                            <a:srgbClr val="000000"/>
                          </a:solidFill>
                          <a:effectLst/>
                          <a:latin typeface="Calibri" charset="0"/>
                          <a:ea typeface="ＭＳ Ｐゴシック" charset="-128"/>
                        </a:rPr>
                        <a:t>nakonec</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finally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1" u="none" strike="noStrike" cap="none" normalizeH="0" baseline="0" dirty="0" err="1">
                          <a:ln>
                            <a:noFill/>
                          </a:ln>
                          <a:solidFill>
                            <a:srgbClr val="000000"/>
                          </a:solidFill>
                          <a:effectLst/>
                          <a:latin typeface="Calibri" charset="0"/>
                          <a:ea typeface="ＭＳ Ｐゴシック" charset="-128"/>
                        </a:rPr>
                        <a:t>vnezapno</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suddenly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srazu</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immediately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čut</a:t>
                      </a:r>
                      <a:r>
                        <a:rPr kumimoji="0" lang="en-US" altLang="en-US"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a:ln>
                            <a:noFill/>
                          </a:ln>
                          <a:solidFill>
                            <a:srgbClr val="000000"/>
                          </a:solidFill>
                          <a:effectLst/>
                          <a:latin typeface="Calibri" charset="0"/>
                          <a:ea typeface="ＭＳ Ｐゴシック" charset="-128"/>
                        </a:rPr>
                        <a:t> ne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nearly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vdrug</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suddenly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uže</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already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neožidanno</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unexpectedly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sovsem</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completely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za</a:t>
                      </a:r>
                      <a:r>
                        <a:rPr kumimoji="0" lang="en-US" altLang="x-none" sz="1800" b="0" i="1" u="none" strike="noStrike" cap="none" normalizeH="0" baseline="0" dirty="0">
                          <a:ln>
                            <a:noFill/>
                          </a:ln>
                          <a:solidFill>
                            <a:srgbClr val="000000"/>
                          </a:solidFill>
                          <a:effectLst/>
                          <a:latin typeface="Calibri" charset="0"/>
                          <a:ea typeface="ＭＳ Ｐゴシック" charset="-128"/>
                        </a:rPr>
                        <a:t> tri </a:t>
                      </a:r>
                      <a:r>
                        <a:rPr kumimoji="0" lang="en-US" altLang="x-none" sz="1800" b="0" i="1" u="none" strike="noStrike" cap="none" normalizeH="0" baseline="0" dirty="0" err="1">
                          <a:ln>
                            <a:noFill/>
                          </a:ln>
                          <a:solidFill>
                            <a:srgbClr val="000000"/>
                          </a:solidFill>
                          <a:effectLst/>
                          <a:latin typeface="Calibri" charset="0"/>
                          <a:ea typeface="ＭＳ Ｐゴシック" charset="-128"/>
                        </a:rPr>
                        <a:t>časa</a:t>
                      </a:r>
                      <a:r>
                        <a:rPr kumimoji="0" lang="en-US" altLang="x-none" sz="1800" b="0" i="1"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in three hours</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mr-IN" altLang="en-US" sz="1800" b="0" i="0" u="none" strike="noStrike" cap="none" normalizeH="0" baseline="0" dirty="0">
                          <a:ln>
                            <a:noFill/>
                          </a:ln>
                          <a:solidFill>
                            <a:srgbClr val="000000"/>
                          </a:solidFill>
                          <a:effectLst/>
                          <a:latin typeface="Calibri" charset="0"/>
                          <a:ea typeface="ＭＳ Ｐゴシック" charset="-128"/>
                        </a:rPr>
                        <a:t>…</a:t>
                      </a:r>
                      <a:endParaRPr kumimoji="0" lang="en-US" altLang="x-none" sz="1800" b="0" i="0" u="none" strike="noStrike" cap="none" normalizeH="0" baseline="0" dirty="0">
                        <a:ln>
                          <a:noFill/>
                        </a:ln>
                        <a:solidFill>
                          <a:srgbClr val="000000"/>
                        </a:solidFill>
                        <a:effectLst/>
                        <a:latin typeface="Calibri" charset="0"/>
                        <a:ea typeface="ＭＳ Ｐゴシック" charset="-128"/>
                      </a:endParaRP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1" u="none" strike="noStrike" cap="none" normalizeH="0" baseline="0" dirty="0" err="1">
                          <a:ln>
                            <a:noFill/>
                          </a:ln>
                          <a:solidFill>
                            <a:srgbClr val="000000"/>
                          </a:solidFill>
                          <a:effectLst/>
                          <a:latin typeface="Calibri" charset="0"/>
                          <a:ea typeface="ＭＳ Ｐゴシック" charset="-128"/>
                        </a:rPr>
                        <a:t>zabyt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forget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ostat</a:t>
                      </a:r>
                      <a:r>
                        <a:rPr kumimoji="0" lang="en-US" altLang="en-US" sz="1800" b="0" i="1" u="none" strike="noStrike" cap="none" normalizeH="0" baseline="0" dirty="0" err="1">
                          <a:ln>
                            <a:noFill/>
                          </a:ln>
                          <a:solidFill>
                            <a:srgbClr val="000000"/>
                          </a:solidFill>
                          <a:effectLst/>
                          <a:latin typeface="Calibri" charset="0"/>
                          <a:ea typeface="ＭＳ Ｐゴシック" charset="-128"/>
                        </a:rPr>
                        <a:t>’</a:t>
                      </a:r>
                      <a:r>
                        <a:rPr kumimoji="0" lang="en-US" altLang="x-none" sz="1800" b="0" i="1" u="none" strike="noStrike" cap="none" normalizeH="0" baseline="0" dirty="0" err="1">
                          <a:ln>
                            <a:noFill/>
                          </a:ln>
                          <a:solidFill>
                            <a:srgbClr val="000000"/>
                          </a:solidFill>
                          <a:effectLst/>
                          <a:latin typeface="Calibri" charset="0"/>
                          <a:ea typeface="ＭＳ Ｐゴシック" charset="-128"/>
                        </a:rPr>
                        <a:t>sja</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remain</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rešit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decide</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udat</a:t>
                      </a:r>
                      <a:r>
                        <a:rPr kumimoji="0" lang="en-US" altLang="en-US" sz="1800" b="0" i="1" u="none" strike="noStrike" cap="none" normalizeH="0" baseline="0" dirty="0" err="1">
                          <a:ln>
                            <a:noFill/>
                          </a:ln>
                          <a:solidFill>
                            <a:srgbClr val="000000"/>
                          </a:solidFill>
                          <a:effectLst/>
                          <a:latin typeface="Calibri" charset="0"/>
                          <a:ea typeface="ＭＳ Ｐゴシック" charset="-128"/>
                        </a:rPr>
                        <a:t>’</a:t>
                      </a:r>
                      <a:r>
                        <a:rPr kumimoji="0" lang="en-US" altLang="x-none" sz="1800" b="0" i="1" u="none" strike="noStrike" cap="none" normalizeH="0" baseline="0" dirty="0" err="1">
                          <a:ln>
                            <a:noFill/>
                          </a:ln>
                          <a:solidFill>
                            <a:srgbClr val="000000"/>
                          </a:solidFill>
                          <a:effectLst/>
                          <a:latin typeface="Calibri" charset="0"/>
                          <a:ea typeface="ＭＳ Ｐゴシック" charset="-128"/>
                        </a:rPr>
                        <a:t>sja</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succeed</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uspet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succeed</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spešit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hurry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mr-IN" altLang="en-US" sz="1800" b="0" i="0" u="none" strike="noStrike" cap="none" normalizeH="0" baseline="0" dirty="0">
                          <a:ln>
                            <a:noFill/>
                          </a:ln>
                          <a:solidFill>
                            <a:srgbClr val="000000"/>
                          </a:solidFill>
                          <a:effectLst/>
                          <a:latin typeface="Calibri" charset="0"/>
                          <a:ea typeface="ＭＳ Ｐゴシック" charset="-128"/>
                        </a:rPr>
                        <a:t>…</a:t>
                      </a:r>
                      <a:endParaRPr kumimoji="0" lang="en-US" altLang="x-none" sz="1800" b="0" i="0" u="none" strike="noStrike" cap="none" normalizeH="0" baseline="0" dirty="0">
                        <a:ln>
                          <a:noFill/>
                        </a:ln>
                        <a:solidFill>
                          <a:srgbClr val="000000"/>
                        </a:solidFill>
                        <a:effectLst/>
                        <a:latin typeface="Calibri" charset="0"/>
                        <a:ea typeface="ＭＳ Ｐゴシック" charset="-128"/>
                      </a:endParaRP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extLst>
                  <a:ext uri="{0D108BD9-81ED-4DB2-BD59-A6C34878D82A}">
                    <a16:rowId xmlns:a16="http://schemas.microsoft.com/office/drawing/2014/main" val="10001"/>
                  </a:ext>
                </a:extLst>
              </a:tr>
              <a:tr h="2835274">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alibri" charset="0"/>
                          <a:ea typeface="ＭＳ Ｐゴシック" charset="-128"/>
                        </a:rPr>
                        <a:t>Imperfective</a:t>
                      </a: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altLang="x-none" sz="1800" b="0" i="1" u="none" strike="noStrike" cap="none" normalizeH="0" baseline="0" dirty="0" err="1">
                          <a:ln>
                            <a:noFill/>
                          </a:ln>
                          <a:solidFill>
                            <a:srgbClr val="000000"/>
                          </a:solidFill>
                          <a:effectLst/>
                          <a:latin typeface="Calibri" charset="0"/>
                          <a:ea typeface="ＭＳ Ｐゴシック" charset="-128"/>
                        </a:rPr>
                        <a:t>vsegda</a:t>
                      </a:r>
                      <a:r>
                        <a:rPr kumimoji="0" lang="nb-NO" altLang="x-none"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err="1">
                          <a:ln>
                            <a:noFill/>
                          </a:ln>
                          <a:solidFill>
                            <a:srgbClr val="000000"/>
                          </a:solidFill>
                          <a:effectLst/>
                          <a:latin typeface="Calibri" charset="0"/>
                          <a:ea typeface="ＭＳ Ｐゴシック" charset="-128"/>
                        </a:rPr>
                        <a:t>always</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často</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err="1">
                          <a:ln>
                            <a:noFill/>
                          </a:ln>
                          <a:solidFill>
                            <a:srgbClr val="000000"/>
                          </a:solidFill>
                          <a:effectLst/>
                          <a:latin typeface="Calibri" charset="0"/>
                          <a:ea typeface="ＭＳ Ｐゴシック" charset="-128"/>
                        </a:rPr>
                        <a:t>often</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inogda</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err="1">
                          <a:ln>
                            <a:noFill/>
                          </a:ln>
                          <a:solidFill>
                            <a:srgbClr val="000000"/>
                          </a:solidFill>
                          <a:effectLst/>
                          <a:latin typeface="Calibri" charset="0"/>
                          <a:ea typeface="ＭＳ Ｐゴシック" charset="-128"/>
                        </a:rPr>
                        <a:t>sometimes</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poka</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err="1">
                          <a:ln>
                            <a:noFill/>
                          </a:ln>
                          <a:solidFill>
                            <a:srgbClr val="000000"/>
                          </a:solidFill>
                          <a:effectLst/>
                          <a:latin typeface="Calibri" charset="0"/>
                          <a:ea typeface="ＭＳ Ｐゴシック" charset="-128"/>
                        </a:rPr>
                        <a:t>while</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postojanno</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err="1">
                          <a:ln>
                            <a:noFill/>
                          </a:ln>
                          <a:solidFill>
                            <a:srgbClr val="000000"/>
                          </a:solidFill>
                          <a:effectLst/>
                          <a:latin typeface="Calibri" charset="0"/>
                          <a:ea typeface="ＭＳ Ｐゴシック" charset="-128"/>
                        </a:rPr>
                        <a:t>continually</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obyčno</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err="1">
                          <a:ln>
                            <a:noFill/>
                          </a:ln>
                          <a:solidFill>
                            <a:srgbClr val="000000"/>
                          </a:solidFill>
                          <a:effectLst/>
                          <a:latin typeface="Calibri" charset="0"/>
                          <a:ea typeface="ＭＳ Ｐゴシック" charset="-128"/>
                        </a:rPr>
                        <a:t>usually</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dolgo</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for a </a:t>
                      </a:r>
                      <a:r>
                        <a:rPr kumimoji="0" lang="nb-NO" altLang="ja-JP" sz="1800" b="0" i="0" u="none" strike="noStrike" cap="none" normalizeH="0" baseline="0" dirty="0" err="1">
                          <a:ln>
                            <a:noFill/>
                          </a:ln>
                          <a:solidFill>
                            <a:srgbClr val="000000"/>
                          </a:solidFill>
                          <a:effectLst/>
                          <a:latin typeface="Calibri" charset="0"/>
                          <a:ea typeface="ＭＳ Ｐゴシック" charset="-128"/>
                        </a:rPr>
                        <a:t>long</a:t>
                      </a:r>
                      <a:r>
                        <a:rPr kumimoji="0" lang="nb-NO" altLang="ja-JP" sz="1800" b="0" i="0" u="none" strike="noStrike" cap="none" normalizeH="0" baseline="0" dirty="0">
                          <a:ln>
                            <a:noFill/>
                          </a:ln>
                          <a:solidFill>
                            <a:srgbClr val="000000"/>
                          </a:solidFill>
                          <a:effectLst/>
                          <a:latin typeface="Calibri" charset="0"/>
                          <a:ea typeface="ＭＳ Ｐゴシック" charset="-128"/>
                        </a:rPr>
                        <a:t> time</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každyj</a:t>
                      </a:r>
                      <a:r>
                        <a:rPr kumimoji="0" lang="nb-NO" altLang="ja-JP" sz="1800" b="0" i="1" u="none" strike="noStrike" cap="none" normalizeH="0" baseline="0" dirty="0">
                          <a:ln>
                            <a:noFill/>
                          </a:ln>
                          <a:solidFill>
                            <a:srgbClr val="000000"/>
                          </a:solidFill>
                          <a:effectLst/>
                          <a:latin typeface="Calibri" charset="0"/>
                          <a:ea typeface="ＭＳ Ｐゴシック" charset="-128"/>
                        </a:rPr>
                        <a:t> den</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err="1">
                          <a:ln>
                            <a:noFill/>
                          </a:ln>
                          <a:solidFill>
                            <a:srgbClr val="000000"/>
                          </a:solidFill>
                          <a:effectLst/>
                          <a:latin typeface="Calibri" charset="0"/>
                          <a:ea typeface="ＭＳ Ｐゴシック" charset="-128"/>
                        </a:rPr>
                        <a:t>every</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0" u="none" strike="noStrike" cap="none" normalizeH="0" baseline="0" dirty="0" err="1">
                          <a:ln>
                            <a:noFill/>
                          </a:ln>
                          <a:solidFill>
                            <a:srgbClr val="000000"/>
                          </a:solidFill>
                          <a:effectLst/>
                          <a:latin typeface="Calibri" charset="0"/>
                          <a:ea typeface="ＭＳ Ｐゴシック" charset="-128"/>
                        </a:rPr>
                        <a:t>day</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vse</a:t>
                      </a:r>
                      <a:r>
                        <a:rPr kumimoji="0" lang="nb-NO" altLang="ja-JP" sz="1800" b="0" i="1" u="none" strike="noStrike" cap="none" normalizeH="0" baseline="0" dirty="0">
                          <a:ln>
                            <a:noFill/>
                          </a:ln>
                          <a:solidFill>
                            <a:srgbClr val="000000"/>
                          </a:solidFill>
                          <a:effectLst/>
                          <a:latin typeface="Calibri" charset="0"/>
                          <a:ea typeface="ＭＳ Ｐゴシック" charset="-128"/>
                        </a:rPr>
                        <a:t> vremja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all </a:t>
                      </a:r>
                      <a:r>
                        <a:rPr kumimoji="0" lang="nb-NO" altLang="ja-JP" sz="1800" b="0" i="0" u="none" strike="noStrike" cap="none" normalizeH="0" baseline="0" dirty="0" err="1">
                          <a:ln>
                            <a:noFill/>
                          </a:ln>
                          <a:solidFill>
                            <a:srgbClr val="000000"/>
                          </a:solidFill>
                          <a:effectLst/>
                          <a:latin typeface="Calibri" charset="0"/>
                          <a:ea typeface="ＭＳ Ｐゴシック" charset="-128"/>
                        </a:rPr>
                        <a:t>the</a:t>
                      </a:r>
                      <a:r>
                        <a:rPr kumimoji="0" lang="nb-NO" altLang="ja-JP" sz="1800" b="0" i="0" u="none" strike="noStrike" cap="none" normalizeH="0" baseline="0" dirty="0">
                          <a:ln>
                            <a:noFill/>
                          </a:ln>
                          <a:solidFill>
                            <a:srgbClr val="000000"/>
                          </a:solidFill>
                          <a:effectLst/>
                          <a:latin typeface="Calibri" charset="0"/>
                          <a:ea typeface="ＭＳ Ｐゴシック" charset="-128"/>
                        </a:rPr>
                        <a:t> time</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en-US" altLang="ja-JP" sz="1800" b="0" i="1" u="none" strike="noStrike" cap="none" normalizeH="0" baseline="0" dirty="0">
                          <a:ln>
                            <a:noFill/>
                          </a:ln>
                          <a:solidFill>
                            <a:srgbClr val="000000"/>
                          </a:solidFill>
                          <a:effectLst/>
                          <a:latin typeface="Calibri" charset="0"/>
                          <a:ea typeface="ＭＳ Ｐゴシック" charset="-128"/>
                        </a:rPr>
                        <a:t>tri </a:t>
                      </a:r>
                      <a:r>
                        <a:rPr kumimoji="0" lang="en-US" altLang="ja-JP" sz="1800" b="0" i="1" u="none" strike="noStrike" cap="none" normalizeH="0" baseline="0" dirty="0" err="1">
                          <a:ln>
                            <a:noFill/>
                          </a:ln>
                          <a:solidFill>
                            <a:srgbClr val="000000"/>
                          </a:solidFill>
                          <a:effectLst/>
                          <a:latin typeface="Calibri" charset="0"/>
                          <a:ea typeface="ＭＳ Ｐゴシック" charset="-128"/>
                        </a:rPr>
                        <a:t>časa</a:t>
                      </a:r>
                      <a:r>
                        <a:rPr kumimoji="0" lang="en-US" altLang="ja-JP" sz="1800" b="0" i="1"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ja-JP" sz="1800" b="0" i="0" u="none" strike="noStrike" cap="none" normalizeH="0" baseline="0" dirty="0">
                          <a:ln>
                            <a:noFill/>
                          </a:ln>
                          <a:solidFill>
                            <a:srgbClr val="000000"/>
                          </a:solidFill>
                          <a:effectLst/>
                          <a:latin typeface="Calibri" charset="0"/>
                          <a:ea typeface="ＭＳ Ｐゴシック" charset="-128"/>
                        </a:rPr>
                        <a:t>for three hours</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mr-IN" altLang="en-US" sz="1800" b="0" i="0" u="none" strike="noStrike" cap="none" normalizeH="0" baseline="0" dirty="0">
                          <a:ln>
                            <a:noFill/>
                          </a:ln>
                          <a:solidFill>
                            <a:srgbClr val="000000"/>
                          </a:solidFill>
                          <a:effectLst/>
                          <a:latin typeface="Calibri" charset="0"/>
                          <a:ea typeface="ＭＳ Ｐゴシック" charset="-128"/>
                        </a:rPr>
                        <a:t>…</a:t>
                      </a:r>
                      <a:endParaRPr kumimoji="0" lang="en-US" altLang="ja-JP" sz="1800" b="0" i="0" u="none" strike="noStrike" cap="none" normalizeH="0" baseline="0" dirty="0">
                        <a:ln>
                          <a:noFill/>
                        </a:ln>
                        <a:solidFill>
                          <a:srgbClr val="000000"/>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Calibri" charset="0"/>
                          <a:ea typeface="ＭＳ Ｐゴシック" charset="-128"/>
                        </a:rPr>
                        <a:t>categorical negation: </a:t>
                      </a:r>
                      <a:r>
                        <a:rPr kumimoji="0" lang="en-US" altLang="x-none" sz="1800" b="0" i="1" u="none" strike="noStrike" cap="none" normalizeH="0" baseline="0" dirty="0">
                          <a:ln>
                            <a:noFill/>
                          </a:ln>
                          <a:solidFill>
                            <a:srgbClr val="000000"/>
                          </a:solidFill>
                          <a:effectLst/>
                          <a:latin typeface="Calibri" charset="0"/>
                          <a:ea typeface="ＭＳ Ｐゴシック" charset="-128"/>
                        </a:rPr>
                        <a:t>ne </a:t>
                      </a:r>
                      <a:r>
                        <a:rPr kumimoji="0" lang="en-US" altLang="x-none" sz="1800" b="0" i="1" u="none" strike="noStrike" cap="none" normalizeH="0" baseline="0" dirty="0" err="1">
                          <a:ln>
                            <a:noFill/>
                          </a:ln>
                          <a:solidFill>
                            <a:srgbClr val="000000"/>
                          </a:solidFill>
                          <a:effectLst/>
                          <a:latin typeface="Calibri" charset="0"/>
                          <a:ea typeface="ＭＳ Ｐゴシック" charset="-128"/>
                        </a:rPr>
                        <a:t>nado</a:t>
                      </a:r>
                      <a:r>
                        <a:rPr kumimoji="0" lang="en-US" altLang="x-none" sz="1800" b="0" i="1"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should not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a:ln>
                            <a:noFill/>
                          </a:ln>
                          <a:solidFill>
                            <a:srgbClr val="000000"/>
                          </a:solidFill>
                          <a:effectLst/>
                          <a:latin typeface="Calibri" charset="0"/>
                          <a:ea typeface="ＭＳ Ｐゴシック" charset="-128"/>
                        </a:rPr>
                        <a:t>ne </a:t>
                      </a:r>
                      <a:r>
                        <a:rPr kumimoji="0" lang="en-US" altLang="x-none" sz="1800" b="0" i="1" u="none" strike="noStrike" cap="none" normalizeH="0" baseline="0" dirty="0" err="1">
                          <a:ln>
                            <a:noFill/>
                          </a:ln>
                          <a:solidFill>
                            <a:srgbClr val="000000"/>
                          </a:solidFill>
                          <a:effectLst/>
                          <a:latin typeface="Calibri" charset="0"/>
                          <a:ea typeface="ＭＳ Ｐゴシック" charset="-128"/>
                        </a:rPr>
                        <a:t>stoit</a:t>
                      </a:r>
                      <a:r>
                        <a:rPr kumimoji="0" lang="en-US" altLang="x-none" sz="1800" b="0" i="1"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not worth</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ja-JP" sz="1800" b="0" i="1" u="none" strike="noStrike" cap="none" normalizeH="0" baseline="0" dirty="0">
                          <a:ln>
                            <a:noFill/>
                          </a:ln>
                          <a:solidFill>
                            <a:srgbClr val="000000"/>
                          </a:solidFill>
                          <a:effectLst/>
                          <a:latin typeface="Calibri" charset="0"/>
                          <a:ea typeface="ＭＳ Ｐゴシック" charset="-128"/>
                        </a:rPr>
                        <a:t>, ne </a:t>
                      </a:r>
                      <a:r>
                        <a:rPr kumimoji="0" lang="en-US" altLang="ja-JP" sz="1800" b="0" i="1" u="none" strike="noStrike" cap="none" normalizeH="0" baseline="0" dirty="0" err="1">
                          <a:ln>
                            <a:noFill/>
                          </a:ln>
                          <a:solidFill>
                            <a:srgbClr val="000000"/>
                          </a:solidFill>
                          <a:effectLst/>
                          <a:latin typeface="Calibri" charset="0"/>
                          <a:ea typeface="ＭＳ Ｐゴシック" charset="-128"/>
                        </a:rPr>
                        <a:t>razrešaetsja</a:t>
                      </a:r>
                      <a:r>
                        <a:rPr kumimoji="0" lang="en-US" altLang="ja-JP"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ja-JP" sz="1800" b="0" i="0" u="none" strike="noStrike" cap="none" normalizeH="0" baseline="0" dirty="0">
                          <a:ln>
                            <a:noFill/>
                          </a:ln>
                          <a:solidFill>
                            <a:srgbClr val="000000"/>
                          </a:solidFill>
                          <a:effectLst/>
                          <a:latin typeface="Calibri" charset="0"/>
                          <a:ea typeface="ＭＳ Ｐゴシック" charset="-128"/>
                        </a:rPr>
                        <a:t>not allowed</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mr-IN" altLang="en-US" sz="1800" b="0" i="0" u="none" strike="noStrike" cap="none" normalizeH="0" baseline="0" dirty="0">
                          <a:ln>
                            <a:noFill/>
                          </a:ln>
                          <a:solidFill>
                            <a:srgbClr val="000000"/>
                          </a:solidFill>
                          <a:effectLst/>
                          <a:latin typeface="Calibri" charset="0"/>
                          <a:ea typeface="ＭＳ Ｐゴシック" charset="-128"/>
                        </a:rPr>
                        <a:t>…</a:t>
                      </a:r>
                      <a:endParaRPr kumimoji="0" lang="en-US" altLang="x-none" sz="1800" b="0" i="0" u="none" strike="noStrike" cap="none" normalizeH="0" baseline="0" dirty="0">
                        <a:ln>
                          <a:noFill/>
                        </a:ln>
                        <a:solidFill>
                          <a:srgbClr val="000000"/>
                        </a:solidFill>
                        <a:effectLst/>
                        <a:latin typeface="Calibri" charset="0"/>
                        <a:ea typeface="ＭＳ Ｐゴシック" charset="-128"/>
                      </a:endParaRP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err="1">
                          <a:ln>
                            <a:noFill/>
                          </a:ln>
                          <a:solidFill>
                            <a:srgbClr val="000000"/>
                          </a:solidFill>
                          <a:effectLst/>
                          <a:latin typeface="Calibri" charset="0"/>
                          <a:ea typeface="ＭＳ Ｐゴシック" charset="-128"/>
                        </a:rPr>
                        <a:t>Phasal</a:t>
                      </a:r>
                      <a:r>
                        <a:rPr kumimoji="0" lang="en-US" altLang="x-none" sz="1800" b="0" i="0" u="none" strike="noStrike" cap="none" normalizeH="0" baseline="0" dirty="0">
                          <a:ln>
                            <a:noFill/>
                          </a:ln>
                          <a:solidFill>
                            <a:srgbClr val="000000"/>
                          </a:solidFill>
                          <a:effectLst/>
                          <a:latin typeface="Calibri" charset="0"/>
                          <a:ea typeface="ＭＳ Ｐゴシック" charset="-128"/>
                        </a:rPr>
                        <a:t> verbs: </a:t>
                      </a:r>
                      <a:r>
                        <a:rPr kumimoji="0" lang="en-US" altLang="x-none" sz="1800" b="0" i="1" u="none" strike="noStrike" cap="none" normalizeH="0" baseline="0" dirty="0">
                          <a:ln>
                            <a:noFill/>
                          </a:ln>
                          <a:solidFill>
                            <a:srgbClr val="000000"/>
                          </a:solidFill>
                          <a:effectLst/>
                          <a:latin typeface="Calibri" charset="0"/>
                          <a:ea typeface="ＭＳ Ｐゴシック" charset="-128"/>
                        </a:rPr>
                        <a:t>stat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start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načat</a:t>
                      </a:r>
                      <a:r>
                        <a:rPr kumimoji="0" lang="en-US" altLang="en-US"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err="1">
                          <a:ln>
                            <a:noFill/>
                          </a:ln>
                          <a:solidFill>
                            <a:srgbClr val="000000"/>
                          </a:solidFill>
                          <a:effectLst/>
                          <a:latin typeface="Calibri" charset="0"/>
                          <a:ea typeface="ＭＳ Ｐゴシック" charset="-128"/>
                        </a:rPr>
                        <a:t>načinat</a:t>
                      </a:r>
                      <a:r>
                        <a:rPr kumimoji="0" lang="en-US" altLang="en-US"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begin</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prodolžit</a:t>
                      </a:r>
                      <a:r>
                        <a:rPr kumimoji="0" lang="en-US" altLang="en-US"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err="1">
                          <a:ln>
                            <a:noFill/>
                          </a:ln>
                          <a:solidFill>
                            <a:srgbClr val="000000"/>
                          </a:solidFill>
                          <a:effectLst/>
                          <a:latin typeface="Calibri" charset="0"/>
                          <a:ea typeface="ＭＳ Ｐゴシック" charset="-128"/>
                        </a:rPr>
                        <a:t>prodolžat</a:t>
                      </a:r>
                      <a:r>
                        <a:rPr kumimoji="0" lang="en-US" altLang="en-US"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continue</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končit</a:t>
                      </a:r>
                      <a:r>
                        <a:rPr kumimoji="0" lang="en-US" altLang="en-US"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err="1">
                          <a:ln>
                            <a:noFill/>
                          </a:ln>
                          <a:solidFill>
                            <a:srgbClr val="000000"/>
                          </a:solidFill>
                          <a:effectLst/>
                          <a:latin typeface="Calibri" charset="0"/>
                          <a:ea typeface="ＭＳ Ｐゴシック" charset="-128"/>
                        </a:rPr>
                        <a:t>končat</a:t>
                      </a:r>
                      <a:r>
                        <a:rPr kumimoji="0" lang="en-US" altLang="en-US" sz="1800" b="0" i="1" u="none" strike="noStrike" cap="none" normalizeH="0" baseline="0" dirty="0">
                          <a:ln>
                            <a:noFill/>
                          </a:ln>
                          <a:solidFill>
                            <a:srgbClr val="000000"/>
                          </a:solidFill>
                          <a:effectLst/>
                          <a:latin typeface="Calibri" charset="0"/>
                          <a:ea typeface="ＭＳ Ｐゴシック" charset="-128"/>
                        </a:rPr>
                        <a:t>’</a:t>
                      </a:r>
                      <a:r>
                        <a:rPr kumimoji="0" lang="en-US" altLang="ja-JP"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ja-JP" sz="1800" b="0" i="0" u="none" strike="noStrike" cap="none" normalizeH="0" baseline="0" dirty="0">
                          <a:ln>
                            <a:noFill/>
                          </a:ln>
                          <a:solidFill>
                            <a:srgbClr val="000000"/>
                          </a:solidFill>
                          <a:effectLst/>
                          <a:latin typeface="Calibri" charset="0"/>
                          <a:ea typeface="ＭＳ Ｐゴシック" charset="-128"/>
                        </a:rPr>
                        <a:t>stop</a:t>
                      </a:r>
                      <a:r>
                        <a:rPr kumimoji="0" lang="en-US" altLang="en-US" sz="1800" b="0" i="0" u="none" strike="noStrike" cap="none" normalizeH="0" baseline="0" dirty="0">
                          <a:ln>
                            <a:noFill/>
                          </a:ln>
                          <a:solidFill>
                            <a:srgbClr val="000000"/>
                          </a:solidFill>
                          <a:effectLst/>
                          <a:latin typeface="Calibri" charset="0"/>
                          <a:ea typeface="ＭＳ Ｐゴシック" charset="-128"/>
                        </a:rPr>
                        <a:t>’</a:t>
                      </a:r>
                      <a:endParaRPr kumimoji="0" lang="en-US" altLang="ja-JP" sz="1800" b="0" i="0" u="none" strike="noStrike" cap="none" normalizeH="0" baseline="0" dirty="0">
                        <a:ln>
                          <a:noFill/>
                        </a:ln>
                        <a:solidFill>
                          <a:srgbClr val="000000"/>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Calibri" charset="0"/>
                          <a:ea typeface="ＭＳ Ｐゴシック" charset="-128"/>
                        </a:rPr>
                        <a:t>Verbs of motion: </a:t>
                      </a:r>
                      <a:r>
                        <a:rPr kumimoji="0" lang="en-US" altLang="x-none" sz="1800" b="0" i="1" u="none" strike="noStrike" cap="none" normalizeH="0" baseline="0" dirty="0" err="1">
                          <a:ln>
                            <a:noFill/>
                          </a:ln>
                          <a:solidFill>
                            <a:srgbClr val="000000"/>
                          </a:solidFill>
                          <a:effectLst/>
                          <a:latin typeface="Calibri" charset="0"/>
                          <a:ea typeface="ＭＳ Ｐゴシック" charset="-128"/>
                        </a:rPr>
                        <a:t>pojti</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go</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etc.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Calibri" charset="0"/>
                          <a:ea typeface="ＭＳ Ｐゴシック" charset="-128"/>
                        </a:rPr>
                        <a:t>Others: </a:t>
                      </a:r>
                      <a:r>
                        <a:rPr kumimoji="0" lang="en-US" altLang="x-none" sz="1800" b="0" i="1" u="none" strike="noStrike" cap="none" normalizeH="0" baseline="0" dirty="0" err="1">
                          <a:ln>
                            <a:noFill/>
                          </a:ln>
                          <a:solidFill>
                            <a:srgbClr val="000000"/>
                          </a:solidFill>
                          <a:effectLst/>
                          <a:latin typeface="Calibri" charset="0"/>
                          <a:ea typeface="ＭＳ Ｐゴシック" charset="-128"/>
                        </a:rPr>
                        <a:t>učit</a:t>
                      </a:r>
                      <a:r>
                        <a:rPr kumimoji="0" lang="en-US" altLang="en-US" sz="1800" b="0" i="1" u="none" strike="noStrike" cap="none" normalizeH="0" baseline="0" dirty="0" err="1">
                          <a:ln>
                            <a:noFill/>
                          </a:ln>
                          <a:solidFill>
                            <a:srgbClr val="000000"/>
                          </a:solidFill>
                          <a:effectLst/>
                          <a:latin typeface="Calibri" charset="0"/>
                          <a:ea typeface="ＭＳ Ｐゴシック" charset="-128"/>
                        </a:rPr>
                        <a:t>’</a:t>
                      </a:r>
                      <a:r>
                        <a:rPr kumimoji="0" lang="en-US" altLang="x-none" sz="1800" b="0" i="1" u="none" strike="noStrike" cap="none" normalizeH="0" baseline="0" dirty="0" err="1">
                          <a:ln>
                            <a:noFill/>
                          </a:ln>
                          <a:solidFill>
                            <a:srgbClr val="000000"/>
                          </a:solidFill>
                          <a:effectLst/>
                          <a:latin typeface="Calibri" charset="0"/>
                          <a:ea typeface="ＭＳ Ｐゴシック" charset="-128"/>
                        </a:rPr>
                        <a:t>sja</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learn</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umet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know how</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ljubit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love</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mr-IN" altLang="en-US" sz="1800" b="0" i="0" u="none" strike="noStrike" cap="none" normalizeH="0" baseline="0" dirty="0">
                          <a:ln>
                            <a:noFill/>
                          </a:ln>
                          <a:solidFill>
                            <a:srgbClr val="000000"/>
                          </a:solidFill>
                          <a:effectLst/>
                          <a:latin typeface="Calibri" charset="0"/>
                          <a:ea typeface="ＭＳ Ｐゴシック" charset="-128"/>
                        </a:rPr>
                        <a:t>…</a:t>
                      </a:r>
                      <a:endParaRPr kumimoji="0" lang="en-US" altLang="x-none" sz="1800" b="0" i="0" u="none" strike="noStrike" cap="none" normalizeH="0" baseline="0" dirty="0">
                        <a:ln>
                          <a:noFill/>
                        </a:ln>
                        <a:solidFill>
                          <a:srgbClr val="000000"/>
                        </a:solidFill>
                        <a:effectLst/>
                        <a:latin typeface="Calibri" charset="0"/>
                        <a:ea typeface="ＭＳ Ｐゴシック" charset="-128"/>
                      </a:endParaRP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322729" y="1963271"/>
            <a:ext cx="2702859" cy="4575612"/>
          </a:xfrm>
          <a:prstGeom prst="rect">
            <a:avLst/>
          </a:prstGeom>
          <a:noFill/>
        </p:spPr>
        <p:txBody>
          <a:bodyPr wrap="square" rtlCol="0">
            <a:spAutoFit/>
          </a:bodyPr>
          <a:lstStyle/>
          <a:p>
            <a:pPr marL="342900" indent="-342900">
              <a:spcBef>
                <a:spcPts val="100"/>
              </a:spcBef>
              <a:spcAft>
                <a:spcPts val="100"/>
              </a:spcAft>
              <a:buFont typeface="Arial" charset="0"/>
              <a:buChar char="•"/>
            </a:pPr>
            <a:r>
              <a:rPr lang="en-US" sz="2400" dirty="0"/>
              <a:t>Certain lexical “triggers” are known to determine aspect</a:t>
            </a:r>
          </a:p>
          <a:p>
            <a:pPr marL="342900" indent="-342900">
              <a:spcBef>
                <a:spcPts val="100"/>
              </a:spcBef>
              <a:spcAft>
                <a:spcPts val="100"/>
              </a:spcAft>
              <a:buFont typeface="Arial" charset="0"/>
              <a:buChar char="•"/>
            </a:pPr>
            <a:r>
              <a:rPr lang="en-US" sz="2400" dirty="0"/>
              <a:t>BUT: How often are these triggers available?</a:t>
            </a:r>
          </a:p>
          <a:p>
            <a:pPr marL="342900" indent="-342900">
              <a:spcBef>
                <a:spcPts val="100"/>
              </a:spcBef>
              <a:spcAft>
                <a:spcPts val="100"/>
              </a:spcAft>
              <a:buFont typeface="Arial" charset="0"/>
              <a:buChar char="•"/>
            </a:pPr>
            <a:r>
              <a:rPr lang="en-US" sz="2400" dirty="0"/>
              <a:t>In other words, </a:t>
            </a:r>
            <a:r>
              <a:rPr lang="en-US" sz="2400" b="1" dirty="0"/>
              <a:t>what percentage</a:t>
            </a:r>
            <a:r>
              <a:rPr lang="en-US" sz="2400" dirty="0"/>
              <a:t> of verbs appear in collocation with triggers?</a:t>
            </a:r>
          </a:p>
        </p:txBody>
      </p:sp>
    </p:spTree>
    <p:extLst>
      <p:ext uri="{BB962C8B-B14F-4D97-AF65-F5344CB8AC3E}">
        <p14:creationId xmlns:p14="http://schemas.microsoft.com/office/powerpoint/2010/main" val="1740392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motivated this experiment</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657219696"/>
              </p:ext>
            </p:extLst>
          </p:nvPr>
        </p:nvGraphicFramePr>
        <p:xfrm>
          <a:off x="3303588" y="1912938"/>
          <a:ext cx="8888412" cy="4945062"/>
        </p:xfrm>
        <a:graphic>
          <a:graphicData uri="http://schemas.openxmlformats.org/drawingml/2006/table">
            <a:tbl>
              <a:tblPr/>
              <a:tblGrid>
                <a:gridCol w="1608137">
                  <a:extLst>
                    <a:ext uri="{9D8B030D-6E8A-4147-A177-3AD203B41FA5}">
                      <a16:colId xmlns:a16="http://schemas.microsoft.com/office/drawing/2014/main" val="20000"/>
                    </a:ext>
                  </a:extLst>
                </a:gridCol>
                <a:gridCol w="3665538">
                  <a:extLst>
                    <a:ext uri="{9D8B030D-6E8A-4147-A177-3AD203B41FA5}">
                      <a16:colId xmlns:a16="http://schemas.microsoft.com/office/drawing/2014/main" val="20001"/>
                    </a:ext>
                  </a:extLst>
                </a:gridCol>
                <a:gridCol w="3614737">
                  <a:extLst>
                    <a:ext uri="{9D8B030D-6E8A-4147-A177-3AD203B41FA5}">
                      <a16:colId xmlns:a16="http://schemas.microsoft.com/office/drawing/2014/main" val="20002"/>
                    </a:ext>
                  </a:extLst>
                </a:gridCol>
              </a:tblGrid>
              <a:tr h="371475">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x-none" sz="1800" b="1" i="0" u="none" strike="noStrike" cap="none" normalizeH="0" baseline="0">
                        <a:ln>
                          <a:noFill/>
                        </a:ln>
                        <a:solidFill>
                          <a:srgbClr val="FFFFFF"/>
                        </a:solidFill>
                        <a:effectLst/>
                        <a:latin typeface="Calibri" charset="0"/>
                        <a:ea typeface="ＭＳ Ｐゴシック" charset="-128"/>
                      </a:endParaRP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rgbClr val="FFFFFF"/>
                          </a:solidFill>
                          <a:effectLst/>
                          <a:latin typeface="Calibri" charset="0"/>
                          <a:ea typeface="ＭＳ Ｐゴシック" charset="-128"/>
                        </a:rPr>
                        <a:t>Adverbials as triggers</a:t>
                      </a: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dirty="0">
                          <a:ln>
                            <a:noFill/>
                          </a:ln>
                          <a:solidFill>
                            <a:srgbClr val="FFFFFF"/>
                          </a:solidFill>
                          <a:effectLst/>
                          <a:latin typeface="Calibri" charset="0"/>
                          <a:ea typeface="ＭＳ Ｐゴシック" charset="-128"/>
                        </a:rPr>
                        <a:t>Verbs as triggers</a:t>
                      </a: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738313">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alibri" charset="0"/>
                          <a:ea typeface="ＭＳ Ｐゴシック" charset="-128"/>
                        </a:rPr>
                        <a:t>Perfective</a:t>
                      </a: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1" u="none" strike="noStrike" cap="none" normalizeH="0" baseline="0" dirty="0" err="1">
                          <a:ln>
                            <a:noFill/>
                          </a:ln>
                          <a:solidFill>
                            <a:srgbClr val="000000"/>
                          </a:solidFill>
                          <a:effectLst/>
                          <a:latin typeface="Calibri" charset="0"/>
                          <a:ea typeface="ＭＳ Ｐゴシック" charset="-128"/>
                        </a:rPr>
                        <a:t>nakonec</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finally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1" u="none" strike="noStrike" cap="none" normalizeH="0" baseline="0" dirty="0" err="1">
                          <a:ln>
                            <a:noFill/>
                          </a:ln>
                          <a:solidFill>
                            <a:srgbClr val="000000"/>
                          </a:solidFill>
                          <a:effectLst/>
                          <a:latin typeface="Calibri" charset="0"/>
                          <a:ea typeface="ＭＳ Ｐゴシック" charset="-128"/>
                        </a:rPr>
                        <a:t>vnezapno</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suddenly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srazu</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immediately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čut</a:t>
                      </a:r>
                      <a:r>
                        <a:rPr kumimoji="0" lang="en-US" altLang="en-US"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a:ln>
                            <a:noFill/>
                          </a:ln>
                          <a:solidFill>
                            <a:srgbClr val="000000"/>
                          </a:solidFill>
                          <a:effectLst/>
                          <a:latin typeface="Calibri" charset="0"/>
                          <a:ea typeface="ＭＳ Ｐゴシック" charset="-128"/>
                        </a:rPr>
                        <a:t> ne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nearly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vdrug</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suddenly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uže</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already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neožidanno</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unexpectedly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sovsem</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completely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za</a:t>
                      </a:r>
                      <a:r>
                        <a:rPr kumimoji="0" lang="en-US" altLang="x-none" sz="1800" b="0" i="1" u="none" strike="noStrike" cap="none" normalizeH="0" baseline="0" dirty="0">
                          <a:ln>
                            <a:noFill/>
                          </a:ln>
                          <a:solidFill>
                            <a:srgbClr val="000000"/>
                          </a:solidFill>
                          <a:effectLst/>
                          <a:latin typeface="Calibri" charset="0"/>
                          <a:ea typeface="ＭＳ Ｐゴシック" charset="-128"/>
                        </a:rPr>
                        <a:t> tri </a:t>
                      </a:r>
                      <a:r>
                        <a:rPr kumimoji="0" lang="en-US" altLang="x-none" sz="1800" b="0" i="1" u="none" strike="noStrike" cap="none" normalizeH="0" baseline="0" dirty="0" err="1">
                          <a:ln>
                            <a:noFill/>
                          </a:ln>
                          <a:solidFill>
                            <a:srgbClr val="000000"/>
                          </a:solidFill>
                          <a:effectLst/>
                          <a:latin typeface="Calibri" charset="0"/>
                          <a:ea typeface="ＭＳ Ｐゴシック" charset="-128"/>
                        </a:rPr>
                        <a:t>časa</a:t>
                      </a:r>
                      <a:r>
                        <a:rPr kumimoji="0" lang="en-US" altLang="x-none" sz="1800" b="0" i="1"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in three hours</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mr-IN" altLang="en-US" sz="1800" b="0" i="0" u="none" strike="noStrike" cap="none" normalizeH="0" baseline="0" dirty="0">
                          <a:ln>
                            <a:noFill/>
                          </a:ln>
                          <a:solidFill>
                            <a:srgbClr val="000000"/>
                          </a:solidFill>
                          <a:effectLst/>
                          <a:latin typeface="Calibri" charset="0"/>
                          <a:ea typeface="ＭＳ Ｐゴシック" charset="-128"/>
                        </a:rPr>
                        <a:t>…</a:t>
                      </a:r>
                      <a:endParaRPr kumimoji="0" lang="en-US" altLang="x-none" sz="1800" b="0" i="0" u="none" strike="noStrike" cap="none" normalizeH="0" baseline="0" dirty="0">
                        <a:ln>
                          <a:noFill/>
                        </a:ln>
                        <a:solidFill>
                          <a:srgbClr val="000000"/>
                        </a:solidFill>
                        <a:effectLst/>
                        <a:latin typeface="Calibri" charset="0"/>
                        <a:ea typeface="ＭＳ Ｐゴシック" charset="-128"/>
                      </a:endParaRP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1" u="none" strike="noStrike" cap="none" normalizeH="0" baseline="0" dirty="0" err="1">
                          <a:ln>
                            <a:noFill/>
                          </a:ln>
                          <a:solidFill>
                            <a:srgbClr val="000000"/>
                          </a:solidFill>
                          <a:effectLst/>
                          <a:latin typeface="Calibri" charset="0"/>
                          <a:ea typeface="ＭＳ Ｐゴシック" charset="-128"/>
                        </a:rPr>
                        <a:t>zabyt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forget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ostat</a:t>
                      </a:r>
                      <a:r>
                        <a:rPr kumimoji="0" lang="en-US" altLang="en-US" sz="1800" b="0" i="1" u="none" strike="noStrike" cap="none" normalizeH="0" baseline="0" dirty="0" err="1">
                          <a:ln>
                            <a:noFill/>
                          </a:ln>
                          <a:solidFill>
                            <a:srgbClr val="000000"/>
                          </a:solidFill>
                          <a:effectLst/>
                          <a:latin typeface="Calibri" charset="0"/>
                          <a:ea typeface="ＭＳ Ｐゴシック" charset="-128"/>
                        </a:rPr>
                        <a:t>’</a:t>
                      </a:r>
                      <a:r>
                        <a:rPr kumimoji="0" lang="en-US" altLang="x-none" sz="1800" b="0" i="1" u="none" strike="noStrike" cap="none" normalizeH="0" baseline="0" dirty="0" err="1">
                          <a:ln>
                            <a:noFill/>
                          </a:ln>
                          <a:solidFill>
                            <a:srgbClr val="000000"/>
                          </a:solidFill>
                          <a:effectLst/>
                          <a:latin typeface="Calibri" charset="0"/>
                          <a:ea typeface="ＭＳ Ｐゴシック" charset="-128"/>
                        </a:rPr>
                        <a:t>sja</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remain</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rešit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decide</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udat</a:t>
                      </a:r>
                      <a:r>
                        <a:rPr kumimoji="0" lang="en-US" altLang="en-US" sz="1800" b="0" i="1" u="none" strike="noStrike" cap="none" normalizeH="0" baseline="0" dirty="0" err="1">
                          <a:ln>
                            <a:noFill/>
                          </a:ln>
                          <a:solidFill>
                            <a:srgbClr val="000000"/>
                          </a:solidFill>
                          <a:effectLst/>
                          <a:latin typeface="Calibri" charset="0"/>
                          <a:ea typeface="ＭＳ Ｐゴシック" charset="-128"/>
                        </a:rPr>
                        <a:t>’</a:t>
                      </a:r>
                      <a:r>
                        <a:rPr kumimoji="0" lang="en-US" altLang="x-none" sz="1800" b="0" i="1" u="none" strike="noStrike" cap="none" normalizeH="0" baseline="0" dirty="0" err="1">
                          <a:ln>
                            <a:noFill/>
                          </a:ln>
                          <a:solidFill>
                            <a:srgbClr val="000000"/>
                          </a:solidFill>
                          <a:effectLst/>
                          <a:latin typeface="Calibri" charset="0"/>
                          <a:ea typeface="ＭＳ Ｐゴシック" charset="-128"/>
                        </a:rPr>
                        <a:t>sja</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succeed</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uspet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succeed</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spešit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hurry</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mr-IN" altLang="en-US" sz="1800" b="0" i="0" u="none" strike="noStrike" cap="none" normalizeH="0" baseline="0" dirty="0">
                          <a:ln>
                            <a:noFill/>
                          </a:ln>
                          <a:solidFill>
                            <a:srgbClr val="000000"/>
                          </a:solidFill>
                          <a:effectLst/>
                          <a:latin typeface="Calibri" charset="0"/>
                          <a:ea typeface="ＭＳ Ｐゴシック" charset="-128"/>
                        </a:rPr>
                        <a:t>…</a:t>
                      </a:r>
                      <a:endParaRPr kumimoji="0" lang="en-US" altLang="x-none" sz="1800" b="0" i="0" u="none" strike="noStrike" cap="none" normalizeH="0" baseline="0" dirty="0">
                        <a:ln>
                          <a:noFill/>
                        </a:ln>
                        <a:solidFill>
                          <a:srgbClr val="000000"/>
                        </a:solidFill>
                        <a:effectLst/>
                        <a:latin typeface="Calibri" charset="0"/>
                        <a:ea typeface="ＭＳ Ｐゴシック" charset="-128"/>
                      </a:endParaRP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extLst>
                  <a:ext uri="{0D108BD9-81ED-4DB2-BD59-A6C34878D82A}">
                    <a16:rowId xmlns:a16="http://schemas.microsoft.com/office/drawing/2014/main" val="10001"/>
                  </a:ext>
                </a:extLst>
              </a:tr>
              <a:tr h="2835274">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alibri" charset="0"/>
                          <a:ea typeface="ＭＳ Ｐゴシック" charset="-128"/>
                        </a:rPr>
                        <a:t>Imperfective</a:t>
                      </a: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altLang="x-none" sz="1800" b="0" i="1" u="none" strike="noStrike" cap="none" normalizeH="0" baseline="0" dirty="0" err="1">
                          <a:ln>
                            <a:noFill/>
                          </a:ln>
                          <a:solidFill>
                            <a:srgbClr val="000000"/>
                          </a:solidFill>
                          <a:effectLst/>
                          <a:latin typeface="Calibri" charset="0"/>
                          <a:ea typeface="ＭＳ Ｐゴシック" charset="-128"/>
                        </a:rPr>
                        <a:t>vsegda</a:t>
                      </a:r>
                      <a:r>
                        <a:rPr kumimoji="0" lang="nb-NO" altLang="x-none"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err="1">
                          <a:ln>
                            <a:noFill/>
                          </a:ln>
                          <a:solidFill>
                            <a:srgbClr val="000000"/>
                          </a:solidFill>
                          <a:effectLst/>
                          <a:latin typeface="Calibri" charset="0"/>
                          <a:ea typeface="ＭＳ Ｐゴシック" charset="-128"/>
                        </a:rPr>
                        <a:t>always</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často</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err="1">
                          <a:ln>
                            <a:noFill/>
                          </a:ln>
                          <a:solidFill>
                            <a:srgbClr val="000000"/>
                          </a:solidFill>
                          <a:effectLst/>
                          <a:latin typeface="Calibri" charset="0"/>
                          <a:ea typeface="ＭＳ Ｐゴシック" charset="-128"/>
                        </a:rPr>
                        <a:t>often</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inogda</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err="1">
                          <a:ln>
                            <a:noFill/>
                          </a:ln>
                          <a:solidFill>
                            <a:srgbClr val="000000"/>
                          </a:solidFill>
                          <a:effectLst/>
                          <a:latin typeface="Calibri" charset="0"/>
                          <a:ea typeface="ＭＳ Ｐゴシック" charset="-128"/>
                        </a:rPr>
                        <a:t>sometimes</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poka</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err="1">
                          <a:ln>
                            <a:noFill/>
                          </a:ln>
                          <a:solidFill>
                            <a:srgbClr val="000000"/>
                          </a:solidFill>
                          <a:effectLst/>
                          <a:latin typeface="Calibri" charset="0"/>
                          <a:ea typeface="ＭＳ Ｐゴシック" charset="-128"/>
                        </a:rPr>
                        <a:t>while</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postojanno</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err="1">
                          <a:ln>
                            <a:noFill/>
                          </a:ln>
                          <a:solidFill>
                            <a:srgbClr val="000000"/>
                          </a:solidFill>
                          <a:effectLst/>
                          <a:latin typeface="Calibri" charset="0"/>
                          <a:ea typeface="ＭＳ Ｐゴシック" charset="-128"/>
                        </a:rPr>
                        <a:t>continually</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obyčno</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err="1">
                          <a:ln>
                            <a:noFill/>
                          </a:ln>
                          <a:solidFill>
                            <a:srgbClr val="000000"/>
                          </a:solidFill>
                          <a:effectLst/>
                          <a:latin typeface="Calibri" charset="0"/>
                          <a:ea typeface="ＭＳ Ｐゴシック" charset="-128"/>
                        </a:rPr>
                        <a:t>usually</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dolgo</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for a </a:t>
                      </a:r>
                      <a:r>
                        <a:rPr kumimoji="0" lang="nb-NO" altLang="ja-JP" sz="1800" b="0" i="0" u="none" strike="noStrike" cap="none" normalizeH="0" baseline="0" dirty="0" err="1">
                          <a:ln>
                            <a:noFill/>
                          </a:ln>
                          <a:solidFill>
                            <a:srgbClr val="000000"/>
                          </a:solidFill>
                          <a:effectLst/>
                          <a:latin typeface="Calibri" charset="0"/>
                          <a:ea typeface="ＭＳ Ｐゴシック" charset="-128"/>
                        </a:rPr>
                        <a:t>long</a:t>
                      </a:r>
                      <a:r>
                        <a:rPr kumimoji="0" lang="nb-NO" altLang="ja-JP" sz="1800" b="0" i="0" u="none" strike="noStrike" cap="none" normalizeH="0" baseline="0" dirty="0">
                          <a:ln>
                            <a:noFill/>
                          </a:ln>
                          <a:solidFill>
                            <a:srgbClr val="000000"/>
                          </a:solidFill>
                          <a:effectLst/>
                          <a:latin typeface="Calibri" charset="0"/>
                          <a:ea typeface="ＭＳ Ｐゴシック" charset="-128"/>
                        </a:rPr>
                        <a:t> time</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každyj</a:t>
                      </a:r>
                      <a:r>
                        <a:rPr kumimoji="0" lang="nb-NO" altLang="ja-JP" sz="1800" b="0" i="1" u="none" strike="noStrike" cap="none" normalizeH="0" baseline="0" dirty="0">
                          <a:ln>
                            <a:noFill/>
                          </a:ln>
                          <a:solidFill>
                            <a:srgbClr val="000000"/>
                          </a:solidFill>
                          <a:effectLst/>
                          <a:latin typeface="Calibri" charset="0"/>
                          <a:ea typeface="ＭＳ Ｐゴシック" charset="-128"/>
                        </a:rPr>
                        <a:t> den</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err="1">
                          <a:ln>
                            <a:noFill/>
                          </a:ln>
                          <a:solidFill>
                            <a:srgbClr val="000000"/>
                          </a:solidFill>
                          <a:effectLst/>
                          <a:latin typeface="Calibri" charset="0"/>
                          <a:ea typeface="ＭＳ Ｐゴシック" charset="-128"/>
                        </a:rPr>
                        <a:t>every</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0" u="none" strike="noStrike" cap="none" normalizeH="0" baseline="0" dirty="0" err="1">
                          <a:ln>
                            <a:noFill/>
                          </a:ln>
                          <a:solidFill>
                            <a:srgbClr val="000000"/>
                          </a:solidFill>
                          <a:effectLst/>
                          <a:latin typeface="Calibri" charset="0"/>
                          <a:ea typeface="ＭＳ Ｐゴシック" charset="-128"/>
                        </a:rPr>
                        <a:t>day</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nb-NO" altLang="ja-JP" sz="1800" b="0" i="1" u="none" strike="noStrike" cap="none" normalizeH="0" baseline="0" dirty="0" err="1">
                          <a:ln>
                            <a:noFill/>
                          </a:ln>
                          <a:solidFill>
                            <a:srgbClr val="000000"/>
                          </a:solidFill>
                          <a:effectLst/>
                          <a:latin typeface="Calibri" charset="0"/>
                          <a:ea typeface="ＭＳ Ｐゴシック" charset="-128"/>
                        </a:rPr>
                        <a:t>vse</a:t>
                      </a:r>
                      <a:r>
                        <a:rPr kumimoji="0" lang="nb-NO" altLang="ja-JP" sz="1800" b="0" i="1" u="none" strike="noStrike" cap="none" normalizeH="0" baseline="0" dirty="0">
                          <a:ln>
                            <a:noFill/>
                          </a:ln>
                          <a:solidFill>
                            <a:srgbClr val="000000"/>
                          </a:solidFill>
                          <a:effectLst/>
                          <a:latin typeface="Calibri" charset="0"/>
                          <a:ea typeface="ＭＳ Ｐゴシック" charset="-128"/>
                        </a:rPr>
                        <a:t> vremja </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all </a:t>
                      </a:r>
                      <a:r>
                        <a:rPr kumimoji="0" lang="nb-NO" altLang="ja-JP" sz="1800" b="0" i="0" u="none" strike="noStrike" cap="none" normalizeH="0" baseline="0" dirty="0" err="1">
                          <a:ln>
                            <a:noFill/>
                          </a:ln>
                          <a:solidFill>
                            <a:srgbClr val="000000"/>
                          </a:solidFill>
                          <a:effectLst/>
                          <a:latin typeface="Calibri" charset="0"/>
                          <a:ea typeface="ＭＳ Ｐゴシック" charset="-128"/>
                        </a:rPr>
                        <a:t>the</a:t>
                      </a:r>
                      <a:r>
                        <a:rPr kumimoji="0" lang="nb-NO" altLang="ja-JP" sz="1800" b="0" i="0" u="none" strike="noStrike" cap="none" normalizeH="0" baseline="0" dirty="0">
                          <a:ln>
                            <a:noFill/>
                          </a:ln>
                          <a:solidFill>
                            <a:srgbClr val="000000"/>
                          </a:solidFill>
                          <a:effectLst/>
                          <a:latin typeface="Calibri" charset="0"/>
                          <a:ea typeface="ＭＳ Ｐゴシック" charset="-128"/>
                        </a:rPr>
                        <a:t> time</a:t>
                      </a:r>
                      <a:r>
                        <a:rPr kumimoji="0" lang="nb-NO" altLang="en-US" sz="1800" b="0" i="0" u="none" strike="noStrike" cap="none" normalizeH="0" baseline="0" dirty="0">
                          <a:ln>
                            <a:noFill/>
                          </a:ln>
                          <a:solidFill>
                            <a:srgbClr val="000000"/>
                          </a:solidFill>
                          <a:effectLst/>
                          <a:latin typeface="Calibri" charset="0"/>
                          <a:ea typeface="ＭＳ Ｐゴシック" charset="-128"/>
                        </a:rPr>
                        <a:t>’</a:t>
                      </a:r>
                      <a:r>
                        <a:rPr kumimoji="0" lang="nb-NO" altLang="ja-JP" sz="1800" b="0" i="0" u="none" strike="noStrike" cap="none" normalizeH="0" baseline="0" dirty="0">
                          <a:ln>
                            <a:noFill/>
                          </a:ln>
                          <a:solidFill>
                            <a:srgbClr val="000000"/>
                          </a:solidFill>
                          <a:effectLst/>
                          <a:latin typeface="Calibri" charset="0"/>
                          <a:ea typeface="ＭＳ Ｐゴシック" charset="-128"/>
                        </a:rPr>
                        <a:t>, </a:t>
                      </a:r>
                      <a:r>
                        <a:rPr kumimoji="0" lang="en-US" altLang="ja-JP" sz="1800" b="0" i="1" u="none" strike="noStrike" cap="none" normalizeH="0" baseline="0" dirty="0">
                          <a:ln>
                            <a:noFill/>
                          </a:ln>
                          <a:solidFill>
                            <a:srgbClr val="000000"/>
                          </a:solidFill>
                          <a:effectLst/>
                          <a:latin typeface="Calibri" charset="0"/>
                          <a:ea typeface="ＭＳ Ｐゴシック" charset="-128"/>
                        </a:rPr>
                        <a:t>tri </a:t>
                      </a:r>
                      <a:r>
                        <a:rPr kumimoji="0" lang="en-US" altLang="ja-JP" sz="1800" b="0" i="1" u="none" strike="noStrike" cap="none" normalizeH="0" baseline="0" dirty="0" err="1">
                          <a:ln>
                            <a:noFill/>
                          </a:ln>
                          <a:solidFill>
                            <a:srgbClr val="000000"/>
                          </a:solidFill>
                          <a:effectLst/>
                          <a:latin typeface="Calibri" charset="0"/>
                          <a:ea typeface="ＭＳ Ｐゴシック" charset="-128"/>
                        </a:rPr>
                        <a:t>časa</a:t>
                      </a:r>
                      <a:r>
                        <a:rPr kumimoji="0" lang="en-US" altLang="ja-JP" sz="1800" b="0" i="1"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ja-JP" sz="1800" b="0" i="0" u="none" strike="noStrike" cap="none" normalizeH="0" baseline="0" dirty="0">
                          <a:ln>
                            <a:noFill/>
                          </a:ln>
                          <a:solidFill>
                            <a:srgbClr val="000000"/>
                          </a:solidFill>
                          <a:effectLst/>
                          <a:latin typeface="Calibri" charset="0"/>
                          <a:ea typeface="ＭＳ Ｐゴシック" charset="-128"/>
                        </a:rPr>
                        <a:t>for three hours</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mr-IN" altLang="en-US" sz="1800" b="0" i="0" u="none" strike="noStrike" cap="none" normalizeH="0" baseline="0" dirty="0">
                          <a:ln>
                            <a:noFill/>
                          </a:ln>
                          <a:solidFill>
                            <a:srgbClr val="000000"/>
                          </a:solidFill>
                          <a:effectLst/>
                          <a:latin typeface="Calibri" charset="0"/>
                          <a:ea typeface="ＭＳ Ｐゴシック" charset="-128"/>
                        </a:rPr>
                        <a:t>…</a:t>
                      </a:r>
                      <a:endParaRPr kumimoji="0" lang="en-US" altLang="ja-JP" sz="1800" b="0" i="0" u="none" strike="noStrike" cap="none" normalizeH="0" baseline="0" dirty="0">
                        <a:ln>
                          <a:noFill/>
                        </a:ln>
                        <a:solidFill>
                          <a:srgbClr val="000000"/>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Calibri" charset="0"/>
                          <a:ea typeface="ＭＳ Ｐゴシック" charset="-128"/>
                        </a:rPr>
                        <a:t>categorical negation: </a:t>
                      </a:r>
                      <a:r>
                        <a:rPr kumimoji="0" lang="en-US" altLang="x-none" sz="1800" b="0" i="1" u="none" strike="noStrike" cap="none" normalizeH="0" baseline="0" dirty="0">
                          <a:ln>
                            <a:noFill/>
                          </a:ln>
                          <a:solidFill>
                            <a:srgbClr val="000000"/>
                          </a:solidFill>
                          <a:effectLst/>
                          <a:latin typeface="Calibri" charset="0"/>
                          <a:ea typeface="ＭＳ Ｐゴシック" charset="-128"/>
                        </a:rPr>
                        <a:t>ne </a:t>
                      </a:r>
                      <a:r>
                        <a:rPr kumimoji="0" lang="en-US" altLang="x-none" sz="1800" b="0" i="1" u="none" strike="noStrike" cap="none" normalizeH="0" baseline="0" dirty="0" err="1">
                          <a:ln>
                            <a:noFill/>
                          </a:ln>
                          <a:solidFill>
                            <a:srgbClr val="000000"/>
                          </a:solidFill>
                          <a:effectLst/>
                          <a:latin typeface="Calibri" charset="0"/>
                          <a:ea typeface="ＭＳ Ｐゴシック" charset="-128"/>
                        </a:rPr>
                        <a:t>nado</a:t>
                      </a:r>
                      <a:r>
                        <a:rPr kumimoji="0" lang="en-US" altLang="x-none" sz="1800" b="0" i="1"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should not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a:ln>
                            <a:noFill/>
                          </a:ln>
                          <a:solidFill>
                            <a:srgbClr val="000000"/>
                          </a:solidFill>
                          <a:effectLst/>
                          <a:latin typeface="Calibri" charset="0"/>
                          <a:ea typeface="ＭＳ Ｐゴシック" charset="-128"/>
                        </a:rPr>
                        <a:t>ne </a:t>
                      </a:r>
                      <a:r>
                        <a:rPr kumimoji="0" lang="en-US" altLang="x-none" sz="1800" b="0" i="1" u="none" strike="noStrike" cap="none" normalizeH="0" baseline="0" dirty="0" err="1">
                          <a:ln>
                            <a:noFill/>
                          </a:ln>
                          <a:solidFill>
                            <a:srgbClr val="000000"/>
                          </a:solidFill>
                          <a:effectLst/>
                          <a:latin typeface="Calibri" charset="0"/>
                          <a:ea typeface="ＭＳ Ｐゴシック" charset="-128"/>
                        </a:rPr>
                        <a:t>stoit</a:t>
                      </a:r>
                      <a:r>
                        <a:rPr kumimoji="0" lang="en-US" altLang="x-none" sz="1800" b="0" i="1"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not worth</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ja-JP" sz="1800" b="0" i="1" u="none" strike="noStrike" cap="none" normalizeH="0" baseline="0" dirty="0">
                          <a:ln>
                            <a:noFill/>
                          </a:ln>
                          <a:solidFill>
                            <a:srgbClr val="000000"/>
                          </a:solidFill>
                          <a:effectLst/>
                          <a:latin typeface="Calibri" charset="0"/>
                          <a:ea typeface="ＭＳ Ｐゴシック" charset="-128"/>
                        </a:rPr>
                        <a:t>, ne </a:t>
                      </a:r>
                      <a:r>
                        <a:rPr kumimoji="0" lang="en-US" altLang="ja-JP" sz="1800" b="0" i="1" u="none" strike="noStrike" cap="none" normalizeH="0" baseline="0" dirty="0" err="1">
                          <a:ln>
                            <a:noFill/>
                          </a:ln>
                          <a:solidFill>
                            <a:srgbClr val="000000"/>
                          </a:solidFill>
                          <a:effectLst/>
                          <a:latin typeface="Calibri" charset="0"/>
                          <a:ea typeface="ＭＳ Ｐゴシック" charset="-128"/>
                        </a:rPr>
                        <a:t>razrešaetsja</a:t>
                      </a:r>
                      <a:r>
                        <a:rPr kumimoji="0" lang="en-US" altLang="ja-JP"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ja-JP" sz="1800" b="0" i="0" u="none" strike="noStrike" cap="none" normalizeH="0" baseline="0" dirty="0">
                          <a:ln>
                            <a:noFill/>
                          </a:ln>
                          <a:solidFill>
                            <a:srgbClr val="000000"/>
                          </a:solidFill>
                          <a:effectLst/>
                          <a:latin typeface="Calibri" charset="0"/>
                          <a:ea typeface="ＭＳ Ｐゴシック" charset="-128"/>
                        </a:rPr>
                        <a:t>not allowed</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mr-IN" altLang="en-US" sz="1800" b="0" i="0" u="none" strike="noStrike" cap="none" normalizeH="0" baseline="0" dirty="0">
                          <a:ln>
                            <a:noFill/>
                          </a:ln>
                          <a:solidFill>
                            <a:srgbClr val="000000"/>
                          </a:solidFill>
                          <a:effectLst/>
                          <a:latin typeface="Calibri" charset="0"/>
                          <a:ea typeface="ＭＳ Ｐゴシック" charset="-128"/>
                        </a:rPr>
                        <a:t>…</a:t>
                      </a:r>
                      <a:endParaRPr kumimoji="0" lang="en-US" altLang="x-none" sz="1800" b="0" i="0" u="none" strike="noStrike" cap="none" normalizeH="0" baseline="0" dirty="0">
                        <a:ln>
                          <a:noFill/>
                        </a:ln>
                        <a:solidFill>
                          <a:srgbClr val="000000"/>
                        </a:solidFill>
                        <a:effectLst/>
                        <a:latin typeface="Calibri" charset="0"/>
                        <a:ea typeface="ＭＳ Ｐゴシック" charset="-128"/>
                      </a:endParaRP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err="1">
                          <a:ln>
                            <a:noFill/>
                          </a:ln>
                          <a:solidFill>
                            <a:srgbClr val="000000"/>
                          </a:solidFill>
                          <a:effectLst/>
                          <a:latin typeface="Calibri" charset="0"/>
                          <a:ea typeface="ＭＳ Ｐゴシック" charset="-128"/>
                        </a:rPr>
                        <a:t>Phasal</a:t>
                      </a:r>
                      <a:r>
                        <a:rPr kumimoji="0" lang="en-US" altLang="x-none" sz="1800" b="0" i="0" u="none" strike="noStrike" cap="none" normalizeH="0" baseline="0" dirty="0">
                          <a:ln>
                            <a:noFill/>
                          </a:ln>
                          <a:solidFill>
                            <a:srgbClr val="000000"/>
                          </a:solidFill>
                          <a:effectLst/>
                          <a:latin typeface="Calibri" charset="0"/>
                          <a:ea typeface="ＭＳ Ｐゴシック" charset="-128"/>
                        </a:rPr>
                        <a:t> verbs: </a:t>
                      </a:r>
                      <a:r>
                        <a:rPr kumimoji="0" lang="en-US" altLang="x-none" sz="1800" b="0" i="1" u="none" strike="noStrike" cap="none" normalizeH="0" baseline="0" dirty="0">
                          <a:ln>
                            <a:noFill/>
                          </a:ln>
                          <a:solidFill>
                            <a:srgbClr val="000000"/>
                          </a:solidFill>
                          <a:effectLst/>
                          <a:latin typeface="Calibri" charset="0"/>
                          <a:ea typeface="ＭＳ Ｐゴシック" charset="-128"/>
                        </a:rPr>
                        <a:t>stat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start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načat</a:t>
                      </a:r>
                      <a:r>
                        <a:rPr kumimoji="0" lang="en-US" altLang="en-US"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err="1">
                          <a:ln>
                            <a:noFill/>
                          </a:ln>
                          <a:solidFill>
                            <a:srgbClr val="000000"/>
                          </a:solidFill>
                          <a:effectLst/>
                          <a:latin typeface="Calibri" charset="0"/>
                          <a:ea typeface="ＭＳ Ｐゴシック" charset="-128"/>
                        </a:rPr>
                        <a:t>načinat</a:t>
                      </a:r>
                      <a:r>
                        <a:rPr kumimoji="0" lang="en-US" altLang="en-US"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begin</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prodolžit</a:t>
                      </a:r>
                      <a:r>
                        <a:rPr kumimoji="0" lang="en-US" altLang="en-US"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err="1">
                          <a:ln>
                            <a:noFill/>
                          </a:ln>
                          <a:solidFill>
                            <a:srgbClr val="000000"/>
                          </a:solidFill>
                          <a:effectLst/>
                          <a:latin typeface="Calibri" charset="0"/>
                          <a:ea typeface="ＭＳ Ｐゴシック" charset="-128"/>
                        </a:rPr>
                        <a:t>prodolžat</a:t>
                      </a:r>
                      <a:r>
                        <a:rPr kumimoji="0" lang="en-US" altLang="en-US"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continue</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končit</a:t>
                      </a:r>
                      <a:r>
                        <a:rPr kumimoji="0" lang="en-US" altLang="en-US"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a:ln>
                            <a:noFill/>
                          </a:ln>
                          <a:solidFill>
                            <a:srgbClr val="000000"/>
                          </a:solidFill>
                          <a:effectLst/>
                          <a:latin typeface="Calibri" charset="0"/>
                          <a:ea typeface="ＭＳ Ｐゴシック" charset="-128"/>
                        </a:rPr>
                        <a:t>/</a:t>
                      </a:r>
                      <a:r>
                        <a:rPr kumimoji="0" lang="en-US" altLang="x-none" sz="1800" b="0" i="1" u="none" strike="noStrike" cap="none" normalizeH="0" baseline="0" dirty="0" err="1">
                          <a:ln>
                            <a:noFill/>
                          </a:ln>
                          <a:solidFill>
                            <a:srgbClr val="000000"/>
                          </a:solidFill>
                          <a:effectLst/>
                          <a:latin typeface="Calibri" charset="0"/>
                          <a:ea typeface="ＭＳ Ｐゴシック" charset="-128"/>
                        </a:rPr>
                        <a:t>končat</a:t>
                      </a:r>
                      <a:r>
                        <a:rPr kumimoji="0" lang="en-US" altLang="en-US" sz="1800" b="0" i="1" u="none" strike="noStrike" cap="none" normalizeH="0" baseline="0" dirty="0">
                          <a:ln>
                            <a:noFill/>
                          </a:ln>
                          <a:solidFill>
                            <a:srgbClr val="000000"/>
                          </a:solidFill>
                          <a:effectLst/>
                          <a:latin typeface="Calibri" charset="0"/>
                          <a:ea typeface="ＭＳ Ｐゴシック" charset="-128"/>
                        </a:rPr>
                        <a:t>’</a:t>
                      </a:r>
                      <a:r>
                        <a:rPr kumimoji="0" lang="en-US" altLang="ja-JP"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ja-JP" sz="1800" b="0" i="0" u="none" strike="noStrike" cap="none" normalizeH="0" baseline="0" dirty="0">
                          <a:ln>
                            <a:noFill/>
                          </a:ln>
                          <a:solidFill>
                            <a:srgbClr val="000000"/>
                          </a:solidFill>
                          <a:effectLst/>
                          <a:latin typeface="Calibri" charset="0"/>
                          <a:ea typeface="ＭＳ Ｐゴシック" charset="-128"/>
                        </a:rPr>
                        <a:t>stop</a:t>
                      </a:r>
                      <a:r>
                        <a:rPr kumimoji="0" lang="en-US" altLang="en-US" sz="1800" b="0" i="0" u="none" strike="noStrike" cap="none" normalizeH="0" baseline="0" dirty="0">
                          <a:ln>
                            <a:noFill/>
                          </a:ln>
                          <a:solidFill>
                            <a:srgbClr val="000000"/>
                          </a:solidFill>
                          <a:effectLst/>
                          <a:latin typeface="Calibri" charset="0"/>
                          <a:ea typeface="ＭＳ Ｐゴシック" charset="-128"/>
                        </a:rPr>
                        <a:t>’</a:t>
                      </a:r>
                      <a:endParaRPr kumimoji="0" lang="en-US" altLang="ja-JP" sz="1800" b="0" i="0" u="none" strike="noStrike" cap="none" normalizeH="0" baseline="0" dirty="0">
                        <a:ln>
                          <a:noFill/>
                        </a:ln>
                        <a:solidFill>
                          <a:srgbClr val="000000"/>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Calibri" charset="0"/>
                          <a:ea typeface="ＭＳ Ｐゴシック" charset="-128"/>
                        </a:rPr>
                        <a:t>Verbs of motion: </a:t>
                      </a:r>
                      <a:r>
                        <a:rPr kumimoji="0" lang="en-US" altLang="x-none" sz="1800" b="0" i="1" u="none" strike="noStrike" cap="none" normalizeH="0" baseline="0" dirty="0" err="1">
                          <a:ln>
                            <a:noFill/>
                          </a:ln>
                          <a:solidFill>
                            <a:srgbClr val="000000"/>
                          </a:solidFill>
                          <a:effectLst/>
                          <a:latin typeface="Calibri" charset="0"/>
                          <a:ea typeface="ＭＳ Ｐゴシック" charset="-128"/>
                        </a:rPr>
                        <a:t>pojti</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go</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etc.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Calibri" charset="0"/>
                          <a:ea typeface="ＭＳ Ｐゴシック" charset="-128"/>
                        </a:rPr>
                        <a:t>Others: </a:t>
                      </a:r>
                      <a:r>
                        <a:rPr kumimoji="0" lang="en-US" altLang="x-none" sz="1800" b="0" i="1" u="none" strike="noStrike" cap="none" normalizeH="0" baseline="0" dirty="0" err="1">
                          <a:ln>
                            <a:noFill/>
                          </a:ln>
                          <a:solidFill>
                            <a:srgbClr val="000000"/>
                          </a:solidFill>
                          <a:effectLst/>
                          <a:latin typeface="Calibri" charset="0"/>
                          <a:ea typeface="ＭＳ Ｐゴシック" charset="-128"/>
                        </a:rPr>
                        <a:t>učit</a:t>
                      </a:r>
                      <a:r>
                        <a:rPr kumimoji="0" lang="en-US" altLang="en-US" sz="1800" b="0" i="1" u="none" strike="noStrike" cap="none" normalizeH="0" baseline="0" dirty="0" err="1">
                          <a:ln>
                            <a:noFill/>
                          </a:ln>
                          <a:solidFill>
                            <a:srgbClr val="000000"/>
                          </a:solidFill>
                          <a:effectLst/>
                          <a:latin typeface="Calibri" charset="0"/>
                          <a:ea typeface="ＭＳ Ｐゴシック" charset="-128"/>
                        </a:rPr>
                        <a:t>’</a:t>
                      </a:r>
                      <a:r>
                        <a:rPr kumimoji="0" lang="en-US" altLang="x-none" sz="1800" b="0" i="1" u="none" strike="noStrike" cap="none" normalizeH="0" baseline="0" dirty="0" err="1">
                          <a:ln>
                            <a:noFill/>
                          </a:ln>
                          <a:solidFill>
                            <a:srgbClr val="000000"/>
                          </a:solidFill>
                          <a:effectLst/>
                          <a:latin typeface="Calibri" charset="0"/>
                          <a:ea typeface="ＭＳ Ｐゴシック" charset="-128"/>
                        </a:rPr>
                        <a:t>sja</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learn</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umet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know how</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x-none" sz="1800" b="0" i="1" u="none" strike="noStrike" cap="none" normalizeH="0" baseline="0" dirty="0" err="1">
                          <a:ln>
                            <a:noFill/>
                          </a:ln>
                          <a:solidFill>
                            <a:srgbClr val="000000"/>
                          </a:solidFill>
                          <a:effectLst/>
                          <a:latin typeface="Calibri" charset="0"/>
                          <a:ea typeface="ＭＳ Ｐゴシック" charset="-128"/>
                        </a:rPr>
                        <a:t>ljubit</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 </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en-US" altLang="x-none" sz="1800" b="0" i="0" u="none" strike="noStrike" cap="none" normalizeH="0" baseline="0" dirty="0">
                          <a:ln>
                            <a:noFill/>
                          </a:ln>
                          <a:solidFill>
                            <a:srgbClr val="000000"/>
                          </a:solidFill>
                          <a:effectLst/>
                          <a:latin typeface="Calibri" charset="0"/>
                          <a:ea typeface="ＭＳ Ｐゴシック" charset="-128"/>
                        </a:rPr>
                        <a:t>love</a:t>
                      </a:r>
                      <a:r>
                        <a:rPr kumimoji="0" lang="en-US" altLang="en-US" sz="1800" b="0" i="0" u="none" strike="noStrike" cap="none" normalizeH="0" baseline="0" dirty="0">
                          <a:ln>
                            <a:noFill/>
                          </a:ln>
                          <a:solidFill>
                            <a:srgbClr val="000000"/>
                          </a:solidFill>
                          <a:effectLst/>
                          <a:latin typeface="Calibri" charset="0"/>
                          <a:ea typeface="ＭＳ Ｐゴシック" charset="-128"/>
                        </a:rPr>
                        <a:t>’</a:t>
                      </a:r>
                      <a:r>
                        <a:rPr kumimoji="0" lang="mr-IN" altLang="en-US" sz="1800" b="0" i="0" u="none" strike="noStrike" cap="none" normalizeH="0" baseline="0" dirty="0">
                          <a:ln>
                            <a:noFill/>
                          </a:ln>
                          <a:solidFill>
                            <a:srgbClr val="000000"/>
                          </a:solidFill>
                          <a:effectLst/>
                          <a:latin typeface="Calibri" charset="0"/>
                          <a:ea typeface="ＭＳ Ｐゴシック" charset="-128"/>
                        </a:rPr>
                        <a:t>…</a:t>
                      </a:r>
                      <a:endParaRPr kumimoji="0" lang="en-US" altLang="x-none" sz="1800" b="0" i="0" u="none" strike="noStrike" cap="none" normalizeH="0" baseline="0" dirty="0">
                        <a:ln>
                          <a:noFill/>
                        </a:ln>
                        <a:solidFill>
                          <a:srgbClr val="000000"/>
                        </a:solidFill>
                        <a:effectLst/>
                        <a:latin typeface="Calibri" charset="0"/>
                        <a:ea typeface="ＭＳ Ｐゴシック" charset="-128"/>
                      </a:endParaRPr>
                    </a:p>
                  </a:txBody>
                  <a:tcPr marL="91431" marR="91431"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extLst>
                  <a:ext uri="{0D108BD9-81ED-4DB2-BD59-A6C34878D82A}">
                    <a16:rowId xmlns:a16="http://schemas.microsoft.com/office/drawing/2014/main" val="10002"/>
                  </a:ext>
                </a:extLst>
              </a:tr>
            </a:tbl>
          </a:graphicData>
        </a:graphic>
      </p:graphicFrame>
      <p:pic>
        <p:nvPicPr>
          <p:cNvPr id="6" name="Picture 2" descr="http://blog.lubans.org/media/2/20130626-2percent.2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695" y="3175794"/>
            <a:ext cx="5238750" cy="2419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8CD49A-1E37-1848-B498-6EB25DEE29E7}"/>
              </a:ext>
            </a:extLst>
          </p:cNvPr>
          <p:cNvSpPr txBox="1"/>
          <p:nvPr/>
        </p:nvSpPr>
        <p:spPr>
          <a:xfrm>
            <a:off x="322729" y="1963271"/>
            <a:ext cx="2702859" cy="4944943"/>
          </a:xfrm>
          <a:prstGeom prst="rect">
            <a:avLst/>
          </a:prstGeom>
          <a:noFill/>
        </p:spPr>
        <p:txBody>
          <a:bodyPr wrap="square" rtlCol="0">
            <a:spAutoFit/>
          </a:bodyPr>
          <a:lstStyle/>
          <a:p>
            <a:pPr marL="342900" indent="-342900">
              <a:spcBef>
                <a:spcPts val="100"/>
              </a:spcBef>
              <a:spcAft>
                <a:spcPts val="100"/>
              </a:spcAft>
              <a:buFont typeface="Arial" charset="0"/>
              <a:buChar char="•"/>
            </a:pPr>
            <a:r>
              <a:rPr lang="en-US" sz="2400" dirty="0"/>
              <a:t>Only </a:t>
            </a:r>
            <a:r>
              <a:rPr lang="en-US" sz="2400" b="1" dirty="0"/>
              <a:t>2</a:t>
            </a:r>
            <a:r>
              <a:rPr lang="en-US" sz="2400" dirty="0"/>
              <a:t> </a:t>
            </a:r>
            <a:r>
              <a:rPr lang="en-US" sz="2400" b="1" dirty="0"/>
              <a:t>percent</a:t>
            </a:r>
            <a:r>
              <a:rPr lang="en-US" sz="2400" dirty="0"/>
              <a:t> of verbs appear in collocation with triggers</a:t>
            </a:r>
          </a:p>
          <a:p>
            <a:pPr marL="342900" indent="-342900">
              <a:spcBef>
                <a:spcPts val="100"/>
              </a:spcBef>
              <a:spcAft>
                <a:spcPts val="100"/>
              </a:spcAft>
              <a:buFont typeface="Arial" charset="0"/>
              <a:buChar char="•"/>
            </a:pPr>
            <a:r>
              <a:rPr lang="en-US" sz="2400" dirty="0"/>
              <a:t>Are there other unknown triggers?</a:t>
            </a:r>
          </a:p>
          <a:p>
            <a:pPr marL="342900" indent="-342900">
              <a:spcBef>
                <a:spcPts val="100"/>
              </a:spcBef>
              <a:spcAft>
                <a:spcPts val="100"/>
              </a:spcAft>
              <a:buFont typeface="Arial" charset="0"/>
              <a:buChar char="•"/>
            </a:pPr>
            <a:r>
              <a:rPr lang="en-US" sz="2400" dirty="0"/>
              <a:t>How can we find out where aspect choice is obligatory and where it is variable?</a:t>
            </a:r>
          </a:p>
        </p:txBody>
      </p:sp>
    </p:spTree>
    <p:extLst>
      <p:ext uri="{BB962C8B-B14F-4D97-AF65-F5344CB8AC3E}">
        <p14:creationId xmlns:p14="http://schemas.microsoft.com/office/powerpoint/2010/main" val="1619959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normAutofit/>
          </a:bodyPr>
          <a:lstStyle/>
          <a:p>
            <a:r>
              <a:rPr lang="en-US" sz="3600" dirty="0"/>
              <a:t>How do native speakers of Russian react to </a:t>
            </a:r>
            <a:br>
              <a:rPr lang="en-US" sz="3600" dirty="0"/>
            </a:br>
            <a:r>
              <a:rPr lang="en-US" sz="3600" b="1" dirty="0"/>
              <a:t>aspectual choices in extended authentic context?</a:t>
            </a:r>
          </a:p>
        </p:txBody>
      </p:sp>
      <p:sp>
        <p:nvSpPr>
          <p:cNvPr id="103426" name="Content Placeholder 2"/>
          <p:cNvSpPr>
            <a:spLocks noGrp="1"/>
          </p:cNvSpPr>
          <p:nvPr>
            <p:ph idx="1"/>
          </p:nvPr>
        </p:nvSpPr>
        <p:spPr>
          <a:xfrm>
            <a:off x="838200" y="1770062"/>
            <a:ext cx="10515600" cy="4603441"/>
          </a:xfrm>
        </p:spPr>
        <p:txBody>
          <a:bodyPr>
            <a:normAutofit/>
          </a:bodyPr>
          <a:lstStyle/>
          <a:p>
            <a:pPr>
              <a:defRPr/>
            </a:pPr>
            <a:r>
              <a:rPr lang="en-US" altLang="x-none" sz="3200" dirty="0">
                <a:latin typeface="Open Sans Light" charset="0"/>
                <a:ea typeface="ＭＳ Ｐゴシック" charset="-128"/>
                <a:cs typeface="Open Sans Light" charset="0"/>
              </a:rPr>
              <a:t>We conducted an experiment with over 500 native speakers and their reactions to aspectual choices for verbs in extended authentic contexts (1100-1600 words) representing various genres</a:t>
            </a:r>
          </a:p>
          <a:p>
            <a:pPr>
              <a:defRPr/>
            </a:pPr>
            <a:r>
              <a:rPr lang="en-US" altLang="x-none" sz="3200" dirty="0">
                <a:latin typeface="Open Sans Light" charset="0"/>
                <a:ea typeface="ＭＳ Ｐゴシック" charset="-128"/>
                <a:cs typeface="Open Sans Light" charset="0"/>
              </a:rPr>
              <a:t>For each verb where it was morphologically possible to form both a Perfective and an Imperfective form, participants rated both the original form and the corresponding form of the opposite aspect as </a:t>
            </a:r>
            <a:r>
              <a:rPr lang="en-US" sz="3200" dirty="0"/>
              <a:t>“Impossible” = 0, “Acceptable” = 1, or “Excellent” = 2</a:t>
            </a:r>
            <a:r>
              <a:rPr lang="en-GB" sz="3200" dirty="0"/>
              <a:t> </a:t>
            </a:r>
          </a:p>
        </p:txBody>
      </p:sp>
    </p:spTree>
    <p:extLst>
      <p:ext uri="{BB962C8B-B14F-4D97-AF65-F5344CB8AC3E}">
        <p14:creationId xmlns:p14="http://schemas.microsoft.com/office/powerpoint/2010/main" val="180728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30D2-1A1D-AA4E-9B63-3635367972A9}"/>
              </a:ext>
            </a:extLst>
          </p:cNvPr>
          <p:cNvSpPr>
            <a:spLocks noGrp="1"/>
          </p:cNvSpPr>
          <p:nvPr>
            <p:ph type="title"/>
          </p:nvPr>
        </p:nvSpPr>
        <p:spPr/>
        <p:txBody>
          <a:bodyPr/>
          <a:lstStyle/>
          <a:p>
            <a:r>
              <a:rPr lang="nb-NO" b="1" dirty="0"/>
              <a:t>Stimuli and </a:t>
            </a:r>
            <a:r>
              <a:rPr lang="nb-NO" b="1" dirty="0" err="1"/>
              <a:t>Participants</a:t>
            </a:r>
            <a:endParaRPr lang="nb-NO" b="1" dirty="0"/>
          </a:p>
        </p:txBody>
      </p:sp>
      <p:graphicFrame>
        <p:nvGraphicFramePr>
          <p:cNvPr id="4" name="Content Placeholder 3">
            <a:extLst>
              <a:ext uri="{FF2B5EF4-FFF2-40B4-BE49-F238E27FC236}">
                <a16:creationId xmlns:a16="http://schemas.microsoft.com/office/drawing/2014/main" id="{EC22AEF5-96CE-F34C-89BC-98E94A206C78}"/>
              </a:ext>
            </a:extLst>
          </p:cNvPr>
          <p:cNvGraphicFramePr>
            <a:graphicFrameLocks noGrp="1"/>
          </p:cNvGraphicFramePr>
          <p:nvPr>
            <p:ph idx="1"/>
            <p:extLst>
              <p:ext uri="{D42A27DB-BD31-4B8C-83A1-F6EECF244321}">
                <p14:modId xmlns:p14="http://schemas.microsoft.com/office/powerpoint/2010/main" val="3157021087"/>
              </p:ext>
            </p:extLst>
          </p:nvPr>
        </p:nvGraphicFramePr>
        <p:xfrm>
          <a:off x="838200" y="1634554"/>
          <a:ext cx="10191754" cy="2966720"/>
        </p:xfrm>
        <a:graphic>
          <a:graphicData uri="http://schemas.openxmlformats.org/drawingml/2006/table">
            <a:tbl>
              <a:tblPr firstRow="1" bandRow="1">
                <a:tableStyleId>{5C22544A-7EE6-4342-B048-85BDC9FD1C3A}</a:tableStyleId>
              </a:tblPr>
              <a:tblGrid>
                <a:gridCol w="3055112">
                  <a:extLst>
                    <a:ext uri="{9D8B030D-6E8A-4147-A177-3AD203B41FA5}">
                      <a16:colId xmlns:a16="http://schemas.microsoft.com/office/drawing/2014/main" val="1413684367"/>
                    </a:ext>
                  </a:extLst>
                </a:gridCol>
                <a:gridCol w="2251881">
                  <a:extLst>
                    <a:ext uri="{9D8B030D-6E8A-4147-A177-3AD203B41FA5}">
                      <a16:colId xmlns:a16="http://schemas.microsoft.com/office/drawing/2014/main" val="961335892"/>
                    </a:ext>
                  </a:extLst>
                </a:gridCol>
                <a:gridCol w="1009934">
                  <a:extLst>
                    <a:ext uri="{9D8B030D-6E8A-4147-A177-3AD203B41FA5}">
                      <a16:colId xmlns:a16="http://schemas.microsoft.com/office/drawing/2014/main" val="1547726766"/>
                    </a:ext>
                  </a:extLst>
                </a:gridCol>
                <a:gridCol w="1897039">
                  <a:extLst>
                    <a:ext uri="{9D8B030D-6E8A-4147-A177-3AD203B41FA5}">
                      <a16:colId xmlns:a16="http://schemas.microsoft.com/office/drawing/2014/main" val="2805360854"/>
                    </a:ext>
                  </a:extLst>
                </a:gridCol>
                <a:gridCol w="1977788">
                  <a:extLst>
                    <a:ext uri="{9D8B030D-6E8A-4147-A177-3AD203B41FA5}">
                      <a16:colId xmlns:a16="http://schemas.microsoft.com/office/drawing/2014/main" val="2600512394"/>
                    </a:ext>
                  </a:extLst>
                </a:gridCol>
              </a:tblGrid>
              <a:tr h="370840">
                <a:tc>
                  <a:txBody>
                    <a:bodyPr/>
                    <a:lstStyle/>
                    <a:p>
                      <a:pPr>
                        <a:spcAft>
                          <a:spcPts val="0"/>
                        </a:spcAft>
                      </a:pPr>
                      <a:r>
                        <a:rPr lang="en-US" sz="2200" b="1" kern="1200" dirty="0">
                          <a:solidFill>
                            <a:schemeClr val="bg1"/>
                          </a:solidFill>
                          <a:effectLst/>
                          <a:latin typeface="+mn-lt"/>
                          <a:ea typeface="MS Mincho" panose="02020609040205080304" pitchFamily="49" charset="-128"/>
                          <a:cs typeface="Times New Roman" panose="02020603050405020304" pitchFamily="18" charset="0"/>
                        </a:rPr>
                        <a:t>Genre</a:t>
                      </a:r>
                      <a:endParaRPr lang="nb-NO" sz="2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b="1" kern="1200">
                          <a:solidFill>
                            <a:schemeClr val="bg1"/>
                          </a:solidFill>
                          <a:effectLst/>
                          <a:latin typeface="+mn-lt"/>
                          <a:ea typeface="MS Mincho" panose="02020609040205080304" pitchFamily="49" charset="-128"/>
                          <a:cs typeface="Times New Roman" panose="02020603050405020304" pitchFamily="18" charset="0"/>
                        </a:rPr>
                        <a:t>Abbreviated Title</a:t>
                      </a:r>
                      <a:endParaRPr lang="nb-NO" sz="2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b="1" kern="1200">
                          <a:solidFill>
                            <a:schemeClr val="bg1"/>
                          </a:solidFill>
                          <a:effectLst/>
                          <a:latin typeface="+mn-lt"/>
                          <a:ea typeface="MS Mincho" panose="02020609040205080304" pitchFamily="49" charset="-128"/>
                          <a:cs typeface="Times New Roman" panose="02020603050405020304" pitchFamily="18" charset="0"/>
                        </a:rPr>
                        <a:t>Words</a:t>
                      </a:r>
                      <a:endParaRPr lang="nb-NO" sz="2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b="1" kern="1200">
                          <a:solidFill>
                            <a:schemeClr val="bg1"/>
                          </a:solidFill>
                          <a:effectLst/>
                          <a:latin typeface="+mn-lt"/>
                          <a:ea typeface="MS Mincho" panose="02020609040205080304" pitchFamily="49" charset="-128"/>
                          <a:cs typeface="Times New Roman" panose="02020603050405020304" pitchFamily="18" charset="0"/>
                        </a:rPr>
                        <a:t>Items (pairs)</a:t>
                      </a:r>
                      <a:endParaRPr lang="nb-NO" sz="2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b="1" kern="1200" dirty="0">
                          <a:solidFill>
                            <a:schemeClr val="bg1"/>
                          </a:solidFill>
                          <a:effectLst/>
                          <a:latin typeface="+mn-lt"/>
                          <a:ea typeface="MS Mincho" panose="02020609040205080304" pitchFamily="49" charset="-128"/>
                          <a:cs typeface="Times New Roman" panose="02020603050405020304" pitchFamily="18" charset="0"/>
                        </a:rPr>
                        <a:t>Participants</a:t>
                      </a:r>
                      <a:endParaRPr lang="nb-NO" sz="2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1929758"/>
                  </a:ext>
                </a:extLst>
              </a:tr>
              <a:tr h="370840">
                <a:tc>
                  <a:txBody>
                    <a:bodyPr/>
                    <a:lstStyle/>
                    <a:p>
                      <a:pPr>
                        <a:spcAft>
                          <a:spcPts val="0"/>
                        </a:spcAft>
                      </a:pPr>
                      <a:r>
                        <a:rPr lang="en-US" sz="2200" kern="1200" dirty="0">
                          <a:solidFill>
                            <a:srgbClr val="000000"/>
                          </a:solidFill>
                          <a:effectLst/>
                          <a:latin typeface="+mn-lt"/>
                          <a:ea typeface="MS Mincho" panose="02020609040205080304" pitchFamily="49" charset="-128"/>
                          <a:cs typeface="Times New Roman" panose="02020603050405020304" pitchFamily="18" charset="0"/>
                        </a:rPr>
                        <a:t>Fiction</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Beetle</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PGothic" panose="020B0600070205080204" pitchFamily="34" charset="-128"/>
                          <a:cs typeface="Times New Roman" panose="02020603050405020304" pitchFamily="18" charset="0"/>
                        </a:rPr>
                        <a:t>1459</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300 (150)</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dirty="0">
                          <a:solidFill>
                            <a:srgbClr val="000000"/>
                          </a:solidFill>
                          <a:effectLst/>
                          <a:latin typeface="+mn-lt"/>
                          <a:ea typeface="MS Mincho" panose="02020609040205080304" pitchFamily="49" charset="-128"/>
                          <a:cs typeface="Times New Roman" panose="02020603050405020304" pitchFamily="18" charset="0"/>
                        </a:rPr>
                        <a:t>83</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877201"/>
                  </a:ext>
                </a:extLst>
              </a:tr>
              <a:tr h="370840">
                <a:tc>
                  <a:txBody>
                    <a:bodyPr/>
                    <a:lstStyle/>
                    <a:p>
                      <a:pP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Journalistic Prose</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Summit</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1116</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166 (83)</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84</a:t>
                      </a:r>
                      <a:endParaRPr lang="nb-NO" sz="22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1616586"/>
                  </a:ext>
                </a:extLst>
              </a:tr>
              <a:tr h="370840">
                <a:tc>
                  <a:txBody>
                    <a:bodyPr/>
                    <a:lstStyle/>
                    <a:p>
                      <a:pP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Scientific-Technical Prose</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kern="1200" dirty="0">
                          <a:solidFill>
                            <a:srgbClr val="000000"/>
                          </a:solidFill>
                          <a:effectLst/>
                          <a:latin typeface="+mn-lt"/>
                          <a:ea typeface="MS Mincho" panose="02020609040205080304" pitchFamily="49" charset="-128"/>
                          <a:cs typeface="Times New Roman" panose="02020603050405020304" pitchFamily="18" charset="0"/>
                        </a:rPr>
                        <a:t>Phages</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1558</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198 (99)</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72</a:t>
                      </a:r>
                      <a:endParaRPr lang="nb-NO" sz="22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9563081"/>
                  </a:ext>
                </a:extLst>
              </a:tr>
              <a:tr h="370840">
                <a:tc>
                  <a:txBody>
                    <a:bodyPr/>
                    <a:lstStyle/>
                    <a:p>
                      <a:pP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Spoken Narration</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Yellow Sign</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PGothic" panose="020B0600070205080204" pitchFamily="34" charset="-128"/>
                          <a:cs typeface="Times New Roman" panose="02020603050405020304" pitchFamily="18" charset="0"/>
                        </a:rPr>
                        <a:t>1275</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160 (80)</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99</a:t>
                      </a:r>
                      <a:endParaRPr lang="nb-NO" sz="22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7083533"/>
                  </a:ext>
                </a:extLst>
              </a:tr>
              <a:tr h="370840">
                <a:tc>
                  <a:txBody>
                    <a:bodyPr/>
                    <a:lstStyle/>
                    <a:p>
                      <a:pP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Guided Spoken Narration</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MSLU </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1617</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278 (139)</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78</a:t>
                      </a:r>
                      <a:endParaRPr lang="nb-NO" sz="22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4651304"/>
                  </a:ext>
                </a:extLst>
              </a:tr>
              <a:tr h="370840">
                <a:tc>
                  <a:txBody>
                    <a:bodyPr/>
                    <a:lstStyle/>
                    <a:p>
                      <a:pP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Radio Interview</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Ivan D.</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1468</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244 (122)</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85</a:t>
                      </a:r>
                      <a:endParaRPr lang="nb-NO" sz="22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9655346"/>
                  </a:ext>
                </a:extLst>
              </a:tr>
              <a:tr h="370840">
                <a:tc>
                  <a:txBody>
                    <a:bodyPr/>
                    <a:lstStyle/>
                    <a:p>
                      <a:pPr>
                        <a:spcAft>
                          <a:spcPts val="0"/>
                        </a:spcAft>
                      </a:pPr>
                      <a:r>
                        <a:rPr lang="en-US" sz="2200" i="1" kern="1200">
                          <a:solidFill>
                            <a:srgbClr val="000000"/>
                          </a:solidFill>
                          <a:effectLst/>
                          <a:latin typeface="+mn-lt"/>
                          <a:ea typeface="MS Mincho" panose="02020609040205080304" pitchFamily="49" charset="-128"/>
                          <a:cs typeface="Times New Roman" panose="02020603050405020304" pitchFamily="18" charset="0"/>
                        </a:rPr>
                        <a:t>Totals</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 </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kern="1200">
                          <a:solidFill>
                            <a:srgbClr val="000000"/>
                          </a:solidFill>
                          <a:effectLst/>
                          <a:latin typeface="+mn-lt"/>
                          <a:ea typeface="MS Mincho" panose="02020609040205080304" pitchFamily="49" charset="-128"/>
                          <a:cs typeface="Times New Roman" panose="02020603050405020304" pitchFamily="18" charset="0"/>
                        </a:rPr>
                        <a:t> </a:t>
                      </a:r>
                      <a:endParaRPr lang="nb-NO" sz="2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i="1" kern="1200" dirty="0">
                          <a:solidFill>
                            <a:srgbClr val="000000"/>
                          </a:solidFill>
                          <a:effectLst/>
                          <a:latin typeface="+mn-lt"/>
                          <a:ea typeface="MS Mincho" panose="02020609040205080304" pitchFamily="49" charset="-128"/>
                          <a:cs typeface="Times New Roman" panose="02020603050405020304" pitchFamily="18" charset="0"/>
                        </a:rPr>
                        <a:t>1346</a:t>
                      </a:r>
                      <a:r>
                        <a:rPr lang="nb-NO" sz="2200" i="0" kern="1200" dirty="0">
                          <a:solidFill>
                            <a:schemeClr val="dk1"/>
                          </a:solidFill>
                          <a:effectLst/>
                          <a:latin typeface="+mn-lt"/>
                          <a:ea typeface="MS Mincho" panose="02020609040205080304" pitchFamily="49" charset="-128"/>
                          <a:cs typeface="Times New Roman" panose="02020603050405020304" pitchFamily="18" charset="0"/>
                        </a:rPr>
                        <a:t> </a:t>
                      </a:r>
                      <a:r>
                        <a:rPr lang="en-US" sz="2200" i="1" kern="1200" dirty="0">
                          <a:solidFill>
                            <a:srgbClr val="000000"/>
                          </a:solidFill>
                          <a:effectLst/>
                          <a:latin typeface="+mn-lt"/>
                          <a:ea typeface="MS Mincho" panose="02020609040205080304" pitchFamily="49" charset="-128"/>
                          <a:cs typeface="Times New Roman" panose="02020603050405020304" pitchFamily="18" charset="0"/>
                        </a:rPr>
                        <a:t>(673)</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2200" i="1" kern="1200" dirty="0">
                          <a:solidFill>
                            <a:srgbClr val="000000"/>
                          </a:solidFill>
                          <a:effectLst/>
                          <a:latin typeface="+mn-lt"/>
                          <a:ea typeface="MS Mincho" panose="02020609040205080304" pitchFamily="49" charset="-128"/>
                          <a:cs typeface="Times New Roman" panose="02020603050405020304" pitchFamily="18" charset="0"/>
                        </a:rPr>
                        <a:t>501</a:t>
                      </a:r>
                      <a:endParaRPr lang="nb-NO" sz="2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2181785"/>
                  </a:ext>
                </a:extLst>
              </a:tr>
            </a:tbl>
          </a:graphicData>
        </a:graphic>
      </p:graphicFrame>
      <p:sp>
        <p:nvSpPr>
          <p:cNvPr id="6" name="TextBox 5">
            <a:extLst>
              <a:ext uri="{FF2B5EF4-FFF2-40B4-BE49-F238E27FC236}">
                <a16:creationId xmlns:a16="http://schemas.microsoft.com/office/drawing/2014/main" id="{B193F63B-1C4E-A34D-BEBE-26446273DB02}"/>
              </a:ext>
            </a:extLst>
          </p:cNvPr>
          <p:cNvSpPr txBox="1"/>
          <p:nvPr/>
        </p:nvSpPr>
        <p:spPr>
          <a:xfrm>
            <a:off x="838200" y="4858601"/>
            <a:ext cx="10191754" cy="1815882"/>
          </a:xfrm>
          <a:prstGeom prst="rect">
            <a:avLst/>
          </a:prstGeom>
          <a:noFill/>
        </p:spPr>
        <p:txBody>
          <a:bodyPr wrap="square" rtlCol="0">
            <a:spAutoFit/>
          </a:bodyPr>
          <a:lstStyle/>
          <a:p>
            <a:r>
              <a:rPr lang="en-US" sz="2800" b="1" dirty="0"/>
              <a:t>Stimuli</a:t>
            </a:r>
            <a:r>
              <a:rPr lang="en-US" sz="2800" dirty="0"/>
              <a:t> were chosen based on criteria of Authenticity, Genre Balance, Length, Density of Test Items, and Appropriateness</a:t>
            </a:r>
          </a:p>
          <a:p>
            <a:r>
              <a:rPr lang="en-US" sz="2800" b="1" dirty="0"/>
              <a:t>Participants</a:t>
            </a:r>
            <a:r>
              <a:rPr lang="en-US" sz="2800" dirty="0"/>
              <a:t> were recruited over the Internet and randomly assigned to stimuli</a:t>
            </a:r>
          </a:p>
        </p:txBody>
      </p:sp>
    </p:spTree>
    <p:extLst>
      <p:ext uri="{BB962C8B-B14F-4D97-AF65-F5344CB8AC3E}">
        <p14:creationId xmlns:p14="http://schemas.microsoft.com/office/powerpoint/2010/main" val="171862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E610-A61F-6846-9741-DD9EF74BA43B}"/>
              </a:ext>
            </a:extLst>
          </p:cNvPr>
          <p:cNvSpPr>
            <a:spLocks noGrp="1"/>
          </p:cNvSpPr>
          <p:nvPr>
            <p:ph type="title"/>
          </p:nvPr>
        </p:nvSpPr>
        <p:spPr/>
        <p:txBody>
          <a:bodyPr/>
          <a:lstStyle/>
          <a:p>
            <a:r>
              <a:rPr lang="en-US" b="1" dirty="0"/>
              <a:t>Number of Test Item Pairs for Each Combination of Aspect and </a:t>
            </a:r>
            <a:r>
              <a:rPr lang="en-US" b="1" dirty="0" err="1"/>
              <a:t>Subparadigm</a:t>
            </a:r>
            <a:endParaRPr lang="en-US" b="1" dirty="0"/>
          </a:p>
        </p:txBody>
      </p:sp>
      <p:graphicFrame>
        <p:nvGraphicFramePr>
          <p:cNvPr id="4" name="Content Placeholder 3">
            <a:extLst>
              <a:ext uri="{FF2B5EF4-FFF2-40B4-BE49-F238E27FC236}">
                <a16:creationId xmlns:a16="http://schemas.microsoft.com/office/drawing/2014/main" id="{E9EF1FC4-BE7A-F24C-968C-FA22EA84C087}"/>
              </a:ext>
            </a:extLst>
          </p:cNvPr>
          <p:cNvGraphicFramePr>
            <a:graphicFrameLocks noGrp="1"/>
          </p:cNvGraphicFramePr>
          <p:nvPr>
            <p:ph idx="1"/>
            <p:extLst>
              <p:ext uri="{D42A27DB-BD31-4B8C-83A1-F6EECF244321}">
                <p14:modId xmlns:p14="http://schemas.microsoft.com/office/powerpoint/2010/main" val="1218282096"/>
              </p:ext>
            </p:extLst>
          </p:nvPr>
        </p:nvGraphicFramePr>
        <p:xfrm>
          <a:off x="838200" y="1825625"/>
          <a:ext cx="10515600" cy="29260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990887025"/>
                    </a:ext>
                  </a:extLst>
                </a:gridCol>
                <a:gridCol w="2628900">
                  <a:extLst>
                    <a:ext uri="{9D8B030D-6E8A-4147-A177-3AD203B41FA5}">
                      <a16:colId xmlns:a16="http://schemas.microsoft.com/office/drawing/2014/main" val="2292544021"/>
                    </a:ext>
                  </a:extLst>
                </a:gridCol>
                <a:gridCol w="2628900">
                  <a:extLst>
                    <a:ext uri="{9D8B030D-6E8A-4147-A177-3AD203B41FA5}">
                      <a16:colId xmlns:a16="http://schemas.microsoft.com/office/drawing/2014/main" val="1582511859"/>
                    </a:ext>
                  </a:extLst>
                </a:gridCol>
                <a:gridCol w="2628900">
                  <a:extLst>
                    <a:ext uri="{9D8B030D-6E8A-4147-A177-3AD203B41FA5}">
                      <a16:colId xmlns:a16="http://schemas.microsoft.com/office/drawing/2014/main" val="2355352906"/>
                    </a:ext>
                  </a:extLst>
                </a:gridCol>
              </a:tblGrid>
              <a:tr h="370840">
                <a:tc>
                  <a:txBody>
                    <a:bodyPr/>
                    <a:lstStyle/>
                    <a:p>
                      <a:pPr>
                        <a:spcAft>
                          <a:spcPts val="0"/>
                        </a:spcAft>
                      </a:pPr>
                      <a:r>
                        <a:rPr lang="en-US" sz="3200">
                          <a:solidFill>
                            <a:srgbClr val="000000"/>
                          </a:solidFill>
                          <a:effectLst/>
                          <a:latin typeface="+mn-lt"/>
                          <a:ea typeface="Calibri" panose="020F0502020204030204" pitchFamily="34" charset="0"/>
                          <a:cs typeface="Times New Roman" panose="02020603050405020304" pitchFamily="18" charset="0"/>
                        </a:rPr>
                        <a:t> </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3200" b="1" kern="1200" dirty="0">
                          <a:solidFill>
                            <a:schemeClr val="bg1"/>
                          </a:solidFill>
                          <a:effectLst/>
                          <a:latin typeface="+mn-lt"/>
                          <a:ea typeface="MS PGothic" panose="020B0600070205080204" pitchFamily="34" charset="-128"/>
                          <a:cs typeface="Times New Roman" panose="02020603050405020304" pitchFamily="18" charset="0"/>
                        </a:rPr>
                        <a:t>Perfective</a:t>
                      </a:r>
                      <a:endParaRPr lang="nb-NO" sz="3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3200" b="1" kern="1200" dirty="0">
                          <a:solidFill>
                            <a:schemeClr val="bg1"/>
                          </a:solidFill>
                          <a:effectLst/>
                          <a:latin typeface="+mn-lt"/>
                          <a:ea typeface="MS PGothic" panose="020B0600070205080204" pitchFamily="34" charset="-128"/>
                          <a:cs typeface="Times New Roman" panose="02020603050405020304" pitchFamily="18" charset="0"/>
                        </a:rPr>
                        <a:t>Imperfective</a:t>
                      </a:r>
                      <a:endParaRPr lang="nb-NO" sz="3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3200" b="1" i="1" kern="1200" dirty="0">
                          <a:solidFill>
                            <a:schemeClr val="bg1"/>
                          </a:solidFill>
                          <a:effectLst/>
                          <a:latin typeface="+mn-lt"/>
                          <a:ea typeface="MS PGothic" panose="020B0600070205080204" pitchFamily="34" charset="-128"/>
                          <a:cs typeface="Times New Roman" panose="02020603050405020304" pitchFamily="18" charset="0"/>
                        </a:rPr>
                        <a:t>Total</a:t>
                      </a:r>
                      <a:endParaRPr lang="nb-NO" sz="3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1296844"/>
                  </a:ext>
                </a:extLst>
              </a:tr>
              <a:tr h="370840">
                <a:tc>
                  <a:txBody>
                    <a:bodyPr/>
                    <a:lstStyle/>
                    <a:p>
                      <a:pPr>
                        <a:spcAft>
                          <a:spcPts val="0"/>
                        </a:spcAft>
                      </a:pPr>
                      <a:r>
                        <a:rPr lang="en-US" sz="3200" b="1" kern="1200">
                          <a:solidFill>
                            <a:srgbClr val="000000"/>
                          </a:solidFill>
                          <a:effectLst/>
                          <a:latin typeface="+mn-lt"/>
                          <a:ea typeface="MS PGothic" panose="020B0600070205080204" pitchFamily="34" charset="-128"/>
                          <a:cs typeface="Times New Roman" panose="02020603050405020304" pitchFamily="18" charset="0"/>
                        </a:rPr>
                        <a:t>Past</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kern="1200">
                          <a:solidFill>
                            <a:srgbClr val="000000"/>
                          </a:solidFill>
                          <a:effectLst/>
                          <a:latin typeface="+mn-lt"/>
                          <a:ea typeface="MS PGothic" panose="020B0600070205080204" pitchFamily="34" charset="-128"/>
                          <a:cs typeface="Times New Roman" panose="02020603050405020304" pitchFamily="18" charset="0"/>
                        </a:rPr>
                        <a:t>298</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kern="1200">
                          <a:solidFill>
                            <a:srgbClr val="000000"/>
                          </a:solidFill>
                          <a:effectLst/>
                          <a:latin typeface="+mn-lt"/>
                          <a:ea typeface="MS PGothic" panose="020B0600070205080204" pitchFamily="34" charset="-128"/>
                          <a:cs typeface="Times New Roman" panose="02020603050405020304" pitchFamily="18" charset="0"/>
                        </a:rPr>
                        <a:t>134</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i="1" kern="1200">
                          <a:solidFill>
                            <a:srgbClr val="000000"/>
                          </a:solidFill>
                          <a:effectLst/>
                          <a:latin typeface="+mn-lt"/>
                          <a:ea typeface="MS PGothic" panose="020B0600070205080204" pitchFamily="34" charset="-128"/>
                          <a:cs typeface="Times New Roman" panose="02020603050405020304" pitchFamily="18" charset="0"/>
                        </a:rPr>
                        <a:t>432</a:t>
                      </a:r>
                      <a:endParaRPr lang="nb-NO" sz="32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5519619"/>
                  </a:ext>
                </a:extLst>
              </a:tr>
              <a:tr h="370840">
                <a:tc>
                  <a:txBody>
                    <a:bodyPr/>
                    <a:lstStyle/>
                    <a:p>
                      <a:pPr>
                        <a:spcAft>
                          <a:spcPts val="0"/>
                        </a:spcAft>
                      </a:pPr>
                      <a:r>
                        <a:rPr lang="en-US" sz="3200" b="1" kern="1200">
                          <a:solidFill>
                            <a:srgbClr val="000000"/>
                          </a:solidFill>
                          <a:effectLst/>
                          <a:latin typeface="+mn-lt"/>
                          <a:ea typeface="MS PGothic" panose="020B0600070205080204" pitchFamily="34" charset="-128"/>
                          <a:cs typeface="Times New Roman" panose="02020603050405020304" pitchFamily="18" charset="0"/>
                        </a:rPr>
                        <a:t>Future</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kern="1200">
                          <a:solidFill>
                            <a:srgbClr val="000000"/>
                          </a:solidFill>
                          <a:effectLst/>
                          <a:latin typeface="+mn-lt"/>
                          <a:ea typeface="MS PGothic" panose="020B0600070205080204" pitchFamily="34" charset="-128"/>
                          <a:cs typeface="Times New Roman" panose="02020603050405020304" pitchFamily="18" charset="0"/>
                        </a:rPr>
                        <a:t>50</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kern="1200">
                          <a:solidFill>
                            <a:srgbClr val="000000"/>
                          </a:solidFill>
                          <a:effectLst/>
                          <a:latin typeface="+mn-lt"/>
                          <a:ea typeface="MS PGothic" panose="020B0600070205080204" pitchFamily="34" charset="-128"/>
                          <a:cs typeface="Times New Roman" panose="02020603050405020304" pitchFamily="18" charset="0"/>
                        </a:rPr>
                        <a:t>7</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i="1" kern="1200">
                          <a:solidFill>
                            <a:srgbClr val="000000"/>
                          </a:solidFill>
                          <a:effectLst/>
                          <a:latin typeface="+mn-lt"/>
                          <a:ea typeface="MS PGothic" panose="020B0600070205080204" pitchFamily="34" charset="-128"/>
                          <a:cs typeface="Times New Roman" panose="02020603050405020304" pitchFamily="18" charset="0"/>
                        </a:rPr>
                        <a:t>57</a:t>
                      </a:r>
                      <a:endParaRPr lang="nb-NO" sz="32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845974"/>
                  </a:ext>
                </a:extLst>
              </a:tr>
              <a:tr h="370840">
                <a:tc>
                  <a:txBody>
                    <a:bodyPr/>
                    <a:lstStyle/>
                    <a:p>
                      <a:pPr>
                        <a:spcAft>
                          <a:spcPts val="0"/>
                        </a:spcAft>
                      </a:pPr>
                      <a:r>
                        <a:rPr lang="en-US" sz="3200" b="1" kern="1200">
                          <a:solidFill>
                            <a:srgbClr val="000000"/>
                          </a:solidFill>
                          <a:effectLst/>
                          <a:latin typeface="+mn-lt"/>
                          <a:ea typeface="MS PGothic" panose="020B0600070205080204" pitchFamily="34" charset="-128"/>
                          <a:cs typeface="Times New Roman" panose="02020603050405020304" pitchFamily="18" charset="0"/>
                        </a:rPr>
                        <a:t>Infinitive</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kern="1200">
                          <a:solidFill>
                            <a:srgbClr val="000000"/>
                          </a:solidFill>
                          <a:effectLst/>
                          <a:latin typeface="+mn-lt"/>
                          <a:ea typeface="MS PGothic" panose="020B0600070205080204" pitchFamily="34" charset="-128"/>
                          <a:cs typeface="Times New Roman" panose="02020603050405020304" pitchFamily="18" charset="0"/>
                        </a:rPr>
                        <a:t>104</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kern="1200">
                          <a:solidFill>
                            <a:srgbClr val="000000"/>
                          </a:solidFill>
                          <a:effectLst/>
                          <a:latin typeface="+mn-lt"/>
                          <a:ea typeface="MS PGothic" panose="020B0600070205080204" pitchFamily="34" charset="-128"/>
                          <a:cs typeface="Times New Roman" panose="02020603050405020304" pitchFamily="18" charset="0"/>
                        </a:rPr>
                        <a:t>60</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i="1" kern="1200">
                          <a:solidFill>
                            <a:srgbClr val="000000"/>
                          </a:solidFill>
                          <a:effectLst/>
                          <a:latin typeface="+mn-lt"/>
                          <a:ea typeface="MS PGothic" panose="020B0600070205080204" pitchFamily="34" charset="-128"/>
                          <a:cs typeface="Times New Roman" panose="02020603050405020304" pitchFamily="18" charset="0"/>
                        </a:rPr>
                        <a:t>164</a:t>
                      </a:r>
                      <a:endParaRPr lang="nb-NO" sz="32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7262928"/>
                  </a:ext>
                </a:extLst>
              </a:tr>
              <a:tr h="370840">
                <a:tc>
                  <a:txBody>
                    <a:bodyPr/>
                    <a:lstStyle/>
                    <a:p>
                      <a:pPr>
                        <a:spcAft>
                          <a:spcPts val="0"/>
                        </a:spcAft>
                      </a:pPr>
                      <a:r>
                        <a:rPr lang="en-US" sz="3200" b="1" kern="1200">
                          <a:solidFill>
                            <a:srgbClr val="000000"/>
                          </a:solidFill>
                          <a:effectLst/>
                          <a:latin typeface="+mn-lt"/>
                          <a:ea typeface="MS PGothic" panose="020B0600070205080204" pitchFamily="34" charset="-128"/>
                          <a:cs typeface="Times New Roman" panose="02020603050405020304" pitchFamily="18" charset="0"/>
                        </a:rPr>
                        <a:t>Imperative</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kern="1200">
                          <a:solidFill>
                            <a:srgbClr val="000000"/>
                          </a:solidFill>
                          <a:effectLst/>
                          <a:latin typeface="+mn-lt"/>
                          <a:ea typeface="MS PGothic" panose="020B0600070205080204" pitchFamily="34" charset="-128"/>
                          <a:cs typeface="Times New Roman" panose="02020603050405020304" pitchFamily="18" charset="0"/>
                        </a:rPr>
                        <a:t>10</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kern="1200">
                          <a:solidFill>
                            <a:srgbClr val="000000"/>
                          </a:solidFill>
                          <a:effectLst/>
                          <a:latin typeface="+mn-lt"/>
                          <a:ea typeface="MS PGothic" panose="020B0600070205080204" pitchFamily="34" charset="-128"/>
                          <a:cs typeface="Times New Roman" panose="02020603050405020304" pitchFamily="18" charset="0"/>
                        </a:rPr>
                        <a:t>10</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i="1" kern="1200">
                          <a:solidFill>
                            <a:srgbClr val="000000"/>
                          </a:solidFill>
                          <a:effectLst/>
                          <a:latin typeface="+mn-lt"/>
                          <a:ea typeface="MS PGothic" panose="020B0600070205080204" pitchFamily="34" charset="-128"/>
                          <a:cs typeface="Times New Roman" panose="02020603050405020304" pitchFamily="18" charset="0"/>
                        </a:rPr>
                        <a:t>20</a:t>
                      </a:r>
                      <a:endParaRPr lang="nb-NO" sz="32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976048"/>
                  </a:ext>
                </a:extLst>
              </a:tr>
              <a:tr h="370840">
                <a:tc>
                  <a:txBody>
                    <a:bodyPr/>
                    <a:lstStyle/>
                    <a:p>
                      <a:pPr>
                        <a:spcAft>
                          <a:spcPts val="0"/>
                        </a:spcAft>
                      </a:pPr>
                      <a:r>
                        <a:rPr lang="en-US" sz="3200" b="1" i="1" kern="1200" dirty="0">
                          <a:solidFill>
                            <a:srgbClr val="000000"/>
                          </a:solidFill>
                          <a:effectLst/>
                          <a:latin typeface="+mn-lt"/>
                          <a:ea typeface="MS PGothic" panose="020B0600070205080204" pitchFamily="34" charset="-128"/>
                          <a:cs typeface="Times New Roman" panose="02020603050405020304" pitchFamily="18" charset="0"/>
                        </a:rPr>
                        <a:t>Total</a:t>
                      </a:r>
                      <a:endParaRPr lang="nb-NO" sz="3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i="1" kern="1200">
                          <a:solidFill>
                            <a:srgbClr val="000000"/>
                          </a:solidFill>
                          <a:effectLst/>
                          <a:latin typeface="+mn-lt"/>
                          <a:ea typeface="MS PGothic" panose="020B0600070205080204" pitchFamily="34" charset="-128"/>
                          <a:cs typeface="Times New Roman" panose="02020603050405020304" pitchFamily="18" charset="0"/>
                        </a:rPr>
                        <a:t>462</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i="1" kern="1200">
                          <a:solidFill>
                            <a:srgbClr val="000000"/>
                          </a:solidFill>
                          <a:effectLst/>
                          <a:latin typeface="+mn-lt"/>
                          <a:ea typeface="MS PGothic" panose="020B0600070205080204" pitchFamily="34" charset="-128"/>
                          <a:cs typeface="Times New Roman" panose="02020603050405020304" pitchFamily="18" charset="0"/>
                        </a:rPr>
                        <a:t>211</a:t>
                      </a:r>
                      <a:endParaRPr lang="nb-NO" sz="3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r>
                        <a:rPr lang="en-US" sz="3200" i="1" kern="1200" dirty="0">
                          <a:solidFill>
                            <a:srgbClr val="000000"/>
                          </a:solidFill>
                          <a:effectLst/>
                          <a:latin typeface="+mn-lt"/>
                          <a:ea typeface="MS PGothic" panose="020B0600070205080204" pitchFamily="34" charset="-128"/>
                          <a:cs typeface="Times New Roman" panose="02020603050405020304" pitchFamily="18" charset="0"/>
                        </a:rPr>
                        <a:t>673</a:t>
                      </a:r>
                      <a:endParaRPr lang="nb-NO" sz="3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0960675"/>
                  </a:ext>
                </a:extLst>
              </a:tr>
            </a:tbl>
          </a:graphicData>
        </a:graphic>
      </p:graphicFrame>
      <p:sp>
        <p:nvSpPr>
          <p:cNvPr id="5" name="TextBox 4">
            <a:extLst>
              <a:ext uri="{FF2B5EF4-FFF2-40B4-BE49-F238E27FC236}">
                <a16:creationId xmlns:a16="http://schemas.microsoft.com/office/drawing/2014/main" id="{F2E17C78-C323-C845-91F4-FA23876E2C1B}"/>
              </a:ext>
            </a:extLst>
          </p:cNvPr>
          <p:cNvSpPr txBox="1"/>
          <p:nvPr/>
        </p:nvSpPr>
        <p:spPr>
          <a:xfrm>
            <a:off x="838200" y="4940490"/>
            <a:ext cx="10515600" cy="1815882"/>
          </a:xfrm>
          <a:prstGeom prst="rect">
            <a:avLst/>
          </a:prstGeom>
          <a:noFill/>
        </p:spPr>
        <p:txBody>
          <a:bodyPr wrap="square" rtlCol="0">
            <a:spAutoFit/>
          </a:bodyPr>
          <a:lstStyle/>
          <a:p>
            <a:r>
              <a:rPr lang="en-US" sz="2800" b="1" dirty="0"/>
              <a:t>Verb forms excluded: </a:t>
            </a:r>
            <a:r>
              <a:rPr lang="en-US" sz="2800" dirty="0"/>
              <a:t>Present tense, forms of </a:t>
            </a:r>
            <a:r>
              <a:rPr lang="ru-RU" sz="2800" dirty="0"/>
              <a:t>быть, </a:t>
            </a:r>
            <a:r>
              <a:rPr lang="nb-NO" sz="2800" dirty="0" err="1"/>
              <a:t>gerunds</a:t>
            </a:r>
            <a:r>
              <a:rPr lang="nb-NO" sz="2800" dirty="0"/>
              <a:t> and </a:t>
            </a:r>
            <a:r>
              <a:rPr lang="nb-NO" sz="2800" dirty="0" err="1"/>
              <a:t>participles</a:t>
            </a:r>
            <a:r>
              <a:rPr lang="nb-NO" sz="2800" dirty="0"/>
              <a:t>, bi-</a:t>
            </a:r>
            <a:r>
              <a:rPr lang="nb-NO" sz="2800" dirty="0" err="1"/>
              <a:t>aspectual</a:t>
            </a:r>
            <a:r>
              <a:rPr lang="nb-NO" sz="2800" dirty="0"/>
              <a:t> verbs (e.g. </a:t>
            </a:r>
            <a:r>
              <a:rPr lang="ru-RU" sz="2800" dirty="0"/>
              <a:t>родиться, реализовать</a:t>
            </a:r>
            <a:r>
              <a:rPr lang="nb-NO" sz="2800" dirty="0"/>
              <a:t>), </a:t>
            </a:r>
            <a:r>
              <a:rPr lang="nb-NO" sz="2800" dirty="0" err="1"/>
              <a:t>other</a:t>
            </a:r>
            <a:r>
              <a:rPr lang="nb-NO" sz="2800" dirty="0"/>
              <a:t> verbs not </a:t>
            </a:r>
            <a:r>
              <a:rPr lang="nb-NO" sz="2800" dirty="0" err="1"/>
              <a:t>paired</a:t>
            </a:r>
            <a:r>
              <a:rPr lang="nb-NO" sz="2800" dirty="0"/>
              <a:t> for </a:t>
            </a:r>
            <a:r>
              <a:rPr lang="nb-NO" sz="2800" dirty="0" err="1"/>
              <a:t>aspect</a:t>
            </a:r>
            <a:r>
              <a:rPr lang="nb-NO" sz="2800" dirty="0"/>
              <a:t>, </a:t>
            </a:r>
            <a:r>
              <a:rPr lang="nb-NO" sz="2800" dirty="0" err="1"/>
              <a:t>such</a:t>
            </a:r>
            <a:r>
              <a:rPr lang="nb-NO" sz="2800" dirty="0"/>
              <a:t> as –</a:t>
            </a:r>
            <a:r>
              <a:rPr lang="ru-RU" sz="2800" dirty="0" err="1"/>
              <a:t>ся</a:t>
            </a:r>
            <a:r>
              <a:rPr lang="nb-NO" sz="2800" dirty="0"/>
              <a:t> passives (e.g. </a:t>
            </a:r>
            <a:r>
              <a:rPr lang="ru-RU" sz="2800" dirty="0" err="1"/>
              <a:t>предназначатъся</a:t>
            </a:r>
            <a:r>
              <a:rPr lang="nb-NO" sz="2800" dirty="0"/>
              <a:t>), and </a:t>
            </a:r>
            <a:r>
              <a:rPr lang="ru-RU" sz="2800" dirty="0"/>
              <a:t>стать</a:t>
            </a:r>
            <a:r>
              <a:rPr lang="nb-NO" sz="2800" dirty="0"/>
              <a:t> in </a:t>
            </a:r>
            <a:r>
              <a:rPr lang="nb-NO" sz="2800" dirty="0" err="1"/>
              <a:t>the</a:t>
            </a:r>
            <a:r>
              <a:rPr lang="nb-NO" sz="2800" dirty="0"/>
              <a:t> </a:t>
            </a:r>
            <a:r>
              <a:rPr lang="nb-NO" sz="2800" dirty="0" err="1"/>
              <a:t>phasal</a:t>
            </a:r>
            <a:r>
              <a:rPr lang="nb-NO" sz="2800" dirty="0"/>
              <a:t> </a:t>
            </a:r>
            <a:r>
              <a:rPr lang="nb-NO" sz="2800" dirty="0" err="1"/>
              <a:t>meaning</a:t>
            </a:r>
            <a:r>
              <a:rPr lang="nb-NO" sz="2800" dirty="0"/>
              <a:t> ‘</a:t>
            </a:r>
            <a:r>
              <a:rPr lang="nb-NO" sz="2800"/>
              <a:t>begin’</a:t>
            </a:r>
            <a:endParaRPr lang="en-US" sz="2800" dirty="0"/>
          </a:p>
        </p:txBody>
      </p:sp>
    </p:spTree>
    <p:extLst>
      <p:ext uri="{BB962C8B-B14F-4D97-AF65-F5344CB8AC3E}">
        <p14:creationId xmlns:p14="http://schemas.microsoft.com/office/powerpoint/2010/main" val="320798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831228-3301-7343-AA42-544A6617C4E8}"/>
              </a:ext>
            </a:extLst>
          </p:cNvPr>
          <p:cNvSpPr>
            <a:spLocks noGrp="1"/>
          </p:cNvSpPr>
          <p:nvPr>
            <p:ph type="title"/>
          </p:nvPr>
        </p:nvSpPr>
        <p:spPr>
          <a:xfrm>
            <a:off x="838201" y="365125"/>
            <a:ext cx="7405048" cy="1325563"/>
          </a:xfrm>
        </p:spPr>
        <p:txBody>
          <a:bodyPr/>
          <a:lstStyle/>
          <a:p>
            <a:r>
              <a:rPr lang="en-US" b="1" dirty="0"/>
              <a:t>Participants were NOT told what the original aspect was</a:t>
            </a:r>
          </a:p>
        </p:txBody>
      </p:sp>
      <p:sp>
        <p:nvSpPr>
          <p:cNvPr id="5" name="Content Placeholder 4">
            <a:extLst>
              <a:ext uri="{FF2B5EF4-FFF2-40B4-BE49-F238E27FC236}">
                <a16:creationId xmlns:a16="http://schemas.microsoft.com/office/drawing/2014/main" id="{42C18732-E381-FE4D-9140-0453E2F9457F}"/>
              </a:ext>
            </a:extLst>
          </p:cNvPr>
          <p:cNvSpPr>
            <a:spLocks noGrp="1"/>
          </p:cNvSpPr>
          <p:nvPr>
            <p:ph idx="1"/>
          </p:nvPr>
        </p:nvSpPr>
        <p:spPr>
          <a:xfrm>
            <a:off x="838200" y="1825625"/>
            <a:ext cx="7405048" cy="4351338"/>
          </a:xfrm>
        </p:spPr>
        <p:txBody>
          <a:bodyPr>
            <a:normAutofit lnSpcReduction="10000"/>
          </a:bodyPr>
          <a:lstStyle/>
          <a:p>
            <a:pPr marL="0" indent="0">
              <a:buNone/>
            </a:pPr>
            <a:r>
              <a:rPr lang="nb-NO" sz="3600" dirty="0"/>
              <a:t>Sample </a:t>
            </a:r>
            <a:r>
              <a:rPr lang="nb-NO" sz="3600" dirty="0" err="1"/>
              <a:t>text</a:t>
            </a:r>
            <a:r>
              <a:rPr lang="nb-NO" sz="3600" dirty="0"/>
              <a:t> as </a:t>
            </a:r>
            <a:r>
              <a:rPr lang="nb-NO" sz="3600" dirty="0" err="1"/>
              <a:t>presented</a:t>
            </a:r>
            <a:r>
              <a:rPr lang="nb-NO" sz="3600" dirty="0"/>
              <a:t> to </a:t>
            </a:r>
            <a:r>
              <a:rPr lang="nb-NO" sz="3600" dirty="0" err="1"/>
              <a:t>participants</a:t>
            </a:r>
            <a:r>
              <a:rPr lang="nb-NO" sz="3600" dirty="0"/>
              <a:t>:</a:t>
            </a:r>
          </a:p>
          <a:p>
            <a:pPr marL="0" indent="0">
              <a:buNone/>
            </a:pPr>
            <a:endParaRPr lang="nb-NO" sz="3600" dirty="0"/>
          </a:p>
          <a:p>
            <a:pPr marL="0" indent="0">
              <a:buNone/>
            </a:pPr>
            <a:r>
              <a:rPr lang="ru-RU" sz="3600" dirty="0"/>
              <a:t>Право выбора жизненного пути -</a:t>
            </a:r>
            <a:r>
              <a:rPr lang="nb-NO" sz="3600" dirty="0"/>
              <a:t>-</a:t>
            </a:r>
            <a:r>
              <a:rPr lang="ru-RU" sz="3600" dirty="0"/>
              <a:t> большой подарок судьбы. У Василия этого права не было. Он безропотно [ принял / принимал ] выбор, который за него </a:t>
            </a:r>
            <a:r>
              <a:rPr lang="en-US" sz="3600" dirty="0"/>
              <a:t>[ </a:t>
            </a:r>
            <a:r>
              <a:rPr lang="ru-RU" sz="3600" dirty="0"/>
              <a:t>сделала / делала </a:t>
            </a:r>
            <a:r>
              <a:rPr lang="en-US" sz="3600" dirty="0"/>
              <a:t>]</a:t>
            </a:r>
            <a:r>
              <a:rPr lang="ru-RU" sz="3600" dirty="0"/>
              <a:t> судьба, и это был великий шаг. </a:t>
            </a:r>
            <a:endParaRPr lang="en-US" sz="3600" dirty="0"/>
          </a:p>
        </p:txBody>
      </p:sp>
      <p:pic>
        <p:nvPicPr>
          <p:cNvPr id="6" name="Picture 5">
            <a:extLst>
              <a:ext uri="{FF2B5EF4-FFF2-40B4-BE49-F238E27FC236}">
                <a16:creationId xmlns:a16="http://schemas.microsoft.com/office/drawing/2014/main" id="{8F0E7A91-EB30-8941-B17C-ED7B6EA5AA59}"/>
              </a:ext>
            </a:extLst>
          </p:cNvPr>
          <p:cNvPicPr>
            <a:picLocks noChangeAspect="1"/>
          </p:cNvPicPr>
          <p:nvPr/>
        </p:nvPicPr>
        <p:blipFill>
          <a:blip r:embed="rId2"/>
          <a:stretch>
            <a:fillRect/>
          </a:stretch>
        </p:blipFill>
        <p:spPr>
          <a:xfrm>
            <a:off x="7710985" y="0"/>
            <a:ext cx="4481015" cy="2987343"/>
          </a:xfrm>
          <a:prstGeom prst="rect">
            <a:avLst/>
          </a:prstGeom>
        </p:spPr>
      </p:pic>
      <p:sp>
        <p:nvSpPr>
          <p:cNvPr id="7" name="TextBox 6">
            <a:extLst>
              <a:ext uri="{FF2B5EF4-FFF2-40B4-BE49-F238E27FC236}">
                <a16:creationId xmlns:a16="http://schemas.microsoft.com/office/drawing/2014/main" id="{CFCB20B4-5638-C046-BF9B-7CB4C24CC431}"/>
              </a:ext>
            </a:extLst>
          </p:cNvPr>
          <p:cNvSpPr txBox="1"/>
          <p:nvPr/>
        </p:nvSpPr>
        <p:spPr>
          <a:xfrm>
            <a:off x="8952931" y="3411940"/>
            <a:ext cx="3084394" cy="3046988"/>
          </a:xfrm>
          <a:prstGeom prst="rect">
            <a:avLst/>
          </a:prstGeom>
          <a:noFill/>
        </p:spPr>
        <p:txBody>
          <a:bodyPr wrap="square" rtlCol="0">
            <a:spAutoFit/>
          </a:bodyPr>
          <a:lstStyle/>
          <a:p>
            <a:r>
              <a:rPr lang="en-US" sz="3200" dirty="0"/>
              <a:t>Participants were asked to rate BOTH the Perfective and the Imperfective verb forms</a:t>
            </a:r>
          </a:p>
        </p:txBody>
      </p:sp>
    </p:spTree>
    <p:extLst>
      <p:ext uri="{BB962C8B-B14F-4D97-AF65-F5344CB8AC3E}">
        <p14:creationId xmlns:p14="http://schemas.microsoft.com/office/powerpoint/2010/main" val="2735078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722</TotalTime>
  <Words>2129</Words>
  <Application>Microsoft Macintosh PowerPoint</Application>
  <PresentationFormat>Widescreen</PresentationFormat>
  <Paragraphs>274</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MS Mincho</vt:lpstr>
      <vt:lpstr>MS PGothic</vt:lpstr>
      <vt:lpstr>MS PGothic</vt:lpstr>
      <vt:lpstr>Arial</vt:lpstr>
      <vt:lpstr>Calibri</vt:lpstr>
      <vt:lpstr>Calibri Light</vt:lpstr>
      <vt:lpstr>Mangal</vt:lpstr>
      <vt:lpstr>Open Sans</vt:lpstr>
      <vt:lpstr>Open Sans Light</vt:lpstr>
      <vt:lpstr>Times New Roman</vt:lpstr>
      <vt:lpstr>Office Theme</vt:lpstr>
      <vt:lpstr>Russian Aspect in Context </vt:lpstr>
      <vt:lpstr>Experimental Approach to Russian Aspect</vt:lpstr>
      <vt:lpstr>Overview</vt:lpstr>
      <vt:lpstr>What motivated this experiment</vt:lpstr>
      <vt:lpstr>What motivated this experiment</vt:lpstr>
      <vt:lpstr>How do native speakers of Russian react to  aspectual choices in extended authentic context?</vt:lpstr>
      <vt:lpstr>Stimuli and Participants</vt:lpstr>
      <vt:lpstr>Number of Test Item Pairs for Each Combination of Aspect and Subparadigm</vt:lpstr>
      <vt:lpstr>Participants were NOT told what the original aspect was</vt:lpstr>
      <vt:lpstr>What our experiment looked like:</vt:lpstr>
      <vt:lpstr>Results</vt:lpstr>
      <vt:lpstr>PowerPoint Presentation</vt:lpstr>
      <vt:lpstr>PowerPoint Presentation</vt:lpstr>
      <vt:lpstr>Examples of test items where redundancy of aspect is HIGH and construal is LOW</vt:lpstr>
      <vt:lpstr>PowerPoint Presentation</vt:lpstr>
      <vt:lpstr>Examples of test items where redundancy of aspect is LOW and construal is HIGH</vt:lpstr>
      <vt:lpstr>Presence/Absence of Triggers Doesn’t Seem to Matter to Native Speakers</vt:lpstr>
      <vt:lpstr>Native speakers are less consistent in rating of the non-original aspect</vt:lpstr>
      <vt:lpstr>PowerPoint Presentation</vt:lpstr>
      <vt:lpstr>PowerPoint Presentation</vt:lpstr>
      <vt:lpstr>Native Speakers Differ in Their Choices, Especially When Reacting to Non-Authentic Language</vt:lpstr>
      <vt:lpstr>Conclusions</vt:lpstr>
      <vt:lpstr>What’s next:</vt:lpstr>
      <vt:lpstr>Bibliography (and references therein)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aspect in context </dc:title>
  <dc:creator>Microsoft Office User</dc:creator>
  <cp:lastModifiedBy>Microsoft Office User</cp:lastModifiedBy>
  <cp:revision>24</cp:revision>
  <dcterms:created xsi:type="dcterms:W3CDTF">2017-12-09T19:01:16Z</dcterms:created>
  <dcterms:modified xsi:type="dcterms:W3CDTF">2018-01-29T18:53:58Z</dcterms:modified>
</cp:coreProperties>
</file>