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sldIdLst>
    <p:sldId id="343" r:id="rId2"/>
    <p:sldId id="344" r:id="rId3"/>
    <p:sldId id="394" r:id="rId4"/>
    <p:sldId id="395" r:id="rId5"/>
    <p:sldId id="396" r:id="rId6"/>
    <p:sldId id="397" r:id="rId7"/>
    <p:sldId id="400" r:id="rId8"/>
    <p:sldId id="398" r:id="rId9"/>
    <p:sldId id="401" r:id="rId10"/>
    <p:sldId id="399" r:id="rId11"/>
    <p:sldId id="403" r:id="rId12"/>
    <p:sldId id="402" r:id="rId13"/>
    <p:sldId id="404" r:id="rId14"/>
    <p:sldId id="405" r:id="rId15"/>
    <p:sldId id="406" r:id="rId16"/>
    <p:sldId id="348" r:id="rId17"/>
    <p:sldId id="349" r:id="rId18"/>
    <p:sldId id="350" r:id="rId19"/>
    <p:sldId id="393" r:id="rId20"/>
    <p:sldId id="351" r:id="rId21"/>
    <p:sldId id="352" r:id="rId22"/>
    <p:sldId id="346" r:id="rId23"/>
    <p:sldId id="347" r:id="rId24"/>
    <p:sldId id="353" r:id="rId25"/>
    <p:sldId id="354" r:id="rId26"/>
    <p:sldId id="355" r:id="rId27"/>
    <p:sldId id="356" r:id="rId28"/>
    <p:sldId id="357" r:id="rId29"/>
    <p:sldId id="358" r:id="rId30"/>
    <p:sldId id="359" r:id="rId31"/>
    <p:sldId id="360" r:id="rId32"/>
    <p:sldId id="361" r:id="rId33"/>
    <p:sldId id="362" r:id="rId34"/>
    <p:sldId id="363" r:id="rId35"/>
    <p:sldId id="364" r:id="rId36"/>
    <p:sldId id="365" r:id="rId37"/>
    <p:sldId id="366" r:id="rId38"/>
    <p:sldId id="367" r:id="rId39"/>
    <p:sldId id="368" r:id="rId40"/>
    <p:sldId id="369" r:id="rId41"/>
    <p:sldId id="370" r:id="rId42"/>
    <p:sldId id="371" r:id="rId43"/>
    <p:sldId id="372" r:id="rId44"/>
    <p:sldId id="373" r:id="rId45"/>
    <p:sldId id="374" r:id="rId46"/>
    <p:sldId id="375" r:id="rId47"/>
    <p:sldId id="376" r:id="rId48"/>
    <p:sldId id="377" r:id="rId49"/>
    <p:sldId id="378" r:id="rId50"/>
    <p:sldId id="379" r:id="rId51"/>
    <p:sldId id="407" r:id="rId52"/>
    <p:sldId id="381" r:id="rId53"/>
    <p:sldId id="408" r:id="rId54"/>
    <p:sldId id="383" r:id="rId55"/>
    <p:sldId id="409" r:id="rId56"/>
    <p:sldId id="385" r:id="rId57"/>
    <p:sldId id="386" r:id="rId58"/>
    <p:sldId id="387" r:id="rId59"/>
    <p:sldId id="388" r:id="rId60"/>
    <p:sldId id="389" r:id="rId61"/>
    <p:sldId id="390" r:id="rId62"/>
    <p:sldId id="391" r:id="rId63"/>
    <p:sldId id="392" r:id="rId64"/>
    <p:sldId id="410" r:id="rId65"/>
  </p:sldIdLst>
  <p:sldSz cx="9144000" cy="5143500" type="screen16x9"/>
  <p:notesSz cx="6858000" cy="9144000"/>
  <p:defaultText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99">
          <p15:clr>
            <a:srgbClr val="A4A3A4"/>
          </p15:clr>
        </p15:guide>
        <p15:guide id="2" pos="49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396"/>
    <a:srgbClr val="59BEC9"/>
    <a:srgbClr val="F1B523"/>
    <a:srgbClr val="EDEDED"/>
    <a:srgbClr val="FFB952"/>
    <a:srgbClr val="B1B7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00"/>
    <p:restoredTop sz="91075"/>
  </p:normalViewPr>
  <p:slideViewPr>
    <p:cSldViewPr snapToGrid="0" snapToObjects="1">
      <p:cViewPr varScale="1">
        <p:scale>
          <a:sx n="113" d="100"/>
          <a:sy n="113" d="100"/>
        </p:scale>
        <p:origin x="800" y="176"/>
      </p:cViewPr>
      <p:guideLst>
        <p:guide orient="horz" pos="2899"/>
        <p:guide pos="498"/>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ADDA1C-5016-704B-8118-08AD164B5822}" type="datetimeFigureOut">
              <a:rPr lang="en-US" smtClean="0"/>
              <a:t>1/30/18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86C106-4089-BB4D-9FF0-DF66D6CD0B2C}" type="slidenum">
              <a:rPr lang="en-US" smtClean="0"/>
              <a:t>‹#›</a:t>
            </a:fld>
            <a:endParaRPr lang="en-US"/>
          </a:p>
        </p:txBody>
      </p:sp>
    </p:spTree>
    <p:extLst>
      <p:ext uri="{BB962C8B-B14F-4D97-AF65-F5344CB8AC3E}">
        <p14:creationId xmlns:p14="http://schemas.microsoft.com/office/powerpoint/2010/main" val="858303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2" name="Tittel 1"/>
          <p:cNvSpPr>
            <a:spLocks noGrp="1"/>
          </p:cNvSpPr>
          <p:nvPr>
            <p:ph type="ctrTitle"/>
          </p:nvPr>
        </p:nvSpPr>
        <p:spPr>
          <a:xfrm>
            <a:off x="685800" y="1432806"/>
            <a:ext cx="4934354" cy="1102519"/>
          </a:xfrm>
        </p:spPr>
        <p:txBody>
          <a:bodyPr/>
          <a:lstStyle/>
          <a:p>
            <a:r>
              <a:rPr lang="en-US" noProof="0"/>
              <a:t>Click to edit Master title style</a:t>
            </a:r>
            <a:endParaRPr lang="nb-NO" noProof="0"/>
          </a:p>
        </p:txBody>
      </p:sp>
      <p:sp>
        <p:nvSpPr>
          <p:cNvPr id="3" name="Undertittel 2"/>
          <p:cNvSpPr>
            <a:spLocks noGrp="1"/>
          </p:cNvSpPr>
          <p:nvPr>
            <p:ph type="subTitle" idx="1"/>
          </p:nvPr>
        </p:nvSpPr>
        <p:spPr>
          <a:xfrm>
            <a:off x="694366" y="2704629"/>
            <a:ext cx="4675782" cy="1314450"/>
          </a:xfrm>
        </p:spPr>
        <p:txBody>
          <a:bodyPr>
            <a:normAutofit/>
          </a:bodyPr>
          <a:lstStyle>
            <a:lvl1pPr marL="0" indent="0" algn="l">
              <a:buNone/>
              <a:defRPr sz="1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nb-NO" noProof="0"/>
          </a:p>
        </p:txBody>
      </p:sp>
      <p:cxnSp>
        <p:nvCxnSpPr>
          <p:cNvPr id="28" name="Rett linje 27"/>
          <p:cNvCxnSpPr/>
          <p:nvPr userDrawn="1"/>
        </p:nvCxnSpPr>
        <p:spPr>
          <a:xfrm>
            <a:off x="790575" y="2617829"/>
            <a:ext cx="4579572" cy="1191"/>
          </a:xfrm>
          <a:prstGeom prst="line">
            <a:avLst/>
          </a:prstGeom>
          <a:ln w="127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3" name="Bild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 y="3"/>
            <a:ext cx="1183204" cy="1979702"/>
          </a:xfrm>
          <a:prstGeom prst="rect">
            <a:avLst/>
          </a:prstGeom>
        </p:spPr>
      </p:pic>
      <p:pic>
        <p:nvPicPr>
          <p:cNvPr id="14" name="Bilde 13" descr="LogoNorsk.png"/>
          <p:cNvPicPr>
            <a:picLocks noChangeAspect="1"/>
          </p:cNvPicPr>
          <p:nvPr userDrawn="1"/>
        </p:nvPicPr>
        <p:blipFill>
          <a:blip r:embed="rId4"/>
          <a:stretch>
            <a:fillRect/>
          </a:stretch>
        </p:blipFill>
        <p:spPr>
          <a:xfrm>
            <a:off x="8363041" y="4384258"/>
            <a:ext cx="543971" cy="532755"/>
          </a:xfrm>
          <a:prstGeom prst="rect">
            <a:avLst/>
          </a:prstGeom>
        </p:spPr>
      </p:pic>
      <p:cxnSp>
        <p:nvCxnSpPr>
          <p:cNvPr id="16" name="Rett linje 15"/>
          <p:cNvCxnSpPr/>
          <p:nvPr userDrawn="1"/>
        </p:nvCxnSpPr>
        <p:spPr>
          <a:xfrm flipV="1">
            <a:off x="2488893" y="2162369"/>
            <a:ext cx="6655107" cy="2981139"/>
          </a:xfrm>
          <a:prstGeom prst="line">
            <a:avLst/>
          </a:prstGeom>
          <a:ln w="25400" cap="flat" cmpd="sng" algn="ctr">
            <a:solidFill>
              <a:schemeClr val="accent6">
                <a:lumMod val="20000"/>
                <a:lumOff val="80000"/>
                <a:alpha val="37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 name="Rett linje 18"/>
          <p:cNvCxnSpPr/>
          <p:nvPr userDrawn="1"/>
        </p:nvCxnSpPr>
        <p:spPr>
          <a:xfrm rot="16200000" flipH="1">
            <a:off x="5115120" y="1979572"/>
            <a:ext cx="4297813" cy="2030055"/>
          </a:xfrm>
          <a:prstGeom prst="line">
            <a:avLst/>
          </a:prstGeom>
          <a:ln w="19050" cap="flat" cmpd="sng" algn="ctr">
            <a:solidFill>
              <a:schemeClr val="accent6">
                <a:lumMod val="20000"/>
                <a:lumOff val="80000"/>
                <a:alpha val="49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 name="Rett linje 19"/>
          <p:cNvCxnSpPr/>
          <p:nvPr userDrawn="1"/>
        </p:nvCxnSpPr>
        <p:spPr>
          <a:xfrm>
            <a:off x="5668985" y="2291719"/>
            <a:ext cx="3475015" cy="1382210"/>
          </a:xfrm>
          <a:prstGeom prst="line">
            <a:avLst/>
          </a:prstGeom>
          <a:ln w="19050" cap="flat" cmpd="sng" algn="ctr">
            <a:solidFill>
              <a:schemeClr val="accent6">
                <a:lumMod val="20000"/>
                <a:lumOff val="80000"/>
                <a:alpha val="19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Rett linje 20"/>
          <p:cNvCxnSpPr/>
          <p:nvPr userDrawn="1"/>
        </p:nvCxnSpPr>
        <p:spPr>
          <a:xfrm flipH="1">
            <a:off x="4628412" y="-83976"/>
            <a:ext cx="1994100" cy="5227483"/>
          </a:xfrm>
          <a:prstGeom prst="line">
            <a:avLst/>
          </a:prstGeom>
          <a:ln w="50800" cap="flat" cmpd="sng" algn="ctr">
            <a:solidFill>
              <a:srgbClr val="00739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noProof="0"/>
              <a:t>Click to edit Master title style</a:t>
            </a:r>
            <a:endParaRPr lang="nb-NO" noProof="0"/>
          </a:p>
        </p:txBody>
      </p:sp>
      <p:sp>
        <p:nvSpPr>
          <p:cNvPr id="3" name="Plassholder for innhold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a:p>
        </p:txBody>
      </p:sp>
      <p:sp>
        <p:nvSpPr>
          <p:cNvPr id="4" name="Plassholder for dato 3"/>
          <p:cNvSpPr>
            <a:spLocks noGrp="1"/>
          </p:cNvSpPr>
          <p:nvPr>
            <p:ph type="dt" sz="half" idx="10"/>
          </p:nvPr>
        </p:nvSpPr>
        <p:spPr/>
        <p:txBody>
          <a:bodyPr/>
          <a:lstStyle/>
          <a:p>
            <a:fld id="{8DF9E8F3-4849-FA48-B4C8-2D894E979956}" type="datetimeFigureOut">
              <a:rPr lang="nb-NO" noProof="0" smtClean="0"/>
              <a:pPr/>
              <a:t>30.01.2018</a:t>
            </a:fld>
            <a:endParaRPr lang="nb-NO" noProof="0"/>
          </a:p>
        </p:txBody>
      </p:sp>
      <p:sp>
        <p:nvSpPr>
          <p:cNvPr id="5" name="Plassholder for bunntekst 4"/>
          <p:cNvSpPr>
            <a:spLocks noGrp="1"/>
          </p:cNvSpPr>
          <p:nvPr>
            <p:ph type="ftr" sz="quarter" idx="11"/>
          </p:nvPr>
        </p:nvSpPr>
        <p:spPr/>
        <p:txBody>
          <a:bodyPr/>
          <a:lstStyle/>
          <a:p>
            <a:endParaRPr lang="nb-NO" noProof="0"/>
          </a:p>
        </p:txBody>
      </p:sp>
      <p:sp>
        <p:nvSpPr>
          <p:cNvPr id="6" name="Plassholder for lysbildenummer 5"/>
          <p:cNvSpPr>
            <a:spLocks noGrp="1"/>
          </p:cNvSpPr>
          <p:nvPr>
            <p:ph type="sldNum" sz="quarter" idx="12"/>
          </p:nvPr>
        </p:nvSpPr>
        <p:spPr/>
        <p:txBody>
          <a:bodyPr/>
          <a:lstStyle/>
          <a:p>
            <a:fld id="{48967F36-0B61-F749-ACDB-F36D75792314}" type="slidenum">
              <a:rPr lang="nb-NO" noProof="0" smtClean="0"/>
              <a:pPr/>
              <a:t>‹#›</a:t>
            </a:fld>
            <a:endParaRPr lang="nb-NO"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noProof="0"/>
              <a:t>Click to edit Master title style</a:t>
            </a:r>
            <a:endParaRPr lang="nb-NO" noProof="0"/>
          </a:p>
        </p:txBody>
      </p:sp>
      <p:sp>
        <p:nvSpPr>
          <p:cNvPr id="3" name="Plassholder for innhold 2"/>
          <p:cNvSpPr>
            <a:spLocks noGrp="1"/>
          </p:cNvSpPr>
          <p:nvPr>
            <p:ph sz="half" idx="1"/>
          </p:nvPr>
        </p:nvSpPr>
        <p:spPr>
          <a:xfrm>
            <a:off x="670300" y="1378339"/>
            <a:ext cx="3710048" cy="3216287"/>
          </a:xfrm>
        </p:spPr>
        <p:txBody>
          <a:bodyPr/>
          <a:lstStyle>
            <a:lvl1pPr>
              <a:defRPr sz="1800"/>
            </a:lvl1pPr>
            <a:lvl2pPr>
              <a:defRPr sz="1800"/>
            </a:lvl2pPr>
            <a:lvl3pPr>
              <a:defRPr sz="1800"/>
            </a:lvl3pPr>
            <a:lvl4pPr>
              <a:defRPr sz="1400"/>
            </a:lvl4pPr>
            <a:lvl5pPr>
              <a:defRPr sz="14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
        <p:nvSpPr>
          <p:cNvPr id="5" name="Plassholder for dato 4"/>
          <p:cNvSpPr>
            <a:spLocks noGrp="1"/>
          </p:cNvSpPr>
          <p:nvPr>
            <p:ph type="dt" sz="half" idx="10"/>
          </p:nvPr>
        </p:nvSpPr>
        <p:spPr/>
        <p:txBody>
          <a:bodyPr/>
          <a:lstStyle/>
          <a:p>
            <a:fld id="{8DF9E8F3-4849-FA48-B4C8-2D894E979956}" type="datetimeFigureOut">
              <a:rPr lang="nb-NO" noProof="0" smtClean="0"/>
              <a:pPr/>
              <a:t>30.01.2018</a:t>
            </a:fld>
            <a:endParaRPr lang="nb-NO" noProof="0"/>
          </a:p>
        </p:txBody>
      </p:sp>
      <p:sp>
        <p:nvSpPr>
          <p:cNvPr id="6" name="Plassholder for bunntekst 5"/>
          <p:cNvSpPr>
            <a:spLocks noGrp="1"/>
          </p:cNvSpPr>
          <p:nvPr>
            <p:ph type="ftr" sz="quarter" idx="11"/>
          </p:nvPr>
        </p:nvSpPr>
        <p:spPr/>
        <p:txBody>
          <a:bodyPr/>
          <a:lstStyle/>
          <a:p>
            <a:endParaRPr lang="nb-NO" noProof="0"/>
          </a:p>
        </p:txBody>
      </p:sp>
      <p:sp>
        <p:nvSpPr>
          <p:cNvPr id="7" name="Plassholder for lysbildenummer 6"/>
          <p:cNvSpPr>
            <a:spLocks noGrp="1"/>
          </p:cNvSpPr>
          <p:nvPr>
            <p:ph type="sldNum" sz="quarter" idx="12"/>
          </p:nvPr>
        </p:nvSpPr>
        <p:spPr/>
        <p:txBody>
          <a:bodyPr/>
          <a:lstStyle/>
          <a:p>
            <a:fld id="{48967F36-0B61-F749-ACDB-F36D75792314}" type="slidenum">
              <a:rPr lang="nb-NO" noProof="0" smtClean="0"/>
              <a:pPr/>
              <a:t>‹#›</a:t>
            </a:fld>
            <a:endParaRPr lang="nb-NO" noProof="0"/>
          </a:p>
        </p:txBody>
      </p:sp>
      <p:sp>
        <p:nvSpPr>
          <p:cNvPr id="8" name="Plassholder for innhold 2"/>
          <p:cNvSpPr>
            <a:spLocks noGrp="1"/>
          </p:cNvSpPr>
          <p:nvPr>
            <p:ph sz="half" idx="13"/>
          </p:nvPr>
        </p:nvSpPr>
        <p:spPr>
          <a:xfrm>
            <a:off x="4848834" y="1378339"/>
            <a:ext cx="3710048" cy="3216287"/>
          </a:xfrm>
        </p:spPr>
        <p:txBody>
          <a:bodyPr/>
          <a:lstStyle>
            <a:lvl1pPr>
              <a:defRPr sz="1800"/>
            </a:lvl1pPr>
            <a:lvl2pPr>
              <a:defRPr sz="1800"/>
            </a:lvl2pPr>
            <a:lvl3pPr>
              <a:defRPr sz="1800"/>
            </a:lvl3pPr>
            <a:lvl4pPr>
              <a:defRPr sz="1400"/>
            </a:lvl4pPr>
            <a:lvl5pPr>
              <a:defRPr sz="14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noProof="0"/>
              <a:t>Click to edit Master title style</a:t>
            </a:r>
            <a:endParaRPr lang="nb-NO" noProof="0"/>
          </a:p>
        </p:txBody>
      </p:sp>
      <p:sp>
        <p:nvSpPr>
          <p:cNvPr id="3" name="Plassholder for dato 2"/>
          <p:cNvSpPr>
            <a:spLocks noGrp="1"/>
          </p:cNvSpPr>
          <p:nvPr>
            <p:ph type="dt" sz="half" idx="10"/>
          </p:nvPr>
        </p:nvSpPr>
        <p:spPr/>
        <p:txBody>
          <a:bodyPr/>
          <a:lstStyle/>
          <a:p>
            <a:fld id="{8DF9E8F3-4849-FA48-B4C8-2D894E979956}" type="datetimeFigureOut">
              <a:rPr lang="nb-NO" noProof="0" smtClean="0"/>
              <a:pPr/>
              <a:t>30.01.2018</a:t>
            </a:fld>
            <a:endParaRPr lang="nb-NO" noProof="0"/>
          </a:p>
        </p:txBody>
      </p:sp>
      <p:sp>
        <p:nvSpPr>
          <p:cNvPr id="4" name="Plassholder for bunntekst 3"/>
          <p:cNvSpPr>
            <a:spLocks noGrp="1"/>
          </p:cNvSpPr>
          <p:nvPr>
            <p:ph type="ftr" sz="quarter" idx="11"/>
          </p:nvPr>
        </p:nvSpPr>
        <p:spPr/>
        <p:txBody>
          <a:bodyPr/>
          <a:lstStyle/>
          <a:p>
            <a:endParaRPr lang="nb-NO" noProof="0"/>
          </a:p>
        </p:txBody>
      </p:sp>
      <p:sp>
        <p:nvSpPr>
          <p:cNvPr id="5" name="Plassholder for lysbildenummer 4"/>
          <p:cNvSpPr>
            <a:spLocks noGrp="1"/>
          </p:cNvSpPr>
          <p:nvPr>
            <p:ph type="sldNum" sz="quarter" idx="12"/>
          </p:nvPr>
        </p:nvSpPr>
        <p:spPr/>
        <p:txBody>
          <a:bodyPr/>
          <a:lstStyle/>
          <a:p>
            <a:fld id="{48967F36-0B61-F749-ACDB-F36D75792314}" type="slidenum">
              <a:rPr lang="nb-NO" noProof="0" smtClean="0"/>
              <a:pPr/>
              <a:t>‹#›</a:t>
            </a:fld>
            <a:endParaRPr lang="nb-NO"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8DF9E8F3-4849-FA48-B4C8-2D894E979956}" type="datetimeFigureOut">
              <a:rPr lang="nb-NO" noProof="0" smtClean="0"/>
              <a:pPr/>
              <a:t>30.01.2018</a:t>
            </a:fld>
            <a:endParaRPr lang="nb-NO" noProof="0"/>
          </a:p>
        </p:txBody>
      </p:sp>
      <p:sp>
        <p:nvSpPr>
          <p:cNvPr id="3" name="Plassholder for bunntekst 2"/>
          <p:cNvSpPr>
            <a:spLocks noGrp="1"/>
          </p:cNvSpPr>
          <p:nvPr>
            <p:ph type="ftr" sz="quarter" idx="11"/>
          </p:nvPr>
        </p:nvSpPr>
        <p:spPr/>
        <p:txBody>
          <a:bodyPr/>
          <a:lstStyle/>
          <a:p>
            <a:endParaRPr lang="nb-NO" noProof="0"/>
          </a:p>
        </p:txBody>
      </p:sp>
      <p:sp>
        <p:nvSpPr>
          <p:cNvPr id="4" name="Plassholder for lysbildenummer 3"/>
          <p:cNvSpPr>
            <a:spLocks noGrp="1"/>
          </p:cNvSpPr>
          <p:nvPr>
            <p:ph type="sldNum" sz="quarter" idx="12"/>
          </p:nvPr>
        </p:nvSpPr>
        <p:spPr/>
        <p:txBody>
          <a:bodyPr/>
          <a:lstStyle/>
          <a:p>
            <a:fld id="{48967F36-0B61-F749-ACDB-F36D75792314}" type="slidenum">
              <a:rPr lang="nb-NO" noProof="0" smtClean="0"/>
              <a:pPr/>
              <a:t>‹#›</a:t>
            </a:fld>
            <a:endParaRPr lang="nb-NO"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pic>
        <p:nvPicPr>
          <p:cNvPr id="17" name="Bild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pic>
        <p:nvPicPr>
          <p:cNvPr id="18" name="Bild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 y="3"/>
            <a:ext cx="1183204" cy="1979702"/>
          </a:xfrm>
          <a:prstGeom prst="rect">
            <a:avLst/>
          </a:prstGeom>
        </p:spPr>
      </p:pic>
      <p:pic>
        <p:nvPicPr>
          <p:cNvPr id="19" name="Bilde 18" descr="LogoNorsk.png"/>
          <p:cNvPicPr>
            <a:picLocks noChangeAspect="1"/>
          </p:cNvPicPr>
          <p:nvPr userDrawn="1"/>
        </p:nvPicPr>
        <p:blipFill>
          <a:blip r:embed="rId4"/>
          <a:stretch>
            <a:fillRect/>
          </a:stretch>
        </p:blipFill>
        <p:spPr>
          <a:xfrm>
            <a:off x="8363041" y="4384258"/>
            <a:ext cx="543971" cy="532755"/>
          </a:xfrm>
          <a:prstGeom prst="rect">
            <a:avLst/>
          </a:prstGeom>
        </p:spPr>
      </p:pic>
      <p:cxnSp>
        <p:nvCxnSpPr>
          <p:cNvPr id="20" name="Rett linje 19"/>
          <p:cNvCxnSpPr/>
          <p:nvPr userDrawn="1"/>
        </p:nvCxnSpPr>
        <p:spPr>
          <a:xfrm flipV="1">
            <a:off x="2488893" y="2035780"/>
            <a:ext cx="6953942" cy="3107727"/>
          </a:xfrm>
          <a:prstGeom prst="line">
            <a:avLst/>
          </a:prstGeom>
          <a:ln w="25400" cap="flat" cmpd="sng" algn="ctr">
            <a:solidFill>
              <a:schemeClr val="accent6">
                <a:lumMod val="20000"/>
                <a:lumOff val="80000"/>
                <a:alpha val="37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Rett linje 20"/>
          <p:cNvCxnSpPr/>
          <p:nvPr userDrawn="1"/>
        </p:nvCxnSpPr>
        <p:spPr>
          <a:xfrm rot="16200000" flipH="1">
            <a:off x="5115120" y="1979572"/>
            <a:ext cx="4297813" cy="2030055"/>
          </a:xfrm>
          <a:prstGeom prst="line">
            <a:avLst/>
          </a:prstGeom>
          <a:ln w="19050" cap="flat" cmpd="sng" algn="ctr">
            <a:solidFill>
              <a:schemeClr val="accent6">
                <a:lumMod val="20000"/>
                <a:lumOff val="80000"/>
                <a:alpha val="49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Rett linje 21"/>
          <p:cNvCxnSpPr/>
          <p:nvPr userDrawn="1"/>
        </p:nvCxnSpPr>
        <p:spPr>
          <a:xfrm>
            <a:off x="5668985" y="2291719"/>
            <a:ext cx="3773855" cy="1504193"/>
          </a:xfrm>
          <a:prstGeom prst="line">
            <a:avLst/>
          </a:prstGeom>
          <a:ln w="19050" cap="flat" cmpd="sng" algn="ctr">
            <a:solidFill>
              <a:schemeClr val="accent6">
                <a:lumMod val="20000"/>
                <a:lumOff val="80000"/>
                <a:alpha val="19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3" name="Rett linje 22"/>
          <p:cNvCxnSpPr/>
          <p:nvPr userDrawn="1"/>
        </p:nvCxnSpPr>
        <p:spPr>
          <a:xfrm rot="5400000">
            <a:off x="2396684" y="669670"/>
            <a:ext cx="6858000" cy="2620072"/>
          </a:xfrm>
          <a:prstGeom prst="line">
            <a:avLst/>
          </a:prstGeom>
          <a:ln w="50800" cap="flat" cmpd="sng" algn="ctr">
            <a:solidFill>
              <a:srgbClr val="00739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Plassholder for dato 2"/>
          <p:cNvSpPr>
            <a:spLocks noGrp="1"/>
          </p:cNvSpPr>
          <p:nvPr>
            <p:ph type="dt" sz="half" idx="10"/>
          </p:nvPr>
        </p:nvSpPr>
        <p:spPr/>
        <p:txBody>
          <a:bodyPr/>
          <a:lstStyle/>
          <a:p>
            <a:fld id="{8DF9E8F3-4849-FA48-B4C8-2D894E979956}" type="datetimeFigureOut">
              <a:rPr lang="nb-NO" noProof="0" smtClean="0"/>
              <a:pPr/>
              <a:t>30.01.2018</a:t>
            </a:fld>
            <a:endParaRPr lang="nb-NO" noProof="0"/>
          </a:p>
        </p:txBody>
      </p:sp>
      <p:sp>
        <p:nvSpPr>
          <p:cNvPr id="4" name="Plassholder for bunntekst 3"/>
          <p:cNvSpPr>
            <a:spLocks noGrp="1"/>
          </p:cNvSpPr>
          <p:nvPr>
            <p:ph type="ftr" sz="quarter" idx="11"/>
          </p:nvPr>
        </p:nvSpPr>
        <p:spPr/>
        <p:txBody>
          <a:bodyPr/>
          <a:lstStyle/>
          <a:p>
            <a:endParaRPr lang="nb-NO" noProof="0"/>
          </a:p>
        </p:txBody>
      </p:sp>
      <p:sp>
        <p:nvSpPr>
          <p:cNvPr id="5" name="Plassholder for lysbildenummer 4"/>
          <p:cNvSpPr>
            <a:spLocks noGrp="1"/>
          </p:cNvSpPr>
          <p:nvPr>
            <p:ph type="sldNum" sz="quarter" idx="12"/>
          </p:nvPr>
        </p:nvSpPr>
        <p:spPr/>
        <p:txBody>
          <a:bodyPr/>
          <a:lstStyle/>
          <a:p>
            <a:fld id="{48967F36-0B61-F749-ACDB-F36D75792314}" type="slidenum">
              <a:rPr lang="nb-NO" noProof="0" smtClean="0"/>
              <a:pPr/>
              <a:t>‹#›</a:t>
            </a:fld>
            <a:endParaRPr lang="nb-NO" noProof="0"/>
          </a:p>
        </p:txBody>
      </p:sp>
      <p:sp>
        <p:nvSpPr>
          <p:cNvPr id="8" name="Undertittel 2"/>
          <p:cNvSpPr>
            <a:spLocks noGrp="1"/>
          </p:cNvSpPr>
          <p:nvPr>
            <p:ph type="subTitle" idx="1"/>
          </p:nvPr>
        </p:nvSpPr>
        <p:spPr>
          <a:xfrm>
            <a:off x="694366" y="2704630"/>
            <a:ext cx="4675782" cy="1205030"/>
          </a:xfrm>
        </p:spPr>
        <p:txBody>
          <a:bodyPr>
            <a:normAutofit/>
          </a:bodyPr>
          <a:lstStyle>
            <a:lvl1pPr marL="0" indent="0" algn="l">
              <a:buNone/>
              <a:defRPr sz="1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nb-NO" noProof="0"/>
          </a:p>
        </p:txBody>
      </p:sp>
      <p:cxnSp>
        <p:nvCxnSpPr>
          <p:cNvPr id="11" name="Rett linje 10"/>
          <p:cNvCxnSpPr/>
          <p:nvPr userDrawn="1"/>
        </p:nvCxnSpPr>
        <p:spPr>
          <a:xfrm>
            <a:off x="5370152" y="3004662"/>
            <a:ext cx="3773855" cy="1128145"/>
          </a:xfrm>
          <a:prstGeom prst="line">
            <a:avLst/>
          </a:prstGeom>
          <a:ln w="19050" cap="flat" cmpd="sng" algn="ctr">
            <a:solidFill>
              <a:schemeClr val="accent6">
                <a:lumMod val="20000"/>
                <a:lumOff val="80000"/>
                <a:alpha val="19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Undertittel 2"/>
          <p:cNvSpPr txBox="1">
            <a:spLocks/>
          </p:cNvSpPr>
          <p:nvPr userDrawn="1"/>
        </p:nvSpPr>
        <p:spPr>
          <a:xfrm>
            <a:off x="694366" y="4432889"/>
            <a:ext cx="4675782" cy="293058"/>
          </a:xfrm>
          <a:prstGeom prst="rect">
            <a:avLst/>
          </a:prstGeom>
        </p:spPr>
        <p:txBody>
          <a:bodyPr vert="horz" lIns="91440" tIns="45720" rIns="91440" bIns="45720" rtlCol="0">
            <a:normAutofit lnSpcReduction="10000"/>
          </a:bodyPr>
          <a:lstStyle>
            <a:lvl1pPr marL="0" indent="0" algn="l">
              <a:buNone/>
              <a:defRPr sz="1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sz="1400" b="1" i="0" u="none" strike="noStrike" kern="1200" cap="none" spc="0" normalizeH="0" baseline="0" noProof="0">
                <a:ln>
                  <a:noFill/>
                </a:ln>
                <a:solidFill>
                  <a:schemeClr val="tx1"/>
                </a:solidFill>
                <a:effectLst/>
                <a:uLnTx/>
                <a:uFillTx/>
                <a:latin typeface="Open Sans"/>
                <a:ea typeface="+mn-ea"/>
                <a:cs typeface="Open Sans"/>
              </a:rPr>
              <a:t>uit.no</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Bild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1291" cy="5143499"/>
          </a:xfrm>
          <a:prstGeom prst="rect">
            <a:avLst/>
          </a:prstGeom>
        </p:spPr>
      </p:pic>
      <p:sp>
        <p:nvSpPr>
          <p:cNvPr id="2" name="Plassholder for tittel 1"/>
          <p:cNvSpPr>
            <a:spLocks noGrp="1"/>
          </p:cNvSpPr>
          <p:nvPr>
            <p:ph type="title"/>
          </p:nvPr>
        </p:nvSpPr>
        <p:spPr>
          <a:xfrm>
            <a:off x="670300" y="225156"/>
            <a:ext cx="7880116" cy="912695"/>
          </a:xfrm>
          <a:prstGeom prst="rect">
            <a:avLst/>
          </a:prstGeom>
        </p:spPr>
        <p:txBody>
          <a:bodyPr vert="horz" lIns="91440" tIns="45720" rIns="91440" bIns="45720" rtlCol="0" anchor="b">
            <a:normAutofit/>
          </a:bodyPr>
          <a:lstStyle/>
          <a:p>
            <a:r>
              <a:rPr lang="nb-NO" noProof="0"/>
              <a:t>Klikk for å redigere tittelstil</a:t>
            </a:r>
          </a:p>
        </p:txBody>
      </p:sp>
      <p:sp>
        <p:nvSpPr>
          <p:cNvPr id="3" name="Plassholder for tekst 2"/>
          <p:cNvSpPr>
            <a:spLocks noGrp="1"/>
          </p:cNvSpPr>
          <p:nvPr>
            <p:ph type="body" idx="1"/>
          </p:nvPr>
        </p:nvSpPr>
        <p:spPr>
          <a:xfrm>
            <a:off x="670300" y="1313387"/>
            <a:ext cx="7888582" cy="3281235"/>
          </a:xfrm>
          <a:prstGeom prst="rect">
            <a:avLst/>
          </a:prstGeom>
        </p:spPr>
        <p:txBody>
          <a:bodyPr vert="horz" lIns="91440" tIns="45720" rIns="91440" bIns="45720" rtlCol="0">
            <a:normAutofit/>
          </a:bodyPr>
          <a:lstStyle/>
          <a:p>
            <a:pPr lvl="0"/>
            <a:r>
              <a:rPr lang="nb-NO" noProof="0" dirty="0"/>
              <a:t>Klikk for å redigere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4" name="Plassholder for dato 3"/>
          <p:cNvSpPr>
            <a:spLocks noGrp="1"/>
          </p:cNvSpPr>
          <p:nvPr>
            <p:ph type="dt" sz="half" idx="2"/>
          </p:nvPr>
        </p:nvSpPr>
        <p:spPr>
          <a:xfrm>
            <a:off x="712383" y="4767264"/>
            <a:ext cx="647649" cy="273844"/>
          </a:xfrm>
          <a:prstGeom prst="rect">
            <a:avLst/>
          </a:prstGeom>
        </p:spPr>
        <p:txBody>
          <a:bodyPr vert="horz" lIns="91440" tIns="45720" rIns="91440" bIns="45720" rtlCol="0" anchor="ctr"/>
          <a:lstStyle>
            <a:lvl1pPr algn="l">
              <a:defRPr sz="900">
                <a:solidFill>
                  <a:schemeClr val="tx1">
                    <a:tint val="75000"/>
                  </a:schemeClr>
                </a:solidFill>
                <a:latin typeface="Arial" pitchFamily="34" charset="0"/>
                <a:cs typeface="Arial" pitchFamily="34" charset="0"/>
              </a:defRPr>
            </a:lvl1pPr>
          </a:lstStyle>
          <a:p>
            <a:fld id="{8DF9E8F3-4849-FA48-B4C8-2D894E979956}" type="datetimeFigureOut">
              <a:rPr lang="nb-NO" noProof="0" smtClean="0"/>
              <a:pPr/>
              <a:t>30.01.2018</a:t>
            </a:fld>
            <a:endParaRPr lang="nb-NO" noProof="0"/>
          </a:p>
        </p:txBody>
      </p:sp>
      <p:sp>
        <p:nvSpPr>
          <p:cNvPr id="5" name="Plassholder for bunntekst 4"/>
          <p:cNvSpPr>
            <a:spLocks noGrp="1"/>
          </p:cNvSpPr>
          <p:nvPr>
            <p:ph type="ftr" sz="quarter" idx="3"/>
          </p:nvPr>
        </p:nvSpPr>
        <p:spPr>
          <a:xfrm>
            <a:off x="1491195" y="4767264"/>
            <a:ext cx="2895600" cy="273844"/>
          </a:xfrm>
          <a:prstGeom prst="rect">
            <a:avLst/>
          </a:prstGeom>
        </p:spPr>
        <p:txBody>
          <a:bodyPr vert="horz" lIns="91440" tIns="45720" rIns="91440" bIns="45720" rtlCol="0" anchor="ctr"/>
          <a:lstStyle>
            <a:lvl1pPr algn="l">
              <a:defRPr sz="1000">
                <a:solidFill>
                  <a:schemeClr val="tx1">
                    <a:tint val="75000"/>
                  </a:schemeClr>
                </a:solidFill>
                <a:latin typeface="Arial" pitchFamily="34" charset="0"/>
                <a:cs typeface="Arial" pitchFamily="34" charset="0"/>
              </a:defRPr>
            </a:lvl1pPr>
          </a:lstStyle>
          <a:p>
            <a:endParaRPr lang="nb-NO" noProof="0"/>
          </a:p>
        </p:txBody>
      </p:sp>
      <p:sp>
        <p:nvSpPr>
          <p:cNvPr id="6" name="Plassholder for lysbildenummer 5"/>
          <p:cNvSpPr>
            <a:spLocks noGrp="1"/>
          </p:cNvSpPr>
          <p:nvPr>
            <p:ph type="sldNum" sz="quarter" idx="4"/>
          </p:nvPr>
        </p:nvSpPr>
        <p:spPr>
          <a:xfrm>
            <a:off x="6553200" y="4767264"/>
            <a:ext cx="2005682" cy="273844"/>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Arial" pitchFamily="34" charset="0"/>
              </a:defRPr>
            </a:lvl1pPr>
          </a:lstStyle>
          <a:p>
            <a:fld id="{48967F36-0B61-F749-ACDB-F36D75792314}" type="slidenum">
              <a:rPr lang="nb-NO" noProof="0" smtClean="0"/>
              <a:pPr/>
              <a:t>‹#›</a:t>
            </a:fld>
            <a:endParaRPr lang="nb-NO" noProof="0"/>
          </a:p>
        </p:txBody>
      </p:sp>
      <p:cxnSp>
        <p:nvCxnSpPr>
          <p:cNvPr id="16" name="Rett linje 15"/>
          <p:cNvCxnSpPr/>
          <p:nvPr/>
        </p:nvCxnSpPr>
        <p:spPr>
          <a:xfrm>
            <a:off x="770102" y="1202534"/>
            <a:ext cx="7788780" cy="1191"/>
          </a:xfrm>
          <a:prstGeom prst="line">
            <a:avLst/>
          </a:prstGeom>
          <a:ln w="12700" cap="flat" cmpd="sng" algn="ctr">
            <a:solidFill>
              <a:srgbClr val="00739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 name="Rett linje 12"/>
          <p:cNvCxnSpPr/>
          <p:nvPr userDrawn="1"/>
        </p:nvCxnSpPr>
        <p:spPr>
          <a:xfrm rot="5400000">
            <a:off x="7716651" y="3718876"/>
            <a:ext cx="2085544" cy="763704"/>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Rett linje 14"/>
          <p:cNvCxnSpPr/>
          <p:nvPr userDrawn="1"/>
        </p:nvCxnSpPr>
        <p:spPr>
          <a:xfrm rot="10800000" flipV="1">
            <a:off x="6924737" y="4135608"/>
            <a:ext cx="2216545" cy="1007893"/>
          </a:xfrm>
          <a:prstGeom prst="line">
            <a:avLst/>
          </a:prstGeom>
          <a:ln>
            <a:solidFill>
              <a:srgbClr val="59BEC9">
                <a:alpha val="54118"/>
              </a:srgbClr>
            </a:solidFill>
          </a:ln>
          <a:effectLst/>
        </p:spPr>
        <p:style>
          <a:lnRef idx="2">
            <a:schemeClr val="accent1"/>
          </a:lnRef>
          <a:fillRef idx="0">
            <a:schemeClr val="accent1"/>
          </a:fillRef>
          <a:effectRef idx="1">
            <a:schemeClr val="accent1"/>
          </a:effectRef>
          <a:fontRef idx="minor">
            <a:schemeClr val="tx1"/>
          </a:fontRef>
        </p:style>
      </p:cxnSp>
      <p:cxnSp>
        <p:nvCxnSpPr>
          <p:cNvPr id="17" name="Rett linje 16"/>
          <p:cNvCxnSpPr/>
          <p:nvPr userDrawn="1"/>
        </p:nvCxnSpPr>
        <p:spPr>
          <a:xfrm rot="5400000">
            <a:off x="8331762" y="4333979"/>
            <a:ext cx="1161841" cy="457200"/>
          </a:xfrm>
          <a:prstGeom prst="line">
            <a:avLst/>
          </a:prstGeom>
          <a:ln w="19050" cap="flat" cmpd="sng" algn="ctr">
            <a:solidFill>
              <a:srgbClr val="007396">
                <a:alpha val="60000"/>
              </a:srgb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Lst>
  <p:txStyles>
    <p:titleStyle>
      <a:lvl1pPr algn="l" defTabSz="457200" rtl="0" eaLnBrk="1" latinLnBrk="0" hangingPunct="1">
        <a:spcBef>
          <a:spcPct val="0"/>
        </a:spcBef>
        <a:buNone/>
        <a:defRPr sz="2600" b="1" i="0" kern="1200">
          <a:solidFill>
            <a:schemeClr val="tx1"/>
          </a:solidFill>
          <a:latin typeface="Arial"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1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14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14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tel 1"/>
          <p:cNvSpPr>
            <a:spLocks noGrp="1"/>
          </p:cNvSpPr>
          <p:nvPr>
            <p:ph type="ctrTitle"/>
          </p:nvPr>
        </p:nvSpPr>
        <p:spPr>
          <a:xfrm>
            <a:off x="738393" y="1342431"/>
            <a:ext cx="5829300" cy="1102519"/>
          </a:xfrm>
        </p:spPr>
        <p:txBody>
          <a:bodyPr/>
          <a:lstStyle/>
          <a:p>
            <a:pPr algn="ctr" eaLnBrk="1" hangingPunct="1"/>
            <a:r>
              <a:rPr lang="en-US" sz="3300" dirty="0">
                <a:latin typeface="+mj-lt"/>
              </a:rPr>
              <a:t>Constructing Linguistic Reality: The </a:t>
            </a:r>
            <a:r>
              <a:rPr lang="en-US" sz="3300" dirty="0" err="1">
                <a:latin typeface="+mj-lt"/>
              </a:rPr>
              <a:t>Yggur</a:t>
            </a:r>
            <a:r>
              <a:rPr lang="en-US" sz="3300" dirty="0">
                <a:latin typeface="+mj-lt"/>
              </a:rPr>
              <a:t> Language</a:t>
            </a:r>
            <a:endParaRPr lang="en-US" altLang="en-US" sz="3300" dirty="0">
              <a:latin typeface="+mj-lt"/>
              <a:ea typeface="ＭＳ Ｐゴシック" charset="-128"/>
            </a:endParaRPr>
          </a:p>
        </p:txBody>
      </p:sp>
      <p:sp>
        <p:nvSpPr>
          <p:cNvPr id="10242" name="Undertittel 2"/>
          <p:cNvSpPr>
            <a:spLocks noGrp="1"/>
          </p:cNvSpPr>
          <p:nvPr>
            <p:ph type="subTitle" idx="1"/>
          </p:nvPr>
        </p:nvSpPr>
        <p:spPr>
          <a:xfrm>
            <a:off x="880976" y="2706292"/>
            <a:ext cx="5823347" cy="1753790"/>
          </a:xfrm>
        </p:spPr>
        <p:txBody>
          <a:bodyPr/>
          <a:lstStyle/>
          <a:p>
            <a:pPr eaLnBrk="1" hangingPunct="1"/>
            <a:r>
              <a:rPr lang="en-US" altLang="en-US" sz="2100" dirty="0">
                <a:latin typeface="+mn-lt"/>
                <a:ea typeface="ＭＳ Ｐゴシック" charset="-128"/>
              </a:rPr>
              <a:t>Laura A. </a:t>
            </a:r>
            <a:r>
              <a:rPr lang="en-US" altLang="en-US" sz="2100" dirty="0" err="1">
                <a:latin typeface="+mn-lt"/>
                <a:ea typeface="ＭＳ Ｐゴシック" charset="-128"/>
              </a:rPr>
              <a:t>Janda</a:t>
            </a:r>
            <a:r>
              <a:rPr lang="en-US" altLang="en-US" sz="2100" dirty="0">
                <a:latin typeface="+mn-lt"/>
                <a:ea typeface="ＭＳ Ｐゴシック" charset="-128"/>
              </a:rPr>
              <a:t> </a:t>
            </a:r>
          </a:p>
          <a:p>
            <a:pPr eaLnBrk="1" hangingPunct="1"/>
            <a:r>
              <a:rPr lang="en-US" altLang="en-US" sz="2100" dirty="0">
                <a:latin typeface="+mn-lt"/>
                <a:ea typeface="ＭＳ Ｐゴシック" charset="-128"/>
              </a:rPr>
              <a:t>	</a:t>
            </a:r>
            <a:r>
              <a:rPr lang="en-US" altLang="en-US" sz="2100" dirty="0" err="1">
                <a:latin typeface="+mn-lt"/>
                <a:ea typeface="ＭＳ Ｐゴシック" charset="-128"/>
              </a:rPr>
              <a:t>UiT</a:t>
            </a:r>
            <a:r>
              <a:rPr lang="en-US" altLang="en-US" sz="2100" dirty="0">
                <a:latin typeface="+mn-lt"/>
                <a:ea typeface="ＭＳ Ｐゴシック" charset="-128"/>
              </a:rPr>
              <a:t> The Arctic University of Norway</a:t>
            </a:r>
          </a:p>
        </p:txBody>
      </p:sp>
      <p:pic>
        <p:nvPicPr>
          <p:cNvPr id="10243" name="Picture 3" descr="clear3lar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7991" y="4460082"/>
            <a:ext cx="2122884" cy="64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6732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35000"/>
          </a:blip>
          <a:stretch>
            <a:fillRect/>
          </a:stretch>
        </p:blipFill>
        <p:spPr>
          <a:xfrm>
            <a:off x="-1" y="-1"/>
            <a:ext cx="9155235" cy="5143501"/>
          </a:xfrm>
          <a:prstGeom prst="rect">
            <a:avLst/>
          </a:prstGeom>
        </p:spPr>
      </p:pic>
      <p:sp>
        <p:nvSpPr>
          <p:cNvPr id="3" name="Title 2"/>
          <p:cNvSpPr>
            <a:spLocks noGrp="1"/>
          </p:cNvSpPr>
          <p:nvPr>
            <p:ph type="title"/>
          </p:nvPr>
        </p:nvSpPr>
        <p:spPr/>
        <p:txBody>
          <a:bodyPr>
            <a:normAutofit/>
          </a:bodyPr>
          <a:lstStyle/>
          <a:p>
            <a:r>
              <a:rPr lang="en-US" sz="3200" dirty="0">
                <a:latin typeface="+mj-lt"/>
              </a:rPr>
              <a:t>Domains of languages</a:t>
            </a:r>
          </a:p>
        </p:txBody>
      </p:sp>
      <p:sp>
        <p:nvSpPr>
          <p:cNvPr id="4" name="Content Placeholder 3"/>
          <p:cNvSpPr>
            <a:spLocks noGrp="1"/>
          </p:cNvSpPr>
          <p:nvPr>
            <p:ph idx="1"/>
          </p:nvPr>
        </p:nvSpPr>
        <p:spPr/>
        <p:txBody>
          <a:bodyPr>
            <a:normAutofit/>
          </a:bodyPr>
          <a:lstStyle/>
          <a:p>
            <a:r>
              <a:rPr lang="en-US" sz="2400" b="1" dirty="0">
                <a:latin typeface="+mn-lt"/>
              </a:rPr>
              <a:t>Human communication:</a:t>
            </a:r>
            <a:r>
              <a:rPr lang="en-US" sz="2400" dirty="0">
                <a:latin typeface="+mn-lt"/>
              </a:rPr>
              <a:t> natural languages, auxiliary languages, revival languages</a:t>
            </a:r>
          </a:p>
          <a:p>
            <a:r>
              <a:rPr lang="en-US" sz="2400" b="1" dirty="0">
                <a:latin typeface="+mn-lt"/>
              </a:rPr>
              <a:t>Fiction and film: </a:t>
            </a:r>
            <a:r>
              <a:rPr lang="en-US" sz="2400" i="1" dirty="0">
                <a:latin typeface="+mn-lt"/>
              </a:rPr>
              <a:t>The Hobbit, Lord of the Rings, </a:t>
            </a:r>
            <a:r>
              <a:rPr lang="cs-CZ" sz="2400" i="1" dirty="0">
                <a:latin typeface="+mn-lt"/>
              </a:rPr>
              <a:t>Vyrozumění, “</a:t>
            </a:r>
            <a:r>
              <a:rPr lang="cs-CZ" sz="2400" i="1" dirty="0" err="1">
                <a:latin typeface="+mn-lt"/>
              </a:rPr>
              <a:t>Tlön</a:t>
            </a:r>
            <a:r>
              <a:rPr lang="cs-CZ" sz="2400" i="1" dirty="0">
                <a:latin typeface="+mn-lt"/>
              </a:rPr>
              <a:t>, </a:t>
            </a:r>
            <a:r>
              <a:rPr lang="cs-CZ" sz="2400" i="1" dirty="0" err="1">
                <a:latin typeface="+mn-lt"/>
              </a:rPr>
              <a:t>Uqbar</a:t>
            </a:r>
            <a:r>
              <a:rPr lang="cs-CZ" sz="2400" i="1" dirty="0">
                <a:latin typeface="+mn-lt"/>
              </a:rPr>
              <a:t>, Orbis </a:t>
            </a:r>
            <a:r>
              <a:rPr lang="cs-CZ" sz="2400" i="1" dirty="0" err="1">
                <a:latin typeface="+mn-lt"/>
              </a:rPr>
              <a:t>Tertius</a:t>
            </a:r>
            <a:r>
              <a:rPr lang="cs-CZ" sz="2400" i="1" dirty="0">
                <a:latin typeface="+mn-lt"/>
              </a:rPr>
              <a:t>“, Star </a:t>
            </a:r>
            <a:r>
              <a:rPr lang="cs-CZ" sz="2400" i="1" dirty="0" err="1">
                <a:latin typeface="+mn-lt"/>
              </a:rPr>
              <a:t>Trek</a:t>
            </a:r>
            <a:r>
              <a:rPr lang="cs-CZ" sz="2400" i="1" dirty="0">
                <a:latin typeface="+mn-lt"/>
              </a:rPr>
              <a:t>, </a:t>
            </a:r>
            <a:r>
              <a:rPr lang="cs-CZ" sz="2400" i="1" dirty="0" err="1">
                <a:latin typeface="+mn-lt"/>
              </a:rPr>
              <a:t>Clockwork</a:t>
            </a:r>
            <a:r>
              <a:rPr lang="cs-CZ" sz="2400" i="1" dirty="0">
                <a:latin typeface="+mn-lt"/>
              </a:rPr>
              <a:t> Orange, </a:t>
            </a:r>
            <a:r>
              <a:rPr lang="cs-CZ" sz="2400" i="1" dirty="0" err="1">
                <a:latin typeface="+mn-lt"/>
              </a:rPr>
              <a:t>Arrival</a:t>
            </a:r>
            <a:r>
              <a:rPr lang="cs-CZ" sz="2400" i="1" dirty="0">
                <a:latin typeface="+mn-lt"/>
              </a:rPr>
              <a:t>, Game </a:t>
            </a:r>
            <a:r>
              <a:rPr lang="cs-CZ" sz="2400" i="1" dirty="0" err="1">
                <a:latin typeface="+mn-lt"/>
              </a:rPr>
              <a:t>of</a:t>
            </a:r>
            <a:r>
              <a:rPr lang="cs-CZ" sz="2400" i="1" dirty="0">
                <a:latin typeface="+mn-lt"/>
              </a:rPr>
              <a:t> </a:t>
            </a:r>
            <a:r>
              <a:rPr lang="cs-CZ" sz="2400" i="1" dirty="0" err="1">
                <a:latin typeface="+mn-lt"/>
              </a:rPr>
              <a:t>Thrones</a:t>
            </a:r>
            <a:endParaRPr lang="en-US" sz="2400" dirty="0">
              <a:latin typeface="+mn-lt"/>
            </a:endParaRPr>
          </a:p>
          <a:p>
            <a:r>
              <a:rPr lang="en-US" sz="2400" b="1" dirty="0">
                <a:latin typeface="+mn-lt"/>
              </a:rPr>
              <a:t>Internet and fun: </a:t>
            </a:r>
            <a:r>
              <a:rPr lang="ru-RU" sz="2400" dirty="0" err="1">
                <a:latin typeface="+mn-lt"/>
              </a:rPr>
              <a:t>Олбанский</a:t>
            </a:r>
            <a:r>
              <a:rPr lang="ru-RU" sz="2400" dirty="0">
                <a:latin typeface="+mn-lt"/>
              </a:rPr>
              <a:t> язык/язык </a:t>
            </a:r>
            <a:r>
              <a:rPr lang="ru-RU" sz="2400" dirty="0" err="1">
                <a:latin typeface="+mn-lt"/>
              </a:rPr>
              <a:t>падонкаф</a:t>
            </a:r>
            <a:r>
              <a:rPr lang="nb-NO" sz="2400" dirty="0">
                <a:latin typeface="+mn-lt"/>
              </a:rPr>
              <a:t>, and </a:t>
            </a:r>
            <a:r>
              <a:rPr lang="nb-NO" sz="2400" dirty="0" err="1">
                <a:latin typeface="+mn-lt"/>
              </a:rPr>
              <a:t>many</a:t>
            </a:r>
            <a:r>
              <a:rPr lang="nb-NO" sz="2400" dirty="0">
                <a:latin typeface="+mn-lt"/>
              </a:rPr>
              <a:t> private </a:t>
            </a:r>
            <a:r>
              <a:rPr lang="nb-NO" sz="2400" dirty="0" err="1">
                <a:latin typeface="+mn-lt"/>
              </a:rPr>
              <a:t>conlangs</a:t>
            </a:r>
            <a:endParaRPr lang="en-US" sz="2400" dirty="0">
              <a:latin typeface="+mn-lt"/>
            </a:endParaRPr>
          </a:p>
        </p:txBody>
      </p:sp>
    </p:spTree>
    <p:extLst>
      <p:ext uri="{BB962C8B-B14F-4D97-AF65-F5344CB8AC3E}">
        <p14:creationId xmlns:p14="http://schemas.microsoft.com/office/powerpoint/2010/main" val="1825062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35000"/>
          </a:blip>
          <a:stretch>
            <a:fillRect/>
          </a:stretch>
        </p:blipFill>
        <p:spPr>
          <a:xfrm>
            <a:off x="0" y="-1"/>
            <a:ext cx="9155235" cy="5143501"/>
          </a:xfrm>
          <a:prstGeom prst="rect">
            <a:avLst/>
          </a:prstGeom>
        </p:spPr>
      </p:pic>
      <p:sp>
        <p:nvSpPr>
          <p:cNvPr id="3" name="Title 2"/>
          <p:cNvSpPr>
            <a:spLocks noGrp="1"/>
          </p:cNvSpPr>
          <p:nvPr>
            <p:ph type="title"/>
          </p:nvPr>
        </p:nvSpPr>
        <p:spPr/>
        <p:txBody>
          <a:bodyPr>
            <a:normAutofit/>
          </a:bodyPr>
          <a:lstStyle/>
          <a:p>
            <a:r>
              <a:rPr lang="en-US" sz="3200" dirty="0" err="1">
                <a:latin typeface="+mj-lt"/>
              </a:rPr>
              <a:t>Yggur</a:t>
            </a:r>
            <a:r>
              <a:rPr lang="en-US" sz="3200" dirty="0">
                <a:latin typeface="+mj-lt"/>
              </a:rPr>
              <a:t> is</a:t>
            </a:r>
          </a:p>
        </p:txBody>
      </p:sp>
      <p:sp>
        <p:nvSpPr>
          <p:cNvPr id="4" name="Content Placeholder 3"/>
          <p:cNvSpPr>
            <a:spLocks noGrp="1"/>
          </p:cNvSpPr>
          <p:nvPr>
            <p:ph idx="1"/>
          </p:nvPr>
        </p:nvSpPr>
        <p:spPr/>
        <p:txBody>
          <a:bodyPr>
            <a:normAutofit/>
          </a:bodyPr>
          <a:lstStyle/>
          <a:p>
            <a:r>
              <a:rPr lang="en-US" sz="2800" dirty="0">
                <a:latin typeface="+mn-lt"/>
              </a:rPr>
              <a:t>A </a:t>
            </a:r>
            <a:r>
              <a:rPr lang="en-US" sz="2800" b="1" dirty="0">
                <a:latin typeface="+mn-lt"/>
              </a:rPr>
              <a:t>fictitious</a:t>
            </a:r>
            <a:r>
              <a:rPr lang="en-US" sz="2800" dirty="0">
                <a:latin typeface="+mn-lt"/>
              </a:rPr>
              <a:t> language, a “</a:t>
            </a:r>
            <a:r>
              <a:rPr lang="en-US" sz="2800" dirty="0" err="1">
                <a:latin typeface="+mn-lt"/>
              </a:rPr>
              <a:t>conlang</a:t>
            </a:r>
            <a:r>
              <a:rPr lang="en-US" sz="2800" dirty="0">
                <a:latin typeface="+mn-lt"/>
              </a:rPr>
              <a:t>”</a:t>
            </a:r>
          </a:p>
          <a:p>
            <a:r>
              <a:rPr lang="en-US" sz="2800" b="1" dirty="0">
                <a:latin typeface="+mn-lt"/>
              </a:rPr>
              <a:t>Typologically normal </a:t>
            </a:r>
            <a:r>
              <a:rPr lang="en-US" sz="2800" dirty="0">
                <a:latin typeface="+mn-lt"/>
              </a:rPr>
              <a:t>for a human language, but </a:t>
            </a:r>
            <a:r>
              <a:rPr lang="en-US" sz="2800" b="1" dirty="0">
                <a:latin typeface="+mn-lt"/>
              </a:rPr>
              <a:t>not based on or borrowed from </a:t>
            </a:r>
            <a:r>
              <a:rPr lang="en-US" sz="2800" dirty="0">
                <a:latin typeface="+mn-lt"/>
              </a:rPr>
              <a:t>a natural language</a:t>
            </a:r>
          </a:p>
          <a:p>
            <a:r>
              <a:rPr lang="en-US" sz="2800" dirty="0">
                <a:latin typeface="+mn-lt"/>
              </a:rPr>
              <a:t>A </a:t>
            </a:r>
            <a:r>
              <a:rPr lang="en-US" sz="2800" b="1" dirty="0">
                <a:latin typeface="+mn-lt"/>
              </a:rPr>
              <a:t>full</a:t>
            </a:r>
            <a:r>
              <a:rPr lang="en-US" sz="2800" dirty="0">
                <a:latin typeface="+mn-lt"/>
              </a:rPr>
              <a:t> language</a:t>
            </a:r>
          </a:p>
          <a:p>
            <a:r>
              <a:rPr lang="en-US" sz="2800" dirty="0">
                <a:latin typeface="+mn-lt"/>
              </a:rPr>
              <a:t>Used in a </a:t>
            </a:r>
            <a:r>
              <a:rPr lang="en-US" sz="2800" b="1" dirty="0">
                <a:latin typeface="+mn-lt"/>
              </a:rPr>
              <a:t>novel</a:t>
            </a:r>
          </a:p>
          <a:p>
            <a:endParaRPr lang="en-US" sz="2800" dirty="0">
              <a:latin typeface="+mn-lt"/>
            </a:endParaRPr>
          </a:p>
        </p:txBody>
      </p:sp>
    </p:spTree>
    <p:extLst>
      <p:ext uri="{BB962C8B-B14F-4D97-AF65-F5344CB8AC3E}">
        <p14:creationId xmlns:p14="http://schemas.microsoft.com/office/powerpoint/2010/main" val="256610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35000"/>
          </a:blip>
          <a:stretch>
            <a:fillRect/>
          </a:stretch>
        </p:blipFill>
        <p:spPr>
          <a:xfrm>
            <a:off x="-1" y="-1"/>
            <a:ext cx="9155235" cy="5143501"/>
          </a:xfrm>
          <a:prstGeom prst="rect">
            <a:avLst/>
          </a:prstGeom>
        </p:spPr>
      </p:pic>
      <p:sp>
        <p:nvSpPr>
          <p:cNvPr id="3" name="Title 2"/>
          <p:cNvSpPr>
            <a:spLocks noGrp="1"/>
          </p:cNvSpPr>
          <p:nvPr>
            <p:ph type="title"/>
          </p:nvPr>
        </p:nvSpPr>
        <p:spPr/>
        <p:txBody>
          <a:bodyPr>
            <a:normAutofit/>
          </a:bodyPr>
          <a:lstStyle/>
          <a:p>
            <a:r>
              <a:rPr lang="en-US" sz="3200" dirty="0">
                <a:latin typeface="+mj-lt"/>
              </a:rPr>
              <a:t>Ideologies of languages</a:t>
            </a:r>
          </a:p>
        </p:txBody>
      </p:sp>
      <p:sp>
        <p:nvSpPr>
          <p:cNvPr id="4" name="Content Placeholder 3"/>
          <p:cNvSpPr>
            <a:spLocks noGrp="1"/>
          </p:cNvSpPr>
          <p:nvPr>
            <p:ph idx="1"/>
          </p:nvPr>
        </p:nvSpPr>
        <p:spPr/>
        <p:txBody>
          <a:bodyPr>
            <a:normAutofit/>
          </a:bodyPr>
          <a:lstStyle/>
          <a:p>
            <a:r>
              <a:rPr lang="en-US" sz="2400" dirty="0">
                <a:latin typeface="+mn-lt"/>
              </a:rPr>
              <a:t>Auxiliary languages: To </a:t>
            </a:r>
            <a:r>
              <a:rPr lang="en-US" sz="2400" b="1" dirty="0">
                <a:latin typeface="+mn-lt"/>
              </a:rPr>
              <a:t>facilitate communication</a:t>
            </a:r>
          </a:p>
          <a:p>
            <a:r>
              <a:rPr lang="en-US" sz="2400" dirty="0" err="1">
                <a:latin typeface="+mn-lt"/>
              </a:rPr>
              <a:t>Ptydepe</a:t>
            </a:r>
            <a:r>
              <a:rPr lang="en-US" sz="2400" dirty="0">
                <a:latin typeface="+mn-lt"/>
              </a:rPr>
              <a:t>: </a:t>
            </a:r>
            <a:r>
              <a:rPr lang="en-US" sz="2400" b="1" dirty="0">
                <a:latin typeface="+mn-lt"/>
              </a:rPr>
              <a:t>Eliminate ambiguity</a:t>
            </a:r>
          </a:p>
          <a:p>
            <a:r>
              <a:rPr lang="en-US" sz="2400" dirty="0" err="1">
                <a:latin typeface="+mn-lt"/>
              </a:rPr>
              <a:t>Tlön</a:t>
            </a:r>
            <a:r>
              <a:rPr lang="en-US" sz="2400" dirty="0">
                <a:latin typeface="+mn-lt"/>
              </a:rPr>
              <a:t>: Conspiracy to </a:t>
            </a:r>
            <a:r>
              <a:rPr lang="en-US" sz="2400" b="1" dirty="0">
                <a:latin typeface="+mn-lt"/>
              </a:rPr>
              <a:t>manipulate comm</a:t>
            </a:r>
            <a:r>
              <a:rPr lang="en-US" sz="2400" dirty="0">
                <a:latin typeface="+mn-lt"/>
              </a:rPr>
              <a:t>unication</a:t>
            </a:r>
          </a:p>
          <a:p>
            <a:r>
              <a:rPr lang="en-US" sz="2400" dirty="0" err="1">
                <a:latin typeface="+mn-lt"/>
              </a:rPr>
              <a:t>NewSpeak</a:t>
            </a:r>
            <a:r>
              <a:rPr lang="en-US" sz="2400" dirty="0">
                <a:latin typeface="+mn-lt"/>
              </a:rPr>
              <a:t>: To </a:t>
            </a:r>
            <a:r>
              <a:rPr lang="en-US" sz="2400" b="1" dirty="0">
                <a:latin typeface="+mn-lt"/>
              </a:rPr>
              <a:t>manipulate thought</a:t>
            </a:r>
          </a:p>
          <a:p>
            <a:r>
              <a:rPr lang="en-US" sz="2400" dirty="0" err="1">
                <a:latin typeface="+mn-lt"/>
              </a:rPr>
              <a:t>Láadan</a:t>
            </a:r>
            <a:r>
              <a:rPr lang="en-US" sz="2400" dirty="0">
                <a:latin typeface="+mn-lt"/>
              </a:rPr>
              <a:t>: To provide a </a:t>
            </a:r>
            <a:r>
              <a:rPr lang="en-US" sz="2400" b="1" dirty="0">
                <a:latin typeface="+mn-lt"/>
              </a:rPr>
              <a:t>feminist perspective</a:t>
            </a:r>
          </a:p>
          <a:p>
            <a:r>
              <a:rPr lang="en-US" sz="2400" dirty="0" err="1">
                <a:latin typeface="+mn-lt"/>
              </a:rPr>
              <a:t>Heptapod</a:t>
            </a:r>
            <a:r>
              <a:rPr lang="en-US" sz="2400" dirty="0">
                <a:latin typeface="+mn-lt"/>
              </a:rPr>
              <a:t>: To give a </a:t>
            </a:r>
            <a:r>
              <a:rPr lang="en-US" sz="2400" b="1" dirty="0">
                <a:latin typeface="+mn-lt"/>
              </a:rPr>
              <a:t>gift to humankind</a:t>
            </a:r>
          </a:p>
          <a:p>
            <a:r>
              <a:rPr lang="en-US" sz="2400" dirty="0">
                <a:latin typeface="+mn-lt"/>
              </a:rPr>
              <a:t>His Master’s Voice: </a:t>
            </a:r>
            <a:r>
              <a:rPr lang="en-US" sz="2400" b="1" dirty="0">
                <a:latin typeface="+mn-lt"/>
              </a:rPr>
              <a:t>?</a:t>
            </a:r>
          </a:p>
        </p:txBody>
      </p:sp>
    </p:spTree>
    <p:extLst>
      <p:ext uri="{BB962C8B-B14F-4D97-AF65-F5344CB8AC3E}">
        <p14:creationId xmlns:p14="http://schemas.microsoft.com/office/powerpoint/2010/main" val="1468652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35000"/>
          </a:blip>
          <a:stretch>
            <a:fillRect/>
          </a:stretch>
        </p:blipFill>
        <p:spPr>
          <a:xfrm>
            <a:off x="0" y="-1"/>
            <a:ext cx="9155235" cy="5143501"/>
          </a:xfrm>
          <a:prstGeom prst="rect">
            <a:avLst/>
          </a:prstGeom>
        </p:spPr>
      </p:pic>
      <p:sp>
        <p:nvSpPr>
          <p:cNvPr id="3" name="Title 2"/>
          <p:cNvSpPr>
            <a:spLocks noGrp="1"/>
          </p:cNvSpPr>
          <p:nvPr>
            <p:ph type="title"/>
          </p:nvPr>
        </p:nvSpPr>
        <p:spPr/>
        <p:txBody>
          <a:bodyPr>
            <a:normAutofit/>
          </a:bodyPr>
          <a:lstStyle/>
          <a:p>
            <a:r>
              <a:rPr lang="en-US" sz="3200" dirty="0" err="1">
                <a:latin typeface="+mj-lt"/>
              </a:rPr>
              <a:t>Yggur</a:t>
            </a:r>
            <a:r>
              <a:rPr lang="en-US" sz="3200" dirty="0">
                <a:latin typeface="+mj-lt"/>
              </a:rPr>
              <a:t> is</a:t>
            </a:r>
          </a:p>
        </p:txBody>
      </p:sp>
      <p:sp>
        <p:nvSpPr>
          <p:cNvPr id="4" name="Content Placeholder 3"/>
          <p:cNvSpPr>
            <a:spLocks noGrp="1"/>
          </p:cNvSpPr>
          <p:nvPr>
            <p:ph idx="1"/>
          </p:nvPr>
        </p:nvSpPr>
        <p:spPr/>
        <p:txBody>
          <a:bodyPr>
            <a:normAutofit lnSpcReduction="10000"/>
          </a:bodyPr>
          <a:lstStyle/>
          <a:p>
            <a:r>
              <a:rPr lang="en-US" sz="2800" dirty="0">
                <a:latin typeface="+mn-lt"/>
              </a:rPr>
              <a:t>A </a:t>
            </a:r>
            <a:r>
              <a:rPr lang="en-US" sz="2800" b="1" dirty="0">
                <a:latin typeface="+mn-lt"/>
              </a:rPr>
              <a:t>fictitious</a:t>
            </a:r>
            <a:r>
              <a:rPr lang="en-US" sz="2800" dirty="0">
                <a:latin typeface="+mn-lt"/>
              </a:rPr>
              <a:t> language, a “</a:t>
            </a:r>
            <a:r>
              <a:rPr lang="en-US" sz="2800" dirty="0" err="1">
                <a:latin typeface="+mn-lt"/>
              </a:rPr>
              <a:t>conlang</a:t>
            </a:r>
            <a:r>
              <a:rPr lang="en-US" sz="2800" dirty="0">
                <a:latin typeface="+mn-lt"/>
              </a:rPr>
              <a:t>”</a:t>
            </a:r>
          </a:p>
          <a:p>
            <a:r>
              <a:rPr lang="en-US" sz="2800" b="1" dirty="0">
                <a:latin typeface="+mn-lt"/>
              </a:rPr>
              <a:t>Typologically normal </a:t>
            </a:r>
            <a:r>
              <a:rPr lang="en-US" sz="2800" dirty="0">
                <a:latin typeface="+mn-lt"/>
              </a:rPr>
              <a:t>for a human language, but </a:t>
            </a:r>
            <a:r>
              <a:rPr lang="en-US" sz="2800" b="1" dirty="0">
                <a:latin typeface="+mn-lt"/>
              </a:rPr>
              <a:t>not based on or borrowed from</a:t>
            </a:r>
            <a:r>
              <a:rPr lang="en-US" sz="2800" dirty="0">
                <a:latin typeface="+mn-lt"/>
              </a:rPr>
              <a:t> a natural language</a:t>
            </a:r>
          </a:p>
          <a:p>
            <a:r>
              <a:rPr lang="en-US" sz="2800" dirty="0">
                <a:latin typeface="+mn-lt"/>
              </a:rPr>
              <a:t>A </a:t>
            </a:r>
            <a:r>
              <a:rPr lang="en-US" sz="2800" b="1" dirty="0">
                <a:latin typeface="+mn-lt"/>
              </a:rPr>
              <a:t>full</a:t>
            </a:r>
            <a:r>
              <a:rPr lang="en-US" sz="2800" dirty="0">
                <a:latin typeface="+mn-lt"/>
              </a:rPr>
              <a:t> language</a:t>
            </a:r>
          </a:p>
          <a:p>
            <a:r>
              <a:rPr lang="en-US" sz="2800" dirty="0">
                <a:latin typeface="+mn-lt"/>
              </a:rPr>
              <a:t>Used in a </a:t>
            </a:r>
            <a:r>
              <a:rPr lang="en-US" sz="2800" b="1" dirty="0">
                <a:latin typeface="+mn-lt"/>
              </a:rPr>
              <a:t>novel</a:t>
            </a:r>
          </a:p>
          <a:p>
            <a:r>
              <a:rPr lang="en-US" sz="2800" b="1" dirty="0">
                <a:latin typeface="+mn-lt"/>
              </a:rPr>
              <a:t>No ideology</a:t>
            </a:r>
            <a:r>
              <a:rPr lang="en-US" sz="2800" dirty="0">
                <a:latin typeface="+mn-lt"/>
              </a:rPr>
              <a:t>, serves to represent the “other side”</a:t>
            </a:r>
          </a:p>
          <a:p>
            <a:endParaRPr lang="en-US" sz="2800" dirty="0">
              <a:latin typeface="+mn-lt"/>
            </a:endParaRPr>
          </a:p>
        </p:txBody>
      </p:sp>
    </p:spTree>
    <p:extLst>
      <p:ext uri="{BB962C8B-B14F-4D97-AF65-F5344CB8AC3E}">
        <p14:creationId xmlns:p14="http://schemas.microsoft.com/office/powerpoint/2010/main" val="1522909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35000"/>
          </a:blip>
          <a:stretch>
            <a:fillRect/>
          </a:stretch>
        </p:blipFill>
        <p:spPr>
          <a:xfrm>
            <a:off x="0" y="-1"/>
            <a:ext cx="9155235" cy="5143501"/>
          </a:xfrm>
          <a:prstGeom prst="rect">
            <a:avLst/>
          </a:prstGeom>
        </p:spPr>
      </p:pic>
      <p:sp>
        <p:nvSpPr>
          <p:cNvPr id="3" name="Title 2"/>
          <p:cNvSpPr>
            <a:spLocks noGrp="1"/>
          </p:cNvSpPr>
          <p:nvPr>
            <p:ph type="title"/>
          </p:nvPr>
        </p:nvSpPr>
        <p:spPr/>
        <p:txBody>
          <a:bodyPr>
            <a:normAutofit/>
          </a:bodyPr>
          <a:lstStyle/>
          <a:p>
            <a:r>
              <a:rPr lang="en-US" sz="3200" dirty="0" err="1">
                <a:latin typeface="+mj-lt"/>
              </a:rPr>
              <a:t>Yggur</a:t>
            </a:r>
            <a:r>
              <a:rPr lang="en-US" sz="3200" dirty="0">
                <a:latin typeface="+mj-lt"/>
              </a:rPr>
              <a:t> is</a:t>
            </a:r>
          </a:p>
        </p:txBody>
      </p:sp>
      <p:sp>
        <p:nvSpPr>
          <p:cNvPr id="4" name="Content Placeholder 3"/>
          <p:cNvSpPr>
            <a:spLocks noGrp="1"/>
          </p:cNvSpPr>
          <p:nvPr>
            <p:ph idx="1"/>
          </p:nvPr>
        </p:nvSpPr>
        <p:spPr/>
        <p:txBody>
          <a:bodyPr>
            <a:normAutofit lnSpcReduction="10000"/>
          </a:bodyPr>
          <a:lstStyle/>
          <a:p>
            <a:r>
              <a:rPr lang="en-US" sz="2800" dirty="0">
                <a:latin typeface="+mn-lt"/>
              </a:rPr>
              <a:t>A </a:t>
            </a:r>
            <a:r>
              <a:rPr lang="en-US" sz="2800" b="1" dirty="0">
                <a:latin typeface="+mn-lt"/>
              </a:rPr>
              <a:t>fictitious</a:t>
            </a:r>
            <a:r>
              <a:rPr lang="en-US" sz="2800" dirty="0">
                <a:latin typeface="+mn-lt"/>
              </a:rPr>
              <a:t> language, a “</a:t>
            </a:r>
            <a:r>
              <a:rPr lang="en-US" sz="2800" dirty="0" err="1">
                <a:latin typeface="+mn-lt"/>
              </a:rPr>
              <a:t>conlang</a:t>
            </a:r>
            <a:r>
              <a:rPr lang="en-US" sz="2800" dirty="0">
                <a:latin typeface="+mn-lt"/>
              </a:rPr>
              <a:t>”</a:t>
            </a:r>
          </a:p>
          <a:p>
            <a:r>
              <a:rPr lang="en-US" sz="2800" b="1" dirty="0">
                <a:latin typeface="+mn-lt"/>
              </a:rPr>
              <a:t>Typologically normal </a:t>
            </a:r>
            <a:r>
              <a:rPr lang="en-US" sz="2800" dirty="0">
                <a:latin typeface="+mn-lt"/>
              </a:rPr>
              <a:t>for a human language, but </a:t>
            </a:r>
            <a:r>
              <a:rPr lang="en-US" sz="2800" b="1" dirty="0">
                <a:latin typeface="+mn-lt"/>
              </a:rPr>
              <a:t>not based on or borrowed from</a:t>
            </a:r>
            <a:r>
              <a:rPr lang="en-US" sz="2800" dirty="0">
                <a:latin typeface="+mn-lt"/>
              </a:rPr>
              <a:t> a natural language</a:t>
            </a:r>
          </a:p>
          <a:p>
            <a:r>
              <a:rPr lang="en-US" sz="2800" dirty="0">
                <a:latin typeface="+mn-lt"/>
              </a:rPr>
              <a:t>A </a:t>
            </a:r>
            <a:r>
              <a:rPr lang="en-US" sz="2800" b="1" dirty="0">
                <a:latin typeface="+mn-lt"/>
              </a:rPr>
              <a:t>full</a:t>
            </a:r>
            <a:r>
              <a:rPr lang="en-US" sz="2800" dirty="0">
                <a:latin typeface="+mn-lt"/>
              </a:rPr>
              <a:t> language</a:t>
            </a:r>
          </a:p>
          <a:p>
            <a:r>
              <a:rPr lang="en-US" sz="2800" dirty="0">
                <a:latin typeface="+mn-lt"/>
              </a:rPr>
              <a:t>Used in a </a:t>
            </a:r>
            <a:r>
              <a:rPr lang="en-US" sz="2800" b="1" dirty="0">
                <a:latin typeface="+mn-lt"/>
              </a:rPr>
              <a:t>novel</a:t>
            </a:r>
          </a:p>
          <a:p>
            <a:r>
              <a:rPr lang="en-US" sz="2800" b="1" dirty="0">
                <a:latin typeface="+mn-lt"/>
              </a:rPr>
              <a:t>No ideology</a:t>
            </a:r>
            <a:r>
              <a:rPr lang="en-US" sz="2800" dirty="0">
                <a:latin typeface="+mn-lt"/>
              </a:rPr>
              <a:t>, serves to represent the “other side”</a:t>
            </a:r>
          </a:p>
        </p:txBody>
      </p:sp>
      <p:sp>
        <p:nvSpPr>
          <p:cNvPr id="5" name="Rounded Rectangle 4"/>
          <p:cNvSpPr/>
          <p:nvPr/>
        </p:nvSpPr>
        <p:spPr>
          <a:xfrm>
            <a:off x="3447393" y="225156"/>
            <a:ext cx="4225159" cy="912695"/>
          </a:xfrm>
          <a:prstGeom prst="roundRect">
            <a:avLst/>
          </a:prstGeom>
          <a:noFill/>
          <a:ln w="381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a:solidFill>
                  <a:schemeClr val="tx1"/>
                </a:solidFill>
              </a:rPr>
              <a:t>Yggur</a:t>
            </a:r>
            <a:r>
              <a:rPr lang="en-US" sz="2400" dirty="0">
                <a:solidFill>
                  <a:schemeClr val="tx1"/>
                </a:solidFill>
              </a:rPr>
              <a:t> has a unique spot </a:t>
            </a:r>
          </a:p>
          <a:p>
            <a:pPr algn="ctr"/>
            <a:r>
              <a:rPr lang="en-US" sz="2400" dirty="0">
                <a:solidFill>
                  <a:schemeClr val="tx1"/>
                </a:solidFill>
              </a:rPr>
              <a:t>in the universe of languages</a:t>
            </a:r>
          </a:p>
        </p:txBody>
      </p:sp>
    </p:spTree>
    <p:extLst>
      <p:ext uri="{BB962C8B-B14F-4D97-AF65-F5344CB8AC3E}">
        <p14:creationId xmlns:p14="http://schemas.microsoft.com/office/powerpoint/2010/main" val="1619880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err="1">
                <a:latin typeface="+mj-lt"/>
              </a:rPr>
              <a:t>Yggur</a:t>
            </a:r>
            <a:r>
              <a:rPr lang="en-US" sz="2800" dirty="0">
                <a:latin typeface="+mj-lt"/>
              </a:rPr>
              <a:t> in relation to </a:t>
            </a:r>
            <a:r>
              <a:rPr lang="en-US" sz="2800" dirty="0" err="1">
                <a:latin typeface="+mj-lt"/>
              </a:rPr>
              <a:t>Ajvaz</a:t>
            </a:r>
            <a:r>
              <a:rPr lang="en-US" sz="2800" dirty="0">
                <a:latin typeface="+mj-lt"/>
              </a:rPr>
              <a:t>’ play with language </a:t>
            </a:r>
          </a:p>
        </p:txBody>
      </p:sp>
      <p:sp>
        <p:nvSpPr>
          <p:cNvPr id="3" name="Content Placeholder 2"/>
          <p:cNvSpPr>
            <a:spLocks noGrp="1"/>
          </p:cNvSpPr>
          <p:nvPr>
            <p:ph idx="1"/>
          </p:nvPr>
        </p:nvSpPr>
        <p:spPr/>
        <p:txBody>
          <a:bodyPr>
            <a:normAutofit/>
          </a:bodyPr>
          <a:lstStyle/>
          <a:p>
            <a:r>
              <a:rPr lang="en-US" sz="2000" i="1" dirty="0" err="1"/>
              <a:t>Druhé</a:t>
            </a:r>
            <a:r>
              <a:rPr lang="en-US" sz="2000" i="1" dirty="0"/>
              <a:t> </a:t>
            </a:r>
            <a:r>
              <a:rPr lang="en-US" sz="2000" i="1" dirty="0" err="1"/>
              <a:t>město</a:t>
            </a:r>
            <a:r>
              <a:rPr lang="en-US" sz="2000" dirty="0"/>
              <a:t>: books printed in an unknown script have magical powers to connect to a parallel world</a:t>
            </a:r>
          </a:p>
          <a:p>
            <a:r>
              <a:rPr lang="en-US" sz="2000" i="1" dirty="0" err="1"/>
              <a:t>Zlatý</a:t>
            </a:r>
            <a:r>
              <a:rPr lang="en-US" sz="2000" i="1" dirty="0"/>
              <a:t> </a:t>
            </a:r>
            <a:r>
              <a:rPr lang="en-US" sz="2000" i="1" dirty="0" err="1"/>
              <a:t>věk</a:t>
            </a:r>
            <a:r>
              <a:rPr lang="en-US" sz="2000" dirty="0"/>
              <a:t>:</a:t>
            </a:r>
          </a:p>
          <a:p>
            <a:pPr lvl="1"/>
            <a:r>
              <a:rPr lang="en-US" sz="2000" dirty="0"/>
              <a:t>Mention of an island language with unusual properties and a constantly evolving script</a:t>
            </a:r>
          </a:p>
          <a:p>
            <a:pPr lvl="1"/>
            <a:r>
              <a:rPr lang="en-US" sz="2000" dirty="0"/>
              <a:t>Encounter with implements that spell out a Greek phrase</a:t>
            </a:r>
          </a:p>
          <a:p>
            <a:pPr lvl="1"/>
            <a:r>
              <a:rPr lang="en-US" sz="2000" dirty="0"/>
              <a:t>Pursuit of an conversation with a thief while climbing along letters in a sign over a shop</a:t>
            </a:r>
          </a:p>
        </p:txBody>
      </p:sp>
    </p:spTree>
    <p:extLst>
      <p:ext uri="{BB962C8B-B14F-4D97-AF65-F5344CB8AC3E}">
        <p14:creationId xmlns:p14="http://schemas.microsoft.com/office/powerpoint/2010/main" val="311244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normAutofit/>
          </a:bodyPr>
          <a:lstStyle/>
          <a:p>
            <a:r>
              <a:rPr lang="en-US" altLang="en-US" sz="3600" dirty="0">
                <a:latin typeface="+mj-lt"/>
                <a:ea typeface="ＭＳ Ｐゴシック" charset="-128"/>
              </a:rPr>
              <a:t>The main character, Paul</a:t>
            </a:r>
          </a:p>
        </p:txBody>
      </p:sp>
      <p:sp>
        <p:nvSpPr>
          <p:cNvPr id="15362" name="Content Placeholder 2"/>
          <p:cNvSpPr>
            <a:spLocks noGrp="1"/>
          </p:cNvSpPr>
          <p:nvPr>
            <p:ph idx="1"/>
          </p:nvPr>
        </p:nvSpPr>
        <p:spPr>
          <a:xfrm>
            <a:off x="670300" y="1228498"/>
            <a:ext cx="6781534" cy="3511668"/>
          </a:xfrm>
        </p:spPr>
        <p:txBody>
          <a:bodyPr>
            <a:normAutofit lnSpcReduction="10000"/>
          </a:bodyPr>
          <a:lstStyle/>
          <a:p>
            <a:r>
              <a:rPr lang="en-US" altLang="en-US" sz="2200" dirty="0">
                <a:latin typeface="+mn-lt"/>
                <a:ea typeface="ＭＳ Ｐゴシック" charset="-128"/>
              </a:rPr>
              <a:t>teaches </a:t>
            </a:r>
            <a:r>
              <a:rPr lang="en-US" altLang="en-US" sz="2200" b="1" dirty="0">
                <a:latin typeface="+mn-lt"/>
                <a:ea typeface="ＭＳ Ｐゴシック" charset="-128"/>
              </a:rPr>
              <a:t>philosophy</a:t>
            </a:r>
            <a:r>
              <a:rPr lang="en-US" altLang="en-US" sz="2200" dirty="0">
                <a:latin typeface="+mn-lt"/>
                <a:ea typeface="ＭＳ Ｐゴシック" charset="-128"/>
              </a:rPr>
              <a:t> in Paris, lives in an apartment adjacent to the Luxembourg Garden </a:t>
            </a:r>
          </a:p>
          <a:p>
            <a:r>
              <a:rPr lang="en-US" altLang="en-US" sz="2200" dirty="0">
                <a:latin typeface="+mn-lt"/>
                <a:ea typeface="ＭＳ Ｐゴシック" charset="-128"/>
              </a:rPr>
              <a:t>on the first day of summer sits down </a:t>
            </a:r>
            <a:r>
              <a:rPr lang="en-US" altLang="en-US" sz="2200" b="1" dirty="0">
                <a:latin typeface="+mn-lt"/>
                <a:ea typeface="ＭＳ Ｐゴシック" charset="-128"/>
              </a:rPr>
              <a:t>at his computer</a:t>
            </a:r>
            <a:r>
              <a:rPr lang="en-US" altLang="en-US" sz="2200" dirty="0">
                <a:latin typeface="+mn-lt"/>
                <a:ea typeface="ＭＳ Ｐゴシック" charset="-128"/>
              </a:rPr>
              <a:t> to begin preparing his fall course on Greek philosophy</a:t>
            </a:r>
          </a:p>
          <a:p>
            <a:r>
              <a:rPr lang="en-US" altLang="en-US" sz="2200" b="1" dirty="0">
                <a:latin typeface="+mn-lt"/>
                <a:ea typeface="ＭＳ Ｐゴシック" charset="-128"/>
              </a:rPr>
              <a:t>is about to Google “</a:t>
            </a:r>
            <a:r>
              <a:rPr lang="en-US" altLang="ja-JP" sz="2200" b="1" dirty="0" err="1">
                <a:latin typeface="+mn-lt"/>
                <a:ea typeface="ＭＳ Ｐゴシック" charset="-128"/>
              </a:rPr>
              <a:t>plotinos</a:t>
            </a:r>
            <a:r>
              <a:rPr lang="en-US" altLang="en-US" sz="2200" b="1" dirty="0">
                <a:latin typeface="+mn-lt"/>
                <a:ea typeface="ＭＳ Ｐゴシック" charset="-128"/>
              </a:rPr>
              <a:t>”</a:t>
            </a:r>
            <a:r>
              <a:rPr lang="en-US" altLang="ja-JP" sz="2200" dirty="0">
                <a:latin typeface="+mn-lt"/>
                <a:ea typeface="ＭＳ Ｐゴシック" charset="-128"/>
              </a:rPr>
              <a:t>,</a:t>
            </a:r>
            <a:r>
              <a:rPr lang="en-US" altLang="ja-JP" sz="2200" b="1" dirty="0">
                <a:latin typeface="+mn-lt"/>
                <a:ea typeface="ＭＳ Ｐゴシック" charset="-128"/>
              </a:rPr>
              <a:t> </a:t>
            </a:r>
            <a:r>
              <a:rPr lang="en-US" altLang="ja-JP" sz="2200" dirty="0">
                <a:latin typeface="+mn-lt"/>
                <a:ea typeface="ＭＳ Ｐゴシック" charset="-128"/>
              </a:rPr>
              <a:t>when he hears a phone ring outside his window, lifts his right hand, and then replaces it one key to the left </a:t>
            </a:r>
            <a:r>
              <a:rPr lang="en-US" altLang="ja-JP" sz="2200" b="1" dirty="0">
                <a:latin typeface="+mn-lt"/>
                <a:ea typeface="ＭＳ Ｐゴシック" charset="-128"/>
              </a:rPr>
              <a:t>and accidentally writes </a:t>
            </a:r>
            <a:r>
              <a:rPr lang="en-US" altLang="en-US" sz="2200" b="1" dirty="0">
                <a:latin typeface="+mn-lt"/>
                <a:ea typeface="ＭＳ Ｐゴシック" charset="-128"/>
              </a:rPr>
              <a:t>“</a:t>
            </a:r>
            <a:r>
              <a:rPr lang="en-US" altLang="ja-JP" sz="2200" b="1" dirty="0" err="1">
                <a:latin typeface="+mn-lt"/>
                <a:ea typeface="ＭＳ Ｐゴシック" charset="-128"/>
              </a:rPr>
              <a:t>okitubis</a:t>
            </a:r>
            <a:r>
              <a:rPr lang="en-US" altLang="en-US" sz="2200" b="1" dirty="0">
                <a:latin typeface="+mn-lt"/>
                <a:ea typeface="ＭＳ Ｐゴシック" charset="-128"/>
              </a:rPr>
              <a:t>”</a:t>
            </a:r>
            <a:r>
              <a:rPr lang="en-US" altLang="ja-JP" sz="2200" dirty="0">
                <a:latin typeface="+mn-lt"/>
                <a:ea typeface="ＭＳ Ｐゴシック" charset="-128"/>
              </a:rPr>
              <a:t> instead</a:t>
            </a:r>
          </a:p>
          <a:p>
            <a:r>
              <a:rPr lang="en-US" altLang="en-US" sz="2200" dirty="0">
                <a:latin typeface="+mn-lt"/>
                <a:ea typeface="ＭＳ Ｐゴシック" charset="-128"/>
              </a:rPr>
              <a:t>finds only one hit for the word “</a:t>
            </a:r>
            <a:r>
              <a:rPr lang="en-US" altLang="ja-JP" sz="2200" dirty="0" err="1">
                <a:latin typeface="+mn-lt"/>
                <a:ea typeface="ＭＳ Ｐゴシック" charset="-128"/>
              </a:rPr>
              <a:t>okitubis</a:t>
            </a:r>
            <a:r>
              <a:rPr lang="en-US" altLang="en-US" sz="2200" dirty="0">
                <a:latin typeface="+mn-lt"/>
                <a:ea typeface="ＭＳ Ｐゴシック" charset="-128"/>
              </a:rPr>
              <a:t>”:</a:t>
            </a:r>
            <a:r>
              <a:rPr lang="en-US" altLang="ja-JP" sz="2200" dirty="0">
                <a:latin typeface="+mn-lt"/>
                <a:ea typeface="ＭＳ Ｐゴシック" charset="-128"/>
              </a:rPr>
              <a:t> a fragment of an unfinished novel by </a:t>
            </a:r>
            <a:r>
              <a:rPr lang="en-US" altLang="ja-JP" sz="2200" b="1" dirty="0">
                <a:latin typeface="+mn-lt"/>
                <a:ea typeface="ＭＳ Ｐゴシック" charset="-128"/>
              </a:rPr>
              <a:t>Donald Ross</a:t>
            </a:r>
          </a:p>
          <a:p>
            <a:endParaRPr lang="en-US" altLang="en-US" dirty="0">
              <a:latin typeface="Open Sans Light" charset="0"/>
              <a:ea typeface="ＭＳ Ｐゴシック" charset="-128"/>
            </a:endParaRPr>
          </a:p>
          <a:p>
            <a:endParaRPr lang="en-US" altLang="en-US" dirty="0">
              <a:latin typeface="Open Sans Light" charset="0"/>
              <a:ea typeface="ＭＳ Ｐゴシック" charset="-128"/>
            </a:endParaRPr>
          </a:p>
        </p:txBody>
      </p:sp>
      <p:pic>
        <p:nvPicPr>
          <p:cNvPr id="1536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46350" y="132117"/>
            <a:ext cx="148709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5891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normAutofit/>
          </a:bodyPr>
          <a:lstStyle/>
          <a:p>
            <a:r>
              <a:rPr lang="en-US" altLang="en-US" sz="3600" dirty="0">
                <a:latin typeface="+mj-lt"/>
                <a:ea typeface="ＭＳ Ｐゴシック" charset="-128"/>
              </a:rPr>
              <a:t>Donald Ross</a:t>
            </a:r>
          </a:p>
        </p:txBody>
      </p:sp>
      <p:sp>
        <p:nvSpPr>
          <p:cNvPr id="16386" name="Content Placeholder 2"/>
          <p:cNvSpPr>
            <a:spLocks noGrp="1"/>
          </p:cNvSpPr>
          <p:nvPr>
            <p:ph idx="1"/>
          </p:nvPr>
        </p:nvSpPr>
        <p:spPr>
          <a:xfrm>
            <a:off x="670299" y="1450428"/>
            <a:ext cx="8252983" cy="3193942"/>
          </a:xfrm>
        </p:spPr>
        <p:txBody>
          <a:bodyPr>
            <a:noAutofit/>
          </a:bodyPr>
          <a:lstStyle/>
          <a:p>
            <a:r>
              <a:rPr lang="en-US" sz="2000" dirty="0">
                <a:latin typeface="+mn-lt"/>
              </a:rPr>
              <a:t>was a professor of mathematics, cognitive science and computer science at SUNY Albany </a:t>
            </a:r>
            <a:r>
              <a:rPr lang="en-GB" sz="2000" dirty="0">
                <a:latin typeface="+mn-lt"/>
              </a:rPr>
              <a:t>and lived in the village of </a:t>
            </a:r>
            <a:r>
              <a:rPr lang="en-US" altLang="en-US" sz="2000" dirty="0">
                <a:latin typeface="+mn-lt"/>
                <a:ea typeface="ＭＳ Ｐゴシック" charset="-128"/>
              </a:rPr>
              <a:t>Ghent </a:t>
            </a:r>
            <a:r>
              <a:rPr lang="en-US" sz="2000" dirty="0">
                <a:latin typeface="+mn-lt"/>
              </a:rPr>
              <a:t>in upstate New York</a:t>
            </a:r>
            <a:r>
              <a:rPr lang="en-GB" sz="2000" dirty="0">
                <a:latin typeface="+mn-lt"/>
              </a:rPr>
              <a:t> </a:t>
            </a:r>
          </a:p>
          <a:p>
            <a:r>
              <a:rPr lang="en-US" altLang="en-US" sz="2000" dirty="0">
                <a:latin typeface="+mn-lt"/>
                <a:ea typeface="ＭＳ Ｐゴシック" charset="-128"/>
              </a:rPr>
              <a:t>married Winnifred, one of his students, who typed up his books and articles until she got fed up and left him </a:t>
            </a:r>
          </a:p>
          <a:p>
            <a:r>
              <a:rPr lang="en-US" sz="2000" dirty="0">
                <a:latin typeface="+mn-lt"/>
              </a:rPr>
              <a:t>together with several colleagues, created a second generation of advanced audio-animatronic figurines for Disneyland</a:t>
            </a:r>
          </a:p>
          <a:p>
            <a:r>
              <a:rPr lang="en-US" altLang="en-US" sz="2000" dirty="0">
                <a:latin typeface="+mn-lt"/>
                <a:ea typeface="ＭＳ Ｐゴシック" charset="-128"/>
              </a:rPr>
              <a:t>replaced Winnifred with her audio-animatronic figurine that took dictation</a:t>
            </a:r>
          </a:p>
          <a:p>
            <a:r>
              <a:rPr lang="en-US" sz="2000" dirty="0">
                <a:latin typeface="+mn-lt"/>
              </a:rPr>
              <a:t>died of a heart attack in his sleep</a:t>
            </a:r>
            <a:r>
              <a:rPr lang="en-GB" sz="2000" dirty="0">
                <a:latin typeface="+mn-lt"/>
              </a:rPr>
              <a:t> </a:t>
            </a:r>
          </a:p>
          <a:p>
            <a:r>
              <a:rPr lang="en-US" altLang="en-US" sz="2000" dirty="0">
                <a:latin typeface="+mn-lt"/>
                <a:ea typeface="ＭＳ Ｐゴシック" charset="-128"/>
              </a:rPr>
              <a:t>was found to have dictated the first few pages of an unfinished fantasy novel to the audio-animatronic Winnifred replacement before his death</a:t>
            </a:r>
          </a:p>
        </p:txBody>
      </p:sp>
      <p:pic>
        <p:nvPicPr>
          <p:cNvPr id="7170" name="Picture 2" descr="https://st2.depositphotos.com/2405719/5908/v/950/depositphotos_59086283-stock-illustration-silhouette-of-a-man-pointing.jpg"/>
          <p:cNvPicPr>
            <a:picLocks noChangeAspect="1" noChangeArrowheads="1"/>
          </p:cNvPicPr>
          <p:nvPr/>
        </p:nvPicPr>
        <p:blipFill rotWithShape="1">
          <a:blip r:embed="rId2">
            <a:extLst>
              <a:ext uri="{28A0092B-C50C-407E-A947-70E740481C1C}">
                <a14:useLocalDpi xmlns:a14="http://schemas.microsoft.com/office/drawing/2010/main" val="0"/>
              </a:ext>
            </a:extLst>
          </a:blip>
          <a:srcRect b="44909"/>
          <a:stretch/>
        </p:blipFill>
        <p:spPr bwMode="auto">
          <a:xfrm flipH="1">
            <a:off x="6264166" y="0"/>
            <a:ext cx="3069020" cy="1537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200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724246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0300" y="1313387"/>
            <a:ext cx="8095328" cy="3281235"/>
          </a:xfrm>
        </p:spPr>
        <p:txBody>
          <a:bodyPr>
            <a:normAutofit/>
          </a:bodyPr>
          <a:lstStyle/>
          <a:p>
            <a:r>
              <a:rPr lang="en-US" altLang="en-US" sz="2400" dirty="0">
                <a:latin typeface="+mn-lt"/>
                <a:ea typeface="ＭＳ Ｐゴシック" charset="-128"/>
              </a:rPr>
              <a:t>exists as a fragment found in Ross’ computer after his death</a:t>
            </a:r>
          </a:p>
          <a:p>
            <a:r>
              <a:rPr lang="en-US" altLang="en-US" sz="2400" dirty="0">
                <a:latin typeface="+mn-lt"/>
                <a:ea typeface="ＭＳ Ｐゴシック" charset="-128"/>
              </a:rPr>
              <a:t>contains dialog in the incomprehensible </a:t>
            </a:r>
            <a:r>
              <a:rPr lang="en-US" altLang="en-US" sz="2400" dirty="0" err="1">
                <a:latin typeface="+mn-lt"/>
                <a:ea typeface="ＭＳ Ｐゴシック" charset="-128"/>
              </a:rPr>
              <a:t>Yggur</a:t>
            </a:r>
            <a:r>
              <a:rPr lang="en-US" altLang="en-US" sz="2400" dirty="0">
                <a:latin typeface="+mn-lt"/>
                <a:ea typeface="ＭＳ Ｐゴシック" charset="-128"/>
              </a:rPr>
              <a:t> language</a:t>
            </a:r>
          </a:p>
          <a:p>
            <a:r>
              <a:rPr lang="en-US" altLang="en-US" sz="2400" dirty="0">
                <a:latin typeface="+mn-lt"/>
                <a:ea typeface="ＭＳ Ｐゴシック" charset="-128"/>
              </a:rPr>
              <a:t>was uploaded to the internet by his students</a:t>
            </a:r>
          </a:p>
          <a:p>
            <a:r>
              <a:rPr lang="en-US" sz="2400" dirty="0">
                <a:latin typeface="+mn-lt"/>
                <a:ea typeface="ＭＳ Ｐゴシック" charset="-128"/>
              </a:rPr>
              <a:t>later supplemented by partial glossary and grammar sketch of </a:t>
            </a:r>
            <a:r>
              <a:rPr lang="en-US" sz="2400" dirty="0" err="1">
                <a:latin typeface="+mn-lt"/>
                <a:ea typeface="ＭＳ Ｐゴシック" charset="-128"/>
              </a:rPr>
              <a:t>Yggur</a:t>
            </a:r>
            <a:r>
              <a:rPr lang="en-US" sz="2400" dirty="0">
                <a:latin typeface="+mn-lt"/>
                <a:ea typeface="ＭＳ Ｐゴシック" charset="-128"/>
              </a:rPr>
              <a:t> found by Winnifred scribbled on the backs of receipts, brochures and pizza boxes among Ross’ possessions</a:t>
            </a:r>
            <a:endParaRPr lang="en-US" sz="2400" dirty="0">
              <a:latin typeface="+mn-lt"/>
            </a:endParaRPr>
          </a:p>
        </p:txBody>
      </p:sp>
      <p:pic>
        <p:nvPicPr>
          <p:cNvPr id="52226" name="Picture 2" descr="http://www.newdesignfile.com/postpic/2011/02/open-book-silhouette_479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9683" y="-157655"/>
            <a:ext cx="2354317" cy="156908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670300" y="283375"/>
            <a:ext cx="7880116" cy="912695"/>
          </a:xfrm>
          <a:prstGeom prst="rect">
            <a:avLst/>
          </a:prstGeom>
        </p:spPr>
        <p:txBody>
          <a:bodyPr vert="horz" lIns="91440" tIns="45720" rIns="91440" bIns="45720" rtlCol="0" anchor="b">
            <a:normAutofit fontScale="92500" lnSpcReduction="20000"/>
          </a:bodyPr>
          <a:lstStyle>
            <a:lvl1pPr algn="l" defTabSz="457200" rtl="0" eaLnBrk="1" latinLnBrk="0" hangingPunct="1">
              <a:spcBef>
                <a:spcPct val="0"/>
              </a:spcBef>
              <a:buNone/>
              <a:defRPr sz="2600" b="1" i="0" kern="1200">
                <a:solidFill>
                  <a:schemeClr val="tx1"/>
                </a:solidFill>
                <a:latin typeface="Arial" pitchFamily="34" charset="0"/>
                <a:ea typeface="+mj-ea"/>
                <a:cs typeface="Arial" pitchFamily="34" charset="0"/>
              </a:defRPr>
            </a:lvl1pPr>
          </a:lstStyle>
          <a:p>
            <a:r>
              <a:rPr lang="en-US" altLang="en-US" sz="3600" dirty="0">
                <a:latin typeface="+mj-lt"/>
                <a:ea typeface="ＭＳ Ｐゴシック" charset="-128"/>
              </a:rPr>
              <a:t>Ross’ novel </a:t>
            </a:r>
          </a:p>
          <a:p>
            <a:r>
              <a:rPr lang="en-US" altLang="en-US" sz="3600" i="1" dirty="0">
                <a:latin typeface="+mj-lt"/>
                <a:ea typeface="ＭＳ Ｐゴシック" charset="-128"/>
              </a:rPr>
              <a:t>Return from the Other Side</a:t>
            </a:r>
          </a:p>
        </p:txBody>
      </p:sp>
    </p:spTree>
    <p:extLst>
      <p:ext uri="{BB962C8B-B14F-4D97-AF65-F5344CB8AC3E}">
        <p14:creationId xmlns:p14="http://schemas.microsoft.com/office/powerpoint/2010/main" val="1237354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p:txBody>
          <a:bodyPr/>
          <a:lstStyle/>
          <a:p>
            <a:r>
              <a:rPr lang="en-US" altLang="en-US" sz="2400" dirty="0">
                <a:latin typeface="+mj-lt"/>
                <a:ea typeface="ＭＳ Ｐゴシック" charset="-128"/>
              </a:rPr>
              <a:t>Main Idea: </a:t>
            </a:r>
            <a:br>
              <a:rPr lang="en-US" altLang="en-US" sz="2400" dirty="0">
                <a:latin typeface="+mj-lt"/>
                <a:ea typeface="ＭＳ Ｐゴシック" charset="-128"/>
              </a:rPr>
            </a:br>
            <a:r>
              <a:rPr lang="en-US" altLang="en-US" sz="2400" dirty="0" err="1">
                <a:latin typeface="+mj-lt"/>
                <a:ea typeface="ＭＳ Ｐゴシック" charset="-128"/>
              </a:rPr>
              <a:t>Yggur</a:t>
            </a:r>
            <a:r>
              <a:rPr lang="en-US" altLang="en-US" sz="2400" dirty="0">
                <a:latin typeface="+mj-lt"/>
                <a:ea typeface="ＭＳ Ｐゴシック" charset="-128"/>
              </a:rPr>
              <a:t> is an exquisite imitation of human language</a:t>
            </a:r>
          </a:p>
        </p:txBody>
      </p:sp>
      <p:sp>
        <p:nvSpPr>
          <p:cNvPr id="11266" name="Content Placeholder 2"/>
          <p:cNvSpPr>
            <a:spLocks noGrp="1"/>
          </p:cNvSpPr>
          <p:nvPr>
            <p:ph idx="1"/>
          </p:nvPr>
        </p:nvSpPr>
        <p:spPr>
          <a:xfrm>
            <a:off x="670299" y="1313260"/>
            <a:ext cx="8137370" cy="3573065"/>
          </a:xfrm>
        </p:spPr>
        <p:txBody>
          <a:bodyPr>
            <a:noAutofit/>
          </a:bodyPr>
          <a:lstStyle/>
          <a:p>
            <a:pPr marL="0" indent="0">
              <a:spcBef>
                <a:spcPts val="600"/>
              </a:spcBef>
              <a:spcAft>
                <a:spcPts val="600"/>
              </a:spcAft>
              <a:buNone/>
            </a:pPr>
            <a:r>
              <a:rPr lang="en-US" altLang="en-US" sz="2400" dirty="0">
                <a:latin typeface="+mn-lt"/>
                <a:ea typeface="ＭＳ Ｐゴシック" charset="-128"/>
              </a:rPr>
              <a:t>The novel </a:t>
            </a:r>
            <a:r>
              <a:rPr lang="en-US" altLang="en-US" sz="2400" i="1" dirty="0" err="1">
                <a:latin typeface="+mn-lt"/>
                <a:ea typeface="ＭＳ Ｐゴシック" charset="-128"/>
              </a:rPr>
              <a:t>Lucemburská</a:t>
            </a:r>
            <a:r>
              <a:rPr lang="en-US" altLang="en-US" sz="2400" i="1" dirty="0">
                <a:latin typeface="+mn-lt"/>
                <a:ea typeface="ＭＳ Ｐゴシック" charset="-128"/>
              </a:rPr>
              <a:t> </a:t>
            </a:r>
            <a:r>
              <a:rPr lang="en-US" altLang="en-US" sz="2400" i="1" dirty="0" err="1">
                <a:latin typeface="+mn-lt"/>
                <a:ea typeface="ＭＳ Ｐゴシック" charset="-128"/>
              </a:rPr>
              <a:t>zahrada</a:t>
            </a:r>
            <a:r>
              <a:rPr lang="en-US" altLang="en-US" sz="2400" i="1" dirty="0">
                <a:latin typeface="+mn-lt"/>
                <a:ea typeface="ＭＳ Ｐゴシック" charset="-128"/>
              </a:rPr>
              <a:t> </a:t>
            </a:r>
            <a:r>
              <a:rPr lang="en-US" altLang="en-US" sz="2400" dirty="0">
                <a:latin typeface="+mn-lt"/>
                <a:ea typeface="ＭＳ Ｐゴシック" charset="-128"/>
              </a:rPr>
              <a:t>by</a:t>
            </a:r>
            <a:r>
              <a:rPr lang="en-US" altLang="en-US" sz="2400" i="1" dirty="0">
                <a:latin typeface="+mn-lt"/>
                <a:ea typeface="ＭＳ Ｐゴシック" charset="-128"/>
              </a:rPr>
              <a:t> </a:t>
            </a:r>
            <a:r>
              <a:rPr lang="en-US" altLang="en-US" sz="2400" dirty="0">
                <a:latin typeface="+mn-lt"/>
                <a:ea typeface="ＭＳ Ｐゴシック" charset="-128"/>
              </a:rPr>
              <a:t>Michal </a:t>
            </a:r>
            <a:r>
              <a:rPr lang="en-US" altLang="en-US" sz="2400" dirty="0" err="1">
                <a:latin typeface="+mn-lt"/>
                <a:ea typeface="ＭＳ Ｐゴシック" charset="-128"/>
              </a:rPr>
              <a:t>Ajvaz</a:t>
            </a:r>
            <a:r>
              <a:rPr lang="en-US" altLang="en-US" sz="2400" dirty="0">
                <a:latin typeface="+mn-lt"/>
                <a:ea typeface="ＭＳ Ｐゴシック" charset="-128"/>
              </a:rPr>
              <a:t> contains the constructed language </a:t>
            </a:r>
            <a:r>
              <a:rPr lang="en-US" altLang="en-US" sz="2400" dirty="0" err="1">
                <a:latin typeface="+mn-lt"/>
                <a:ea typeface="ＭＳ Ｐゴシック" charset="-128"/>
              </a:rPr>
              <a:t>Yggur</a:t>
            </a:r>
            <a:r>
              <a:rPr lang="en-US" altLang="ja-JP" sz="2400" dirty="0">
                <a:latin typeface="+mn-lt"/>
                <a:ea typeface="ＭＳ Ｐゴシック" charset="-128"/>
              </a:rPr>
              <a:t>, which has a </a:t>
            </a:r>
            <a:r>
              <a:rPr lang="en-US" altLang="ja-JP" sz="2400" b="1" dirty="0">
                <a:latin typeface="+mn-lt"/>
                <a:ea typeface="ＭＳ Ｐゴシック" charset="-128"/>
              </a:rPr>
              <a:t>unique profile </a:t>
            </a:r>
            <a:r>
              <a:rPr lang="en-US" altLang="ja-JP" sz="2400" dirty="0">
                <a:latin typeface="+mn-lt"/>
                <a:ea typeface="ＭＳ Ｐゴシック" charset="-128"/>
              </a:rPr>
              <a:t>and behaves like a </a:t>
            </a:r>
            <a:r>
              <a:rPr lang="en-US" altLang="ja-JP" sz="2400" b="1" dirty="0">
                <a:latin typeface="+mn-lt"/>
                <a:ea typeface="ＭＳ Ｐゴシック" charset="-128"/>
              </a:rPr>
              <a:t>natural human language</a:t>
            </a:r>
            <a:endParaRPr lang="en-US" altLang="en-US" sz="2400" dirty="0">
              <a:latin typeface="+mn-lt"/>
              <a:ea typeface="ＭＳ Ｐゴシック" charset="-128"/>
            </a:endParaRPr>
          </a:p>
          <a:p>
            <a:pPr>
              <a:spcBef>
                <a:spcPts val="600"/>
              </a:spcBef>
              <a:spcAft>
                <a:spcPts val="600"/>
              </a:spcAft>
            </a:pPr>
            <a:r>
              <a:rPr lang="en-US" altLang="en-US" sz="2400" dirty="0">
                <a:latin typeface="+mn-lt"/>
                <a:ea typeface="ＭＳ Ｐゴシック" charset="-128"/>
              </a:rPr>
              <a:t>I will examine</a:t>
            </a:r>
            <a:r>
              <a:rPr lang="en-US" altLang="en-US" sz="2400" b="1" dirty="0">
                <a:latin typeface="+mn-lt"/>
                <a:ea typeface="ＭＳ Ｐゴシック" charset="-128"/>
              </a:rPr>
              <a:t> the place of </a:t>
            </a:r>
            <a:r>
              <a:rPr lang="en-US" altLang="en-US" sz="2400" b="1" dirty="0" err="1">
                <a:latin typeface="+mn-lt"/>
                <a:ea typeface="ＭＳ Ｐゴシック" charset="-128"/>
              </a:rPr>
              <a:t>Yggur</a:t>
            </a:r>
            <a:endParaRPr lang="en-US" altLang="en-US" sz="2400" b="1" dirty="0">
              <a:latin typeface="+mn-lt"/>
              <a:ea typeface="ＭＳ Ｐゴシック" charset="-128"/>
            </a:endParaRPr>
          </a:p>
          <a:p>
            <a:pPr lvl="1">
              <a:spcBef>
                <a:spcPts val="600"/>
              </a:spcBef>
              <a:spcAft>
                <a:spcPts val="600"/>
              </a:spcAft>
            </a:pPr>
            <a:r>
              <a:rPr lang="en-US" altLang="en-US" sz="2400" b="1" dirty="0">
                <a:latin typeface="+mn-lt"/>
                <a:ea typeface="ＭＳ Ｐゴシック" charset="-128"/>
              </a:rPr>
              <a:t>	</a:t>
            </a:r>
            <a:r>
              <a:rPr lang="en-US" altLang="en-US" sz="2400" dirty="0">
                <a:latin typeface="+mn-lt"/>
                <a:ea typeface="ＭＳ Ｐゴシック" charset="-128"/>
              </a:rPr>
              <a:t>with respect to </a:t>
            </a:r>
            <a:r>
              <a:rPr lang="en-US" altLang="en-US" sz="2400" b="1" dirty="0">
                <a:latin typeface="+mn-lt"/>
                <a:ea typeface="ＭＳ Ｐゴシック" charset="-128"/>
              </a:rPr>
              <a:t>other (invented) languages</a:t>
            </a:r>
          </a:p>
          <a:p>
            <a:pPr lvl="1">
              <a:spcBef>
                <a:spcPts val="600"/>
              </a:spcBef>
              <a:spcAft>
                <a:spcPts val="600"/>
              </a:spcAft>
            </a:pPr>
            <a:r>
              <a:rPr lang="en-US" altLang="en-US" sz="2400" b="1" dirty="0">
                <a:latin typeface="+mn-lt"/>
                <a:ea typeface="ＭＳ Ｐゴシック" charset="-128"/>
              </a:rPr>
              <a:t>	</a:t>
            </a:r>
            <a:r>
              <a:rPr lang="en-US" altLang="en-US" sz="2400" dirty="0">
                <a:latin typeface="+mn-lt"/>
                <a:ea typeface="ＭＳ Ｐゴシック" charset="-128"/>
              </a:rPr>
              <a:t>with respect to </a:t>
            </a:r>
            <a:r>
              <a:rPr lang="en-US" altLang="en-US" sz="2400" b="1" dirty="0" err="1">
                <a:latin typeface="+mn-lt"/>
                <a:ea typeface="ＭＳ Ｐゴシック" charset="-128"/>
              </a:rPr>
              <a:t>Ajvaz</a:t>
            </a:r>
            <a:r>
              <a:rPr lang="en-US" altLang="en-US" sz="2400" b="1" dirty="0">
                <a:latin typeface="+mn-lt"/>
                <a:ea typeface="ＭＳ Ｐゴシック" charset="-128"/>
              </a:rPr>
              <a:t>’ play with language in other works</a:t>
            </a:r>
            <a:endParaRPr lang="en-US" altLang="en-US" sz="2400" dirty="0">
              <a:latin typeface="+mn-lt"/>
              <a:ea typeface="ＭＳ Ｐゴシック" charset="-128"/>
            </a:endParaRPr>
          </a:p>
          <a:p>
            <a:pPr>
              <a:spcBef>
                <a:spcPts val="600"/>
              </a:spcBef>
              <a:spcAft>
                <a:spcPts val="600"/>
              </a:spcAft>
            </a:pPr>
            <a:r>
              <a:rPr lang="en-US" altLang="en-US" sz="2400" dirty="0">
                <a:latin typeface="+mn-lt"/>
                <a:ea typeface="ＭＳ Ｐゴシック" charset="-128"/>
              </a:rPr>
              <a:t>I will show that </a:t>
            </a:r>
            <a:r>
              <a:rPr lang="en-US" altLang="en-US" sz="2400" b="1" dirty="0" err="1">
                <a:latin typeface="+mn-lt"/>
                <a:ea typeface="ＭＳ Ｐゴシック" charset="-128"/>
              </a:rPr>
              <a:t>Yggur</a:t>
            </a:r>
            <a:r>
              <a:rPr lang="en-US" altLang="en-US" sz="2400" b="1" dirty="0">
                <a:latin typeface="+mn-lt"/>
                <a:ea typeface="ＭＳ Ｐゴシック" charset="-128"/>
              </a:rPr>
              <a:t> can be studied like a natural language</a:t>
            </a:r>
          </a:p>
        </p:txBody>
      </p:sp>
    </p:spTree>
    <p:extLst>
      <p:ext uri="{BB962C8B-B14F-4D97-AF65-F5344CB8AC3E}">
        <p14:creationId xmlns:p14="http://schemas.microsoft.com/office/powerpoint/2010/main" val="1424553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normAutofit/>
          </a:bodyPr>
          <a:lstStyle/>
          <a:p>
            <a:r>
              <a:rPr lang="en-US" altLang="en-US" sz="2800" dirty="0">
                <a:latin typeface="+mj-lt"/>
                <a:ea typeface="ＭＳ Ｐゴシック" charset="-128"/>
              </a:rPr>
              <a:t>What </a:t>
            </a:r>
            <a:r>
              <a:rPr lang="en-US" altLang="en-US" sz="2800" dirty="0" err="1">
                <a:latin typeface="+mj-lt"/>
                <a:ea typeface="ＭＳ Ｐゴシック" charset="-128"/>
              </a:rPr>
              <a:t>Yggur</a:t>
            </a:r>
            <a:r>
              <a:rPr lang="en-US" altLang="en-US" sz="2800" dirty="0">
                <a:latin typeface="+mj-lt"/>
                <a:ea typeface="ＭＳ Ｐゴシック" charset="-128"/>
              </a:rPr>
              <a:t> looks like in the novel</a:t>
            </a:r>
          </a:p>
        </p:txBody>
      </p:sp>
      <p:pic>
        <p:nvPicPr>
          <p:cNvPr id="18434" name="Content Placeholder 3" descr="yggurština v románu.pdf"/>
          <p:cNvPicPr>
            <a:picLocks noGrp="1" noChangeAspect="1"/>
          </p:cNvPicPr>
          <p:nvPr>
            <p:ph idx="1"/>
          </p:nvPr>
        </p:nvPicPr>
        <p:blipFill>
          <a:blip r:embed="rId2">
            <a:extLst>
              <a:ext uri="{28A0092B-C50C-407E-A947-70E740481C1C}">
                <a14:useLocalDpi xmlns:a14="http://schemas.microsoft.com/office/drawing/2010/main" val="0"/>
              </a:ext>
            </a:extLst>
          </a:blip>
          <a:srcRect l="8846" t="8871" r="7933" b="20848"/>
          <a:stretch>
            <a:fillRect/>
          </a:stretch>
        </p:blipFill>
        <p:spPr>
          <a:xfrm>
            <a:off x="1645444" y="1251348"/>
            <a:ext cx="5965031" cy="3892153"/>
          </a:xfrm>
        </p:spPr>
      </p:pic>
    </p:spTree>
    <p:extLst>
      <p:ext uri="{BB962C8B-B14F-4D97-AF65-F5344CB8AC3E}">
        <p14:creationId xmlns:p14="http://schemas.microsoft.com/office/powerpoint/2010/main" val="1267903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altLang="en-US" sz="2700" dirty="0">
                <a:latin typeface="+mj-lt"/>
                <a:ea typeface="ＭＳ Ｐゴシック" charset="-128"/>
              </a:rPr>
              <a:t>The </a:t>
            </a:r>
            <a:r>
              <a:rPr lang="en-US" altLang="en-US" sz="2700" dirty="0" err="1">
                <a:latin typeface="+mj-lt"/>
                <a:ea typeface="ＭＳ Ｐゴシック" charset="-128"/>
              </a:rPr>
              <a:t>Yggur</a:t>
            </a:r>
            <a:r>
              <a:rPr lang="en-US" altLang="en-US" sz="2700" dirty="0">
                <a:latin typeface="+mj-lt"/>
                <a:ea typeface="ＭＳ Ｐゴシック" charset="-128"/>
              </a:rPr>
              <a:t> corpus</a:t>
            </a:r>
          </a:p>
        </p:txBody>
      </p:sp>
      <p:sp>
        <p:nvSpPr>
          <p:cNvPr id="20482" name="Content Placeholder 2"/>
          <p:cNvSpPr>
            <a:spLocks noGrp="1"/>
          </p:cNvSpPr>
          <p:nvPr>
            <p:ph idx="1"/>
          </p:nvPr>
        </p:nvSpPr>
        <p:spPr>
          <a:xfrm>
            <a:off x="670300" y="1246025"/>
            <a:ext cx="7880115" cy="344924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indent="0">
              <a:buNone/>
              <a:defRPr/>
            </a:pPr>
            <a:r>
              <a:rPr lang="en-US" sz="2000" b="1" dirty="0">
                <a:latin typeface="+mj-lt"/>
              </a:rPr>
              <a:t>text:</a:t>
            </a:r>
            <a:r>
              <a:rPr lang="en-US" sz="2000" dirty="0">
                <a:latin typeface="+mj-lt"/>
              </a:rPr>
              <a:t> </a:t>
            </a: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rPr>
              <a:t>632 words</a:t>
            </a:r>
            <a:r>
              <a:rPr lang="en-US" sz="2000" dirty="0">
                <a:latin typeface="+mj-lt"/>
              </a:rPr>
              <a:t>, as dialog in the novel (26 words are not in the glossary) </a:t>
            </a:r>
          </a:p>
          <a:p>
            <a:pPr marL="0" indent="0">
              <a:buNone/>
              <a:defRPr/>
            </a:pPr>
            <a:endParaRPr lang="en-US" sz="2000" dirty="0">
              <a:latin typeface="+mj-lt"/>
            </a:endParaRPr>
          </a:p>
          <a:p>
            <a:pPr marL="0" indent="0">
              <a:buNone/>
              <a:defRPr/>
            </a:pPr>
            <a:r>
              <a:rPr lang="en-US" sz="2000" b="1" dirty="0">
                <a:latin typeface="+mj-lt"/>
              </a:rPr>
              <a:t>glossary:</a:t>
            </a:r>
            <a:r>
              <a:rPr lang="en-US" sz="2000" dirty="0">
                <a:latin typeface="+mj-lt"/>
              </a:rPr>
              <a:t> </a:t>
            </a: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rPr>
              <a:t>282</a:t>
            </a:r>
            <a:r>
              <a:rPr lang="cs-CZ"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rPr>
              <a:t> </a:t>
            </a:r>
            <a:r>
              <a:rPr lang="cs-CZ" sz="2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rPr>
              <a:t>words</a:t>
            </a:r>
            <a:r>
              <a:rPr lang="cs-CZ"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rPr>
              <a:t> </a:t>
            </a:r>
            <a:r>
              <a:rPr lang="cs-CZ" sz="2000" dirty="0">
                <a:latin typeface="+mj-lt"/>
              </a:rPr>
              <a:t>on </a:t>
            </a:r>
            <a:r>
              <a:rPr lang="cs-CZ" sz="2000" dirty="0" err="1">
                <a:latin typeface="+mj-lt"/>
              </a:rPr>
              <a:t>the</a:t>
            </a:r>
            <a:r>
              <a:rPr lang="cs-CZ" sz="2000" dirty="0">
                <a:latin typeface="+mj-lt"/>
              </a:rPr>
              <a:t> </a:t>
            </a:r>
            <a:r>
              <a:rPr lang="cs-CZ" sz="2000" dirty="0" err="1">
                <a:latin typeface="+mj-lt"/>
              </a:rPr>
              <a:t>back</a:t>
            </a:r>
            <a:r>
              <a:rPr lang="cs-CZ" sz="2000" dirty="0">
                <a:latin typeface="+mj-lt"/>
              </a:rPr>
              <a:t> </a:t>
            </a:r>
            <a:r>
              <a:rPr lang="cs-CZ" sz="2000" dirty="0" err="1">
                <a:latin typeface="+mj-lt"/>
              </a:rPr>
              <a:t>of</a:t>
            </a:r>
            <a:r>
              <a:rPr lang="cs-CZ" sz="2000" dirty="0">
                <a:latin typeface="+mj-lt"/>
              </a:rPr>
              <a:t> </a:t>
            </a:r>
            <a:r>
              <a:rPr lang="cs-CZ" sz="2000" dirty="0" err="1">
                <a:latin typeface="+mj-lt"/>
              </a:rPr>
              <a:t>flyers</a:t>
            </a:r>
            <a:r>
              <a:rPr lang="cs-CZ" sz="2000" dirty="0">
                <a:latin typeface="+mj-lt"/>
              </a:rPr>
              <a:t> </a:t>
            </a:r>
            <a:r>
              <a:rPr lang="cs-CZ" sz="2000" dirty="0" err="1">
                <a:latin typeface="+mj-lt"/>
              </a:rPr>
              <a:t>for</a:t>
            </a:r>
            <a:r>
              <a:rPr lang="cs-CZ" sz="2000" dirty="0">
                <a:latin typeface="+mj-lt"/>
              </a:rPr>
              <a:t> </a:t>
            </a:r>
            <a:r>
              <a:rPr lang="cs-CZ" sz="2000" dirty="0" err="1">
                <a:latin typeface="+mj-lt"/>
              </a:rPr>
              <a:t>the</a:t>
            </a:r>
            <a:r>
              <a:rPr lang="cs-CZ" sz="2000" dirty="0">
                <a:latin typeface="+mj-lt"/>
              </a:rPr>
              <a:t> Mormon </a:t>
            </a:r>
            <a:r>
              <a:rPr lang="cs-CZ" sz="2000" dirty="0" err="1">
                <a:latin typeface="+mj-lt"/>
              </a:rPr>
              <a:t>church</a:t>
            </a:r>
            <a:r>
              <a:rPr lang="cs-CZ" sz="2000" dirty="0">
                <a:latin typeface="+mj-lt"/>
              </a:rPr>
              <a:t> and </a:t>
            </a:r>
            <a:r>
              <a:rPr lang="cs-CZ" sz="2000" dirty="0" err="1">
                <a:latin typeface="+mj-lt"/>
              </a:rPr>
              <a:t>warning</a:t>
            </a:r>
            <a:r>
              <a:rPr lang="cs-CZ" sz="2000" dirty="0">
                <a:latin typeface="+mj-lt"/>
              </a:rPr>
              <a:t> </a:t>
            </a:r>
            <a:r>
              <a:rPr lang="cs-CZ" sz="2000" dirty="0" err="1">
                <a:latin typeface="+mj-lt"/>
              </a:rPr>
              <a:t>against</a:t>
            </a:r>
            <a:r>
              <a:rPr lang="cs-CZ" sz="2000" dirty="0">
                <a:latin typeface="+mj-lt"/>
              </a:rPr>
              <a:t> rabies, plus a pizza box </a:t>
            </a:r>
            <a:r>
              <a:rPr lang="en-US" sz="2000" dirty="0">
                <a:latin typeface="+mj-lt"/>
              </a:rPr>
              <a:t>(20 words in the glossary are not in the text)</a:t>
            </a:r>
          </a:p>
          <a:p>
            <a:pPr marL="0" indent="0">
              <a:buNone/>
              <a:defRPr/>
            </a:pPr>
            <a:r>
              <a:rPr lang="en-US" sz="2000" dirty="0">
                <a:latin typeface="+mj-lt"/>
              </a:rPr>
              <a:t>	1 </a:t>
            </a:r>
            <a:r>
              <a:rPr lang="en-US" sz="2000" dirty="0" err="1">
                <a:latin typeface="+mj-lt"/>
              </a:rPr>
              <a:t>Yggur</a:t>
            </a:r>
            <a:r>
              <a:rPr lang="en-US" sz="2000" dirty="0">
                <a:latin typeface="+mj-lt"/>
              </a:rPr>
              <a:t> word is identical to a Czech word: </a:t>
            </a:r>
            <a:r>
              <a:rPr lang="en-US" sz="2000" i="1" dirty="0" err="1">
                <a:latin typeface="+mj-lt"/>
              </a:rPr>
              <a:t>sen</a:t>
            </a:r>
            <a:r>
              <a:rPr lang="en-US" sz="2000" i="1" dirty="0">
                <a:latin typeface="+mj-lt"/>
              </a:rPr>
              <a:t> = </a:t>
            </a:r>
            <a:r>
              <a:rPr lang="en-US" sz="2000" i="1" dirty="0" err="1">
                <a:latin typeface="+mj-lt"/>
              </a:rPr>
              <a:t>sen</a:t>
            </a:r>
            <a:r>
              <a:rPr lang="en-US" sz="2000" i="1" dirty="0">
                <a:latin typeface="+mj-lt"/>
              </a:rPr>
              <a:t> </a:t>
            </a:r>
            <a:r>
              <a:rPr lang="en-US" sz="2000" dirty="0">
                <a:latin typeface="+mj-lt"/>
              </a:rPr>
              <a:t>‘dream’</a:t>
            </a:r>
          </a:p>
          <a:p>
            <a:pPr marL="0" indent="0">
              <a:buNone/>
              <a:defRPr/>
            </a:pPr>
            <a:endParaRPr lang="en-US" sz="2000" dirty="0">
              <a:latin typeface="+mj-lt"/>
            </a:endParaRPr>
          </a:p>
          <a:p>
            <a:pPr marL="0" indent="0">
              <a:buNone/>
              <a:defRPr/>
            </a:pPr>
            <a:r>
              <a:rPr lang="cs-CZ" sz="2000" b="1" dirty="0" err="1">
                <a:latin typeface="+mj-lt"/>
              </a:rPr>
              <a:t>grammar</a:t>
            </a:r>
            <a:r>
              <a:rPr lang="cs-CZ" sz="2000" b="1" dirty="0">
                <a:latin typeface="+mj-lt"/>
              </a:rPr>
              <a:t> </a:t>
            </a:r>
            <a:r>
              <a:rPr lang="cs-CZ" sz="2000" b="1" dirty="0" err="1">
                <a:latin typeface="+mj-lt"/>
              </a:rPr>
              <a:t>sketch</a:t>
            </a:r>
            <a:r>
              <a:rPr lang="cs-CZ" sz="2000" b="1" dirty="0">
                <a:latin typeface="+mj-lt"/>
              </a:rPr>
              <a:t>: </a:t>
            </a:r>
            <a:r>
              <a:rPr lang="cs-CZ" sz="2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rPr>
              <a:t>morphology</a:t>
            </a:r>
            <a:r>
              <a:rPr lang="cs-CZ"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rPr>
              <a:t> </a:t>
            </a:r>
            <a:r>
              <a:rPr lang="cs-CZ" sz="2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rPr>
              <a:t>of</a:t>
            </a:r>
            <a:r>
              <a:rPr lang="cs-CZ"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rPr>
              <a:t> </a:t>
            </a:r>
            <a:r>
              <a:rPr lang="cs-CZ" sz="2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rPr>
              <a:t>verbs</a:t>
            </a:r>
            <a:r>
              <a:rPr lang="cs-CZ"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rPr>
              <a:t>, </a:t>
            </a:r>
            <a:r>
              <a:rPr lang="cs-CZ" sz="2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rPr>
              <a:t>nouns</a:t>
            </a:r>
            <a:r>
              <a:rPr lang="cs-CZ"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rPr>
              <a:t>, </a:t>
            </a:r>
            <a:r>
              <a:rPr lang="cs-CZ" sz="2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rPr>
              <a:t>adjectives</a:t>
            </a:r>
            <a:r>
              <a:rPr lang="cs-CZ"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rPr>
              <a:t> and </a:t>
            </a:r>
            <a:r>
              <a:rPr lang="cs-CZ" sz="2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rPr>
              <a:t>pronouns</a:t>
            </a:r>
            <a:r>
              <a:rPr lang="cs-CZ"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rPr>
              <a:t> </a:t>
            </a:r>
            <a:r>
              <a:rPr lang="nb-NO" sz="2000" dirty="0" err="1">
                <a:latin typeface="+mj-lt"/>
              </a:rPr>
              <a:t>on</a:t>
            </a:r>
            <a:r>
              <a:rPr lang="nb-NO" sz="2000" dirty="0">
                <a:latin typeface="+mj-lt"/>
              </a:rPr>
              <a:t> </a:t>
            </a:r>
            <a:r>
              <a:rPr lang="nb-NO" sz="2000" dirty="0" err="1">
                <a:latin typeface="+mj-lt"/>
              </a:rPr>
              <a:t>the</a:t>
            </a:r>
            <a:r>
              <a:rPr lang="nb-NO" sz="2000" dirty="0">
                <a:latin typeface="+mj-lt"/>
              </a:rPr>
              <a:t> backs </a:t>
            </a:r>
            <a:r>
              <a:rPr lang="nb-NO" sz="2000" dirty="0" err="1">
                <a:latin typeface="+mj-lt"/>
              </a:rPr>
              <a:t>of</a:t>
            </a:r>
            <a:r>
              <a:rPr lang="nb-NO" sz="2000" dirty="0">
                <a:latin typeface="+mj-lt"/>
              </a:rPr>
              <a:t> </a:t>
            </a:r>
            <a:r>
              <a:rPr lang="nb-NO" sz="2000" dirty="0" err="1">
                <a:latin typeface="+mj-lt"/>
              </a:rPr>
              <a:t>various</a:t>
            </a:r>
            <a:r>
              <a:rPr lang="nb-NO" sz="2000" dirty="0">
                <a:latin typeface="+mj-lt"/>
              </a:rPr>
              <a:t> </a:t>
            </a:r>
            <a:r>
              <a:rPr lang="nb-NO" sz="2000" dirty="0" err="1">
                <a:latin typeface="+mj-lt"/>
              </a:rPr>
              <a:t>receipts</a:t>
            </a:r>
            <a:r>
              <a:rPr lang="nb-NO" sz="2000" dirty="0">
                <a:latin typeface="+mj-lt"/>
              </a:rPr>
              <a:t> and </a:t>
            </a:r>
            <a:r>
              <a:rPr lang="nb-NO" sz="2000" dirty="0" err="1">
                <a:latin typeface="+mj-lt"/>
              </a:rPr>
              <a:t>advertisements</a:t>
            </a:r>
            <a:endParaRPr lang="en-US" sz="2000" dirty="0">
              <a:latin typeface="+mj-lt"/>
            </a:endParaRPr>
          </a:p>
        </p:txBody>
      </p:sp>
    </p:spTree>
    <p:extLst>
      <p:ext uri="{BB962C8B-B14F-4D97-AF65-F5344CB8AC3E}">
        <p14:creationId xmlns:p14="http://schemas.microsoft.com/office/powerpoint/2010/main" val="179408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normAutofit/>
          </a:bodyPr>
          <a:lstStyle/>
          <a:p>
            <a:r>
              <a:rPr lang="en-US" altLang="en-US" sz="3200" dirty="0">
                <a:latin typeface="+mj-lt"/>
                <a:ea typeface="ＭＳ Ｐゴシック" charset="-128"/>
              </a:rPr>
              <a:t>Michal </a:t>
            </a:r>
            <a:r>
              <a:rPr lang="en-US" altLang="en-US" sz="3200" dirty="0" err="1">
                <a:latin typeface="+mj-lt"/>
                <a:ea typeface="ＭＳ Ｐゴシック" charset="-128"/>
              </a:rPr>
              <a:t>Ajvaz</a:t>
            </a:r>
            <a:r>
              <a:rPr lang="en-US" altLang="en-US" sz="3200" dirty="0">
                <a:latin typeface="+mj-lt"/>
                <a:ea typeface="ＭＳ Ｐゴシック" charset="-128"/>
              </a:rPr>
              <a:t> in an interview in 2011</a:t>
            </a:r>
          </a:p>
        </p:txBody>
      </p:sp>
      <p:sp>
        <p:nvSpPr>
          <p:cNvPr id="13314" name="Content Placeholder 2"/>
          <p:cNvSpPr>
            <a:spLocks noGrp="1"/>
          </p:cNvSpPr>
          <p:nvPr>
            <p:ph idx="1"/>
          </p:nvPr>
        </p:nvSpPr>
        <p:spPr/>
        <p:txBody>
          <a:bodyPr>
            <a:normAutofit/>
          </a:bodyPr>
          <a:lstStyle/>
          <a:p>
            <a:r>
              <a:rPr lang="en-US" altLang="en-US" sz="2000" dirty="0">
                <a:latin typeface="+mn-lt"/>
                <a:ea typeface="ＭＳ Ｐゴシック" charset="-128"/>
              </a:rPr>
              <a:t>“</a:t>
            </a:r>
            <a:r>
              <a:rPr lang="en-US" altLang="ja-JP" sz="2000" dirty="0" err="1">
                <a:latin typeface="+mn-lt"/>
                <a:ea typeface="ＭＳ Ｐゴシック" charset="-128"/>
              </a:rPr>
              <a:t>mě</a:t>
            </a:r>
            <a:r>
              <a:rPr lang="en-US" altLang="ja-JP" sz="2000" dirty="0">
                <a:latin typeface="+mn-lt"/>
                <a:ea typeface="ＭＳ Ｐゴシック" charset="-128"/>
              </a:rPr>
              <a:t> </a:t>
            </a:r>
            <a:r>
              <a:rPr lang="en-US" altLang="ja-JP" sz="2000" dirty="0" err="1">
                <a:latin typeface="+mn-lt"/>
                <a:ea typeface="ＭＳ Ｐゴシック" charset="-128"/>
              </a:rPr>
              <a:t>zajímala</a:t>
            </a:r>
            <a:r>
              <a:rPr lang="en-US" altLang="ja-JP" sz="2000" dirty="0">
                <a:latin typeface="+mn-lt"/>
                <a:ea typeface="ＭＳ Ｐゴシック" charset="-128"/>
              </a:rPr>
              <a:t> </a:t>
            </a:r>
            <a:r>
              <a:rPr lang="en-US" altLang="ja-JP" sz="2000" dirty="0" err="1">
                <a:latin typeface="+mn-lt"/>
                <a:ea typeface="ＭＳ Ｐゴシック" charset="-128"/>
              </a:rPr>
              <a:t>otázka</a:t>
            </a:r>
            <a:r>
              <a:rPr lang="en-US" altLang="ja-JP" sz="2000" dirty="0">
                <a:latin typeface="+mn-lt"/>
                <a:ea typeface="ＭＳ Ｐゴシック" charset="-128"/>
              </a:rPr>
              <a:t> </a:t>
            </a:r>
            <a:r>
              <a:rPr lang="en-US" altLang="ja-JP" sz="2000" dirty="0" err="1">
                <a:latin typeface="+mn-lt"/>
                <a:ea typeface="ＭＳ Ｐゴシック" charset="-128"/>
              </a:rPr>
              <a:t>možnosti</a:t>
            </a:r>
            <a:r>
              <a:rPr lang="en-US" altLang="ja-JP" sz="2000" dirty="0">
                <a:latin typeface="+mn-lt"/>
                <a:ea typeface="ＭＳ Ｐゴシック" charset="-128"/>
              </a:rPr>
              <a:t> </a:t>
            </a:r>
            <a:r>
              <a:rPr lang="en-US" altLang="ja-JP" sz="2000" dirty="0" err="1">
                <a:latin typeface="+mn-lt"/>
                <a:ea typeface="ＭＳ Ｐゴシック" charset="-128"/>
              </a:rPr>
              <a:t>jazyka</a:t>
            </a:r>
            <a:r>
              <a:rPr lang="en-US" altLang="ja-JP" sz="2000" dirty="0">
                <a:latin typeface="+mn-lt"/>
                <a:ea typeface="ＭＳ Ｐゴシック" charset="-128"/>
              </a:rPr>
              <a:t>, </a:t>
            </a:r>
            <a:r>
              <a:rPr lang="en-US" altLang="ja-JP" sz="2000" dirty="0" err="1">
                <a:latin typeface="+mn-lt"/>
                <a:ea typeface="ＭＳ Ｐゴシック" charset="-128"/>
              </a:rPr>
              <a:t>který</a:t>
            </a:r>
            <a:r>
              <a:rPr lang="en-US" altLang="ja-JP" sz="2000" dirty="0">
                <a:latin typeface="+mn-lt"/>
                <a:ea typeface="ＭＳ Ｐゴシック" charset="-128"/>
              </a:rPr>
              <a:t> by </a:t>
            </a:r>
            <a:r>
              <a:rPr lang="en-US" altLang="ja-JP" sz="2000" dirty="0" err="1">
                <a:latin typeface="+mn-lt"/>
                <a:ea typeface="ＭＳ Ｐゴシック" charset="-128"/>
              </a:rPr>
              <a:t>strukturoval</a:t>
            </a:r>
            <a:r>
              <a:rPr lang="en-US" altLang="ja-JP" sz="2000" dirty="0">
                <a:latin typeface="+mn-lt"/>
                <a:ea typeface="ＭＳ Ｐゴシック" charset="-128"/>
              </a:rPr>
              <a:t> </a:t>
            </a:r>
            <a:r>
              <a:rPr lang="en-US" altLang="ja-JP" sz="2000" dirty="0" err="1">
                <a:latin typeface="+mn-lt"/>
                <a:ea typeface="ＭＳ Ｐゴシック" charset="-128"/>
              </a:rPr>
              <a:t>skutečnost</a:t>
            </a:r>
            <a:r>
              <a:rPr lang="en-US" altLang="ja-JP" sz="2000" dirty="0">
                <a:latin typeface="+mn-lt"/>
                <a:ea typeface="ＭＳ Ｐゴシック" charset="-128"/>
              </a:rPr>
              <a:t> </a:t>
            </a:r>
            <a:r>
              <a:rPr lang="en-US" altLang="ja-JP" sz="2000" dirty="0" err="1">
                <a:latin typeface="+mn-lt"/>
                <a:ea typeface="ＭＳ Ｐゴシック" charset="-128"/>
              </a:rPr>
              <a:t>úplně</a:t>
            </a:r>
            <a:r>
              <a:rPr lang="en-US" altLang="ja-JP" sz="2000" dirty="0">
                <a:latin typeface="+mn-lt"/>
                <a:ea typeface="ＭＳ Ｐゴシック" charset="-128"/>
              </a:rPr>
              <a:t> </a:t>
            </a:r>
            <a:r>
              <a:rPr lang="en-US" altLang="ja-JP" sz="2000" dirty="0" err="1">
                <a:latin typeface="+mn-lt"/>
                <a:ea typeface="ＭＳ Ｐゴシック" charset="-128"/>
              </a:rPr>
              <a:t>jiným</a:t>
            </a:r>
            <a:r>
              <a:rPr lang="en-US" altLang="ja-JP" sz="2000" dirty="0">
                <a:latin typeface="+mn-lt"/>
                <a:ea typeface="ＭＳ Ｐゴシック" charset="-128"/>
              </a:rPr>
              <a:t> </a:t>
            </a:r>
            <a:r>
              <a:rPr lang="en-US" altLang="ja-JP" sz="2000" dirty="0" err="1">
                <a:latin typeface="+mn-lt"/>
                <a:ea typeface="ＭＳ Ｐゴシック" charset="-128"/>
              </a:rPr>
              <a:t>způsobem</a:t>
            </a:r>
            <a:r>
              <a:rPr lang="en-US" altLang="ja-JP" sz="2000" dirty="0">
                <a:latin typeface="+mn-lt"/>
                <a:ea typeface="ＭＳ Ｐゴシック" charset="-128"/>
              </a:rPr>
              <a:t>, </a:t>
            </a:r>
            <a:r>
              <a:rPr lang="en-US" altLang="ja-JP" sz="2000" dirty="0" err="1">
                <a:latin typeface="+mn-lt"/>
                <a:ea typeface="ＭＳ Ｐゴシック" charset="-128"/>
              </a:rPr>
              <a:t>než</a:t>
            </a:r>
            <a:r>
              <a:rPr lang="en-US" altLang="ja-JP" sz="2000" dirty="0">
                <a:latin typeface="+mn-lt"/>
                <a:ea typeface="ＭＳ Ｐゴシック" charset="-128"/>
              </a:rPr>
              <a:t> to </a:t>
            </a:r>
            <a:r>
              <a:rPr lang="en-US" altLang="ja-JP" sz="2000" dirty="0" err="1">
                <a:latin typeface="+mn-lt"/>
                <a:ea typeface="ＭＳ Ｐゴシック" charset="-128"/>
              </a:rPr>
              <a:t>dělají</a:t>
            </a:r>
            <a:r>
              <a:rPr lang="en-US" altLang="ja-JP" sz="2000" dirty="0">
                <a:latin typeface="+mn-lt"/>
                <a:ea typeface="ＭＳ Ｐゴシック" charset="-128"/>
              </a:rPr>
              <a:t> </a:t>
            </a:r>
            <a:r>
              <a:rPr lang="en-US" altLang="ja-JP" sz="2000" dirty="0" err="1">
                <a:latin typeface="+mn-lt"/>
                <a:ea typeface="ＭＳ Ｐゴシック" charset="-128"/>
              </a:rPr>
              <a:t>jazyky</a:t>
            </a:r>
            <a:r>
              <a:rPr lang="en-US" altLang="ja-JP" sz="2000" dirty="0">
                <a:latin typeface="+mn-lt"/>
                <a:ea typeface="ＭＳ Ｐゴシック" charset="-128"/>
              </a:rPr>
              <a:t>, </a:t>
            </a:r>
            <a:r>
              <a:rPr lang="en-US" altLang="ja-JP" sz="2000" dirty="0" err="1">
                <a:latin typeface="+mn-lt"/>
                <a:ea typeface="ＭＳ Ｐゴシック" charset="-128"/>
              </a:rPr>
              <a:t>které</a:t>
            </a:r>
            <a:r>
              <a:rPr lang="en-US" altLang="ja-JP" sz="2000" dirty="0">
                <a:latin typeface="+mn-lt"/>
                <a:ea typeface="ＭＳ Ｐゴシック" charset="-128"/>
              </a:rPr>
              <a:t> </a:t>
            </a:r>
            <a:r>
              <a:rPr lang="en-US" altLang="ja-JP" sz="2000" dirty="0" err="1">
                <a:latin typeface="+mn-lt"/>
                <a:ea typeface="ＭＳ Ｐゴシック" charset="-128"/>
              </a:rPr>
              <a:t>známe</a:t>
            </a:r>
            <a:r>
              <a:rPr lang="en-US" altLang="ja-JP" sz="2000" dirty="0">
                <a:latin typeface="+mn-lt"/>
                <a:ea typeface="ＭＳ Ｐゴシック" charset="-128"/>
              </a:rPr>
              <a:t>.</a:t>
            </a:r>
            <a:r>
              <a:rPr lang="en-US" altLang="en-US" sz="2000" dirty="0">
                <a:latin typeface="+mn-lt"/>
                <a:ea typeface="ＭＳ Ｐゴシック" charset="-128"/>
              </a:rPr>
              <a:t>”</a:t>
            </a:r>
            <a:endParaRPr lang="en-US" altLang="ja-JP" sz="2000" dirty="0">
              <a:latin typeface="+mn-lt"/>
              <a:ea typeface="ＭＳ Ｐゴシック" charset="-128"/>
            </a:endParaRPr>
          </a:p>
          <a:p>
            <a:endParaRPr lang="en-US" altLang="en-US" sz="2000" dirty="0">
              <a:latin typeface="+mn-lt"/>
              <a:ea typeface="ＭＳ Ｐゴシック" charset="-128"/>
            </a:endParaRPr>
          </a:p>
          <a:p>
            <a:r>
              <a:rPr lang="en-US" altLang="en-US" sz="2000" dirty="0">
                <a:latin typeface="+mn-lt"/>
                <a:ea typeface="ＭＳ Ｐゴシック" charset="-128"/>
              </a:rPr>
              <a:t>“</a:t>
            </a:r>
            <a:r>
              <a:rPr lang="en-US" altLang="ja-JP" sz="2000" dirty="0">
                <a:latin typeface="+mn-lt"/>
                <a:ea typeface="ＭＳ Ｐゴシック" charset="-128"/>
              </a:rPr>
              <a:t>V </a:t>
            </a:r>
            <a:r>
              <a:rPr lang="en-US" altLang="ja-JP" sz="2000" dirty="0" err="1">
                <a:latin typeface="+mn-lt"/>
                <a:ea typeface="ＭＳ Ｐゴシック" charset="-128"/>
              </a:rPr>
              <a:t>Lucemburské</a:t>
            </a:r>
            <a:r>
              <a:rPr lang="en-US" altLang="ja-JP" sz="2000" dirty="0">
                <a:latin typeface="+mn-lt"/>
                <a:ea typeface="ＭＳ Ｐゴシック" charset="-128"/>
              </a:rPr>
              <a:t> </a:t>
            </a:r>
            <a:r>
              <a:rPr lang="en-US" altLang="ja-JP" sz="2000" dirty="0" err="1">
                <a:latin typeface="+mn-lt"/>
                <a:ea typeface="ＭＳ Ｐゴシック" charset="-128"/>
              </a:rPr>
              <a:t>zahradě</a:t>
            </a:r>
            <a:r>
              <a:rPr lang="en-US" altLang="ja-JP" sz="2000" dirty="0">
                <a:latin typeface="+mn-lt"/>
                <a:ea typeface="ＭＳ Ｐゴシック" charset="-128"/>
              </a:rPr>
              <a:t> </a:t>
            </a:r>
            <a:r>
              <a:rPr lang="en-US" altLang="ja-JP" sz="2000" dirty="0" err="1">
                <a:latin typeface="+mn-lt"/>
                <a:ea typeface="ＭＳ Ｐゴシック" charset="-128"/>
              </a:rPr>
              <a:t>jde</a:t>
            </a:r>
            <a:r>
              <a:rPr lang="en-US" altLang="ja-JP" sz="2000" dirty="0">
                <a:latin typeface="+mn-lt"/>
                <a:ea typeface="ＭＳ Ｐゴシック" charset="-128"/>
              </a:rPr>
              <a:t> o </a:t>
            </a:r>
            <a:r>
              <a:rPr lang="en-US" altLang="ja-JP" sz="2000" dirty="0" err="1">
                <a:latin typeface="+mn-lt"/>
                <a:ea typeface="ＭＳ Ｐゴシック" charset="-128"/>
              </a:rPr>
              <a:t>něco</a:t>
            </a:r>
            <a:r>
              <a:rPr lang="en-US" altLang="ja-JP" sz="2000" dirty="0">
                <a:latin typeface="+mn-lt"/>
                <a:ea typeface="ＭＳ Ｐゴシック" charset="-128"/>
              </a:rPr>
              <a:t> </a:t>
            </a:r>
            <a:r>
              <a:rPr lang="en-US" altLang="ja-JP" sz="2000" dirty="0" err="1">
                <a:latin typeface="+mn-lt"/>
                <a:ea typeface="ＭＳ Ｐゴシック" charset="-128"/>
              </a:rPr>
              <a:t>trochu</a:t>
            </a:r>
            <a:r>
              <a:rPr lang="en-US" altLang="ja-JP" sz="2000" dirty="0">
                <a:latin typeface="+mn-lt"/>
                <a:ea typeface="ＭＳ Ｐゴシック" charset="-128"/>
              </a:rPr>
              <a:t> </a:t>
            </a:r>
            <a:r>
              <a:rPr lang="en-US" altLang="ja-JP" sz="2000" dirty="0" err="1">
                <a:latin typeface="+mn-lt"/>
                <a:ea typeface="ＭＳ Ｐゴシック" charset="-128"/>
              </a:rPr>
              <a:t>jiného</a:t>
            </a:r>
            <a:r>
              <a:rPr lang="en-US" altLang="ja-JP" sz="2000" dirty="0">
                <a:latin typeface="+mn-lt"/>
                <a:ea typeface="ＭＳ Ｐゴシック" charset="-128"/>
              </a:rPr>
              <a:t>. …</a:t>
            </a:r>
            <a:r>
              <a:rPr lang="en-US" altLang="ja-JP" sz="2000" dirty="0" err="1">
                <a:latin typeface="+mn-lt"/>
                <a:ea typeface="ＭＳ Ｐゴシック" charset="-128"/>
              </a:rPr>
              <a:t>yggurština</a:t>
            </a:r>
            <a:r>
              <a:rPr lang="en-US" altLang="ja-JP" sz="2000" dirty="0">
                <a:latin typeface="+mn-lt"/>
                <a:ea typeface="ＭＳ Ｐゴシック" charset="-128"/>
              </a:rPr>
              <a:t> </a:t>
            </a:r>
            <a:r>
              <a:rPr lang="en-US" altLang="ja-JP" sz="2000" b="1" dirty="0" err="1">
                <a:latin typeface="+mn-lt"/>
                <a:ea typeface="ＭＳ Ｐゴシック" charset="-128"/>
              </a:rPr>
              <a:t>má</a:t>
            </a:r>
            <a:r>
              <a:rPr lang="en-US" altLang="ja-JP" sz="2000" b="1" dirty="0">
                <a:latin typeface="+mn-lt"/>
                <a:ea typeface="ＭＳ Ｐゴシック" charset="-128"/>
              </a:rPr>
              <a:t> dost </a:t>
            </a:r>
            <a:r>
              <a:rPr lang="en-US" altLang="ja-JP" sz="2000" b="1" dirty="0" err="1">
                <a:latin typeface="+mn-lt"/>
                <a:ea typeface="ＭＳ Ｐゴシック" charset="-128"/>
              </a:rPr>
              <a:t>podobnou</a:t>
            </a:r>
            <a:r>
              <a:rPr lang="en-US" altLang="ja-JP" sz="2000" b="1" dirty="0">
                <a:latin typeface="+mn-lt"/>
                <a:ea typeface="ＭＳ Ｐゴシック" charset="-128"/>
              </a:rPr>
              <a:t> </a:t>
            </a:r>
            <a:r>
              <a:rPr lang="en-US" altLang="ja-JP" sz="2000" b="1" dirty="0" err="1">
                <a:latin typeface="+mn-lt"/>
                <a:ea typeface="ＭＳ Ｐゴシック" charset="-128"/>
              </a:rPr>
              <a:t>gramatickou</a:t>
            </a:r>
            <a:r>
              <a:rPr lang="en-US" altLang="ja-JP" sz="2000" b="1" dirty="0">
                <a:latin typeface="+mn-lt"/>
                <a:ea typeface="ＭＳ Ｐゴシック" charset="-128"/>
              </a:rPr>
              <a:t> </a:t>
            </a:r>
            <a:r>
              <a:rPr lang="en-US" altLang="ja-JP" sz="2000" b="1" dirty="0" err="1">
                <a:latin typeface="+mn-lt"/>
                <a:ea typeface="ＭＳ Ｐゴシック" charset="-128"/>
              </a:rPr>
              <a:t>strukturu</a:t>
            </a:r>
            <a:r>
              <a:rPr lang="en-US" altLang="ja-JP" sz="2000" b="1" dirty="0">
                <a:latin typeface="+mn-lt"/>
                <a:ea typeface="ＭＳ Ｐゴシック" charset="-128"/>
              </a:rPr>
              <a:t> </a:t>
            </a:r>
            <a:r>
              <a:rPr lang="en-US" altLang="ja-JP" sz="2000" b="1" dirty="0" err="1">
                <a:latin typeface="+mn-lt"/>
                <a:ea typeface="ＭＳ Ｐゴシック" charset="-128"/>
              </a:rPr>
              <a:t>jako</a:t>
            </a:r>
            <a:r>
              <a:rPr lang="en-US" altLang="ja-JP" sz="2000" b="1" dirty="0">
                <a:latin typeface="+mn-lt"/>
                <a:ea typeface="ＭＳ Ｐゴシック" charset="-128"/>
              </a:rPr>
              <a:t> </a:t>
            </a:r>
            <a:r>
              <a:rPr lang="en-US" altLang="ja-JP" sz="2000" b="1" dirty="0" err="1">
                <a:latin typeface="+mn-lt"/>
                <a:ea typeface="ＭＳ Ｐゴシック" charset="-128"/>
              </a:rPr>
              <a:t>třeba</a:t>
            </a:r>
            <a:r>
              <a:rPr lang="en-US" altLang="ja-JP" sz="2000" b="1" dirty="0">
                <a:latin typeface="+mn-lt"/>
                <a:ea typeface="ＭＳ Ｐゴシック" charset="-128"/>
              </a:rPr>
              <a:t> </a:t>
            </a:r>
            <a:r>
              <a:rPr lang="en-US" altLang="ja-JP" sz="2000" b="1" dirty="0" err="1">
                <a:latin typeface="+mn-lt"/>
                <a:ea typeface="ＭＳ Ｐゴシック" charset="-128"/>
              </a:rPr>
              <a:t>čeština</a:t>
            </a:r>
            <a:r>
              <a:rPr lang="en-US" altLang="ja-JP" sz="2000" dirty="0">
                <a:latin typeface="+mn-lt"/>
                <a:ea typeface="ＭＳ Ｐゴシック" charset="-128"/>
              </a:rPr>
              <a:t> a </a:t>
            </a:r>
            <a:r>
              <a:rPr lang="en-US" altLang="ja-JP" sz="2000" dirty="0" err="1">
                <a:latin typeface="+mn-lt"/>
                <a:ea typeface="ＭＳ Ｐゴシック" charset="-128"/>
              </a:rPr>
              <a:t>ani</a:t>
            </a:r>
            <a:r>
              <a:rPr lang="en-US" altLang="ja-JP" sz="2000" dirty="0">
                <a:latin typeface="+mn-lt"/>
                <a:ea typeface="ＭＳ Ｐゴシック" charset="-128"/>
              </a:rPr>
              <a:t> </a:t>
            </a:r>
            <a:r>
              <a:rPr lang="en-US" altLang="ja-JP" sz="2000" dirty="0" err="1">
                <a:latin typeface="+mn-lt"/>
                <a:ea typeface="ＭＳ Ｐゴシック" charset="-128"/>
              </a:rPr>
              <a:t>tvoření</a:t>
            </a:r>
            <a:r>
              <a:rPr lang="en-US" altLang="ja-JP" sz="2000" dirty="0">
                <a:latin typeface="+mn-lt"/>
                <a:ea typeface="ＭＳ Ｐゴシック" charset="-128"/>
              </a:rPr>
              <a:t> </a:t>
            </a:r>
            <a:r>
              <a:rPr lang="en-US" altLang="ja-JP" sz="2000" dirty="0" err="1">
                <a:latin typeface="+mn-lt"/>
                <a:ea typeface="ＭＳ Ｐゴシック" charset="-128"/>
              </a:rPr>
              <a:t>pojmů</a:t>
            </a:r>
            <a:r>
              <a:rPr lang="en-US" altLang="ja-JP" sz="2000" dirty="0">
                <a:latin typeface="+mn-lt"/>
                <a:ea typeface="ＭＳ Ｐゴシック" charset="-128"/>
              </a:rPr>
              <a:t> se </a:t>
            </a:r>
            <a:r>
              <a:rPr lang="en-US" altLang="ja-JP" sz="2000" dirty="0" err="1">
                <a:latin typeface="+mn-lt"/>
                <a:ea typeface="ＭＳ Ｐゴシック" charset="-128"/>
              </a:rPr>
              <a:t>neřídí</a:t>
            </a:r>
            <a:r>
              <a:rPr lang="en-US" altLang="ja-JP" sz="2000" dirty="0">
                <a:latin typeface="+mn-lt"/>
                <a:ea typeface="ＭＳ Ｐゴシック" charset="-128"/>
              </a:rPr>
              <a:t> </a:t>
            </a:r>
            <a:r>
              <a:rPr lang="en-US" altLang="ja-JP" sz="2000" dirty="0" err="1">
                <a:latin typeface="+mn-lt"/>
                <a:ea typeface="ＭＳ Ｐゴシック" charset="-128"/>
              </a:rPr>
              <a:t>nějakým</a:t>
            </a:r>
            <a:r>
              <a:rPr lang="en-US" altLang="ja-JP" sz="2000" dirty="0">
                <a:latin typeface="+mn-lt"/>
                <a:ea typeface="ＭＳ Ｐゴシック" charset="-128"/>
              </a:rPr>
              <a:t> </a:t>
            </a:r>
            <a:r>
              <a:rPr lang="en-US" altLang="ja-JP" sz="2000" dirty="0" err="1">
                <a:latin typeface="+mn-lt"/>
                <a:ea typeface="ＭＳ Ｐゴシック" charset="-128"/>
              </a:rPr>
              <a:t>zvlášť</a:t>
            </a:r>
            <a:r>
              <a:rPr lang="en-US" altLang="ja-JP" sz="2000" dirty="0">
                <a:latin typeface="+mn-lt"/>
                <a:ea typeface="ＭＳ Ｐゴシック" charset="-128"/>
              </a:rPr>
              <a:t> </a:t>
            </a:r>
            <a:r>
              <a:rPr lang="en-US" altLang="ja-JP" sz="2000" dirty="0" err="1">
                <a:latin typeface="+mn-lt"/>
                <a:ea typeface="ＭＳ Ｐゴシック" charset="-128"/>
              </a:rPr>
              <a:t>odlišným</a:t>
            </a:r>
            <a:r>
              <a:rPr lang="en-US" altLang="ja-JP" sz="2000" dirty="0">
                <a:latin typeface="+mn-lt"/>
                <a:ea typeface="ＭＳ Ｐゴシック" charset="-128"/>
              </a:rPr>
              <a:t> </a:t>
            </a:r>
            <a:r>
              <a:rPr lang="en-US" altLang="ja-JP" sz="2000" dirty="0" err="1">
                <a:latin typeface="+mn-lt"/>
                <a:ea typeface="ＭＳ Ｐゴシック" charset="-128"/>
              </a:rPr>
              <a:t>režimem</a:t>
            </a:r>
            <a:r>
              <a:rPr lang="en-US" altLang="ja-JP" sz="2000" dirty="0">
                <a:latin typeface="+mn-lt"/>
                <a:ea typeface="ＭＳ Ｐゴシック" charset="-128"/>
              </a:rPr>
              <a:t>. </a:t>
            </a:r>
            <a:r>
              <a:rPr lang="en-US" altLang="ja-JP" sz="2000" dirty="0" err="1">
                <a:latin typeface="+mn-lt"/>
                <a:ea typeface="ＭＳ Ｐゴシック" charset="-128"/>
              </a:rPr>
              <a:t>Musíme</a:t>
            </a:r>
            <a:r>
              <a:rPr lang="en-US" altLang="ja-JP" sz="2000" dirty="0">
                <a:latin typeface="+mn-lt"/>
                <a:ea typeface="ＭＳ Ｐゴシック" charset="-128"/>
              </a:rPr>
              <a:t> </a:t>
            </a:r>
            <a:r>
              <a:rPr lang="en-US" altLang="ja-JP" sz="2000" dirty="0" err="1">
                <a:latin typeface="+mn-lt"/>
                <a:ea typeface="ＭＳ Ｐゴシック" charset="-128"/>
              </a:rPr>
              <a:t>mít</a:t>
            </a:r>
            <a:r>
              <a:rPr lang="en-US" altLang="ja-JP" sz="2000" dirty="0">
                <a:latin typeface="+mn-lt"/>
                <a:ea typeface="ＭＳ Ｐゴシック" charset="-128"/>
              </a:rPr>
              <a:t> ale </a:t>
            </a:r>
            <a:r>
              <a:rPr lang="en-US" altLang="ja-JP" sz="2000" dirty="0" err="1">
                <a:latin typeface="+mn-lt"/>
                <a:ea typeface="ＭＳ Ｐゴシック" charset="-128"/>
              </a:rPr>
              <a:t>také</a:t>
            </a:r>
            <a:r>
              <a:rPr lang="en-US" altLang="ja-JP" sz="2000" dirty="0">
                <a:latin typeface="+mn-lt"/>
                <a:ea typeface="ＭＳ Ｐゴシック" charset="-128"/>
              </a:rPr>
              <a:t> </a:t>
            </a:r>
            <a:r>
              <a:rPr lang="en-US" altLang="ja-JP" sz="2000" dirty="0" err="1">
                <a:latin typeface="+mn-lt"/>
                <a:ea typeface="ＭＳ Ｐゴシック" charset="-128"/>
              </a:rPr>
              <a:t>na</a:t>
            </a:r>
            <a:r>
              <a:rPr lang="en-US" altLang="ja-JP" sz="2000" dirty="0">
                <a:latin typeface="+mn-lt"/>
                <a:ea typeface="ＭＳ Ｐゴシック" charset="-128"/>
              </a:rPr>
              <a:t> </a:t>
            </a:r>
            <a:r>
              <a:rPr lang="en-US" altLang="ja-JP" sz="2000" dirty="0" err="1">
                <a:latin typeface="+mn-lt"/>
                <a:ea typeface="ＭＳ Ｐゴシック" charset="-128"/>
              </a:rPr>
              <a:t>paměti</a:t>
            </a:r>
            <a:r>
              <a:rPr lang="en-US" altLang="ja-JP" sz="2000" dirty="0">
                <a:latin typeface="+mn-lt"/>
                <a:ea typeface="ＭＳ Ｐゴシック" charset="-128"/>
              </a:rPr>
              <a:t>, </a:t>
            </a:r>
            <a:r>
              <a:rPr lang="en-US" altLang="ja-JP" sz="2000" dirty="0" err="1">
                <a:latin typeface="+mn-lt"/>
                <a:ea typeface="ＭＳ Ｐゴシック" charset="-128"/>
              </a:rPr>
              <a:t>že</a:t>
            </a:r>
            <a:r>
              <a:rPr lang="en-US" altLang="ja-JP" sz="2000" dirty="0">
                <a:latin typeface="+mn-lt"/>
                <a:ea typeface="ＭＳ Ｐゴシック" charset="-128"/>
              </a:rPr>
              <a:t> </a:t>
            </a:r>
            <a:r>
              <a:rPr lang="en-US" altLang="ja-JP" sz="2000" dirty="0" err="1">
                <a:latin typeface="+mn-lt"/>
                <a:ea typeface="ＭＳ Ｐゴシック" charset="-128"/>
              </a:rPr>
              <a:t>hrdina</a:t>
            </a:r>
            <a:r>
              <a:rPr lang="en-US" altLang="ja-JP" sz="2000" dirty="0">
                <a:latin typeface="+mn-lt"/>
                <a:ea typeface="ＭＳ Ｐゴシック" charset="-128"/>
              </a:rPr>
              <a:t> </a:t>
            </a:r>
            <a:r>
              <a:rPr lang="en-US" altLang="ja-JP" sz="2000" dirty="0" err="1">
                <a:latin typeface="+mn-lt"/>
                <a:ea typeface="ＭＳ Ｐゴシック" charset="-128"/>
              </a:rPr>
              <a:t>připouští</a:t>
            </a:r>
            <a:r>
              <a:rPr lang="en-US" altLang="ja-JP" sz="2000" dirty="0">
                <a:latin typeface="+mn-lt"/>
                <a:ea typeface="ＭＳ Ｐゴシック" charset="-128"/>
              </a:rPr>
              <a:t> </a:t>
            </a:r>
            <a:r>
              <a:rPr lang="en-US" altLang="ja-JP" sz="2000" dirty="0" err="1">
                <a:latin typeface="+mn-lt"/>
                <a:ea typeface="ＭＳ Ｐゴシック" charset="-128"/>
              </a:rPr>
              <a:t>i</a:t>
            </a:r>
            <a:r>
              <a:rPr lang="en-US" altLang="ja-JP" sz="2000" dirty="0">
                <a:latin typeface="+mn-lt"/>
                <a:ea typeface="ＭＳ Ｐゴシック" charset="-128"/>
              </a:rPr>
              <a:t> </a:t>
            </a:r>
            <a:r>
              <a:rPr lang="en-US" altLang="ja-JP" sz="2000" dirty="0" err="1">
                <a:latin typeface="+mn-lt"/>
                <a:ea typeface="ＭＳ Ｐゴシック" charset="-128"/>
              </a:rPr>
              <a:t>možnost</a:t>
            </a:r>
            <a:r>
              <a:rPr lang="en-US" altLang="ja-JP" sz="2000" dirty="0">
                <a:latin typeface="+mn-lt"/>
                <a:ea typeface="ＭＳ Ｐゴシック" charset="-128"/>
              </a:rPr>
              <a:t>, </a:t>
            </a:r>
            <a:r>
              <a:rPr lang="en-US" altLang="ja-JP" sz="2000" dirty="0" err="1">
                <a:latin typeface="+mn-lt"/>
                <a:ea typeface="ＭＳ Ｐゴシック" charset="-128"/>
              </a:rPr>
              <a:t>že</a:t>
            </a:r>
            <a:r>
              <a:rPr lang="en-US" altLang="ja-JP" sz="2000" dirty="0">
                <a:latin typeface="+mn-lt"/>
                <a:ea typeface="ＭＳ Ｐゴシック" charset="-128"/>
              </a:rPr>
              <a:t> to </a:t>
            </a:r>
            <a:r>
              <a:rPr lang="en-US" altLang="ja-JP" sz="2000" dirty="0" err="1">
                <a:latin typeface="+mn-lt"/>
                <a:ea typeface="ＭＳ Ｐゴシック" charset="-128"/>
              </a:rPr>
              <a:t>celé</a:t>
            </a:r>
            <a:r>
              <a:rPr lang="en-US" altLang="ja-JP" sz="2000" dirty="0">
                <a:latin typeface="+mn-lt"/>
                <a:ea typeface="ＭＳ Ｐゴシック" charset="-128"/>
              </a:rPr>
              <a:t> je </a:t>
            </a:r>
            <a:r>
              <a:rPr lang="en-US" altLang="ja-JP" sz="2000" dirty="0" err="1">
                <a:latin typeface="+mn-lt"/>
                <a:ea typeface="ＭＳ Ｐゴシック" charset="-128"/>
              </a:rPr>
              <a:t>jen</a:t>
            </a:r>
            <a:r>
              <a:rPr lang="en-US" altLang="ja-JP" sz="2000" dirty="0">
                <a:latin typeface="+mn-lt"/>
                <a:ea typeface="ＭＳ Ｐゴシック" charset="-128"/>
              </a:rPr>
              <a:t> </a:t>
            </a:r>
            <a:r>
              <a:rPr lang="en-US" altLang="ja-JP" sz="2000" dirty="0" err="1">
                <a:latin typeface="+mn-lt"/>
                <a:ea typeface="ＭＳ Ｐゴシック" charset="-128"/>
              </a:rPr>
              <a:t>profesorova</a:t>
            </a:r>
            <a:r>
              <a:rPr lang="en-US" altLang="ja-JP" sz="2000" dirty="0">
                <a:latin typeface="+mn-lt"/>
                <a:ea typeface="ＭＳ Ｐゴシック" charset="-128"/>
              </a:rPr>
              <a:t> </a:t>
            </a:r>
            <a:r>
              <a:rPr lang="en-US" altLang="ja-JP" sz="2000" dirty="0" err="1">
                <a:latin typeface="+mn-lt"/>
                <a:ea typeface="ＭＳ Ｐゴシック" charset="-128"/>
              </a:rPr>
              <a:t>mystifikace</a:t>
            </a:r>
            <a:r>
              <a:rPr lang="en-US" altLang="ja-JP" sz="2000" dirty="0">
                <a:latin typeface="+mn-lt"/>
                <a:ea typeface="ＭＳ Ｐゴシック" charset="-128"/>
              </a:rPr>
              <a:t>. </a:t>
            </a:r>
            <a:r>
              <a:rPr lang="en-US" altLang="ja-JP" sz="2000" b="1" dirty="0" err="1">
                <a:latin typeface="+mn-lt"/>
                <a:ea typeface="ＭＳ Ｐゴシック" charset="-128"/>
              </a:rPr>
              <a:t>Jestli</a:t>
            </a:r>
            <a:r>
              <a:rPr lang="en-US" altLang="ja-JP" sz="2000" b="1" dirty="0">
                <a:latin typeface="+mn-lt"/>
                <a:ea typeface="ＭＳ Ｐゴシック" charset="-128"/>
              </a:rPr>
              <a:t> </a:t>
            </a:r>
            <a:r>
              <a:rPr lang="en-US" altLang="ja-JP" sz="2000" b="1" dirty="0" err="1">
                <a:latin typeface="+mn-lt"/>
                <a:ea typeface="ＭＳ Ｐゴシック" charset="-128"/>
              </a:rPr>
              <a:t>čtenáře</a:t>
            </a:r>
            <a:r>
              <a:rPr lang="en-US" altLang="ja-JP" sz="2000" b="1" dirty="0">
                <a:latin typeface="+mn-lt"/>
                <a:ea typeface="ＭＳ Ｐゴシック" charset="-128"/>
              </a:rPr>
              <a:t> </a:t>
            </a:r>
            <a:r>
              <a:rPr lang="en-US" altLang="ja-JP" sz="2000" b="1" dirty="0" err="1">
                <a:latin typeface="+mn-lt"/>
                <a:ea typeface="ＭＳ Ｐゴシック" charset="-128"/>
              </a:rPr>
              <a:t>zajímá</a:t>
            </a:r>
            <a:r>
              <a:rPr lang="en-US" altLang="ja-JP" sz="2000" b="1" dirty="0">
                <a:latin typeface="+mn-lt"/>
                <a:ea typeface="ＭＳ Ｐゴシック" charset="-128"/>
              </a:rPr>
              <a:t>, </a:t>
            </a:r>
            <a:r>
              <a:rPr lang="en-US" altLang="ja-JP" sz="2000" b="1" dirty="0" err="1">
                <a:latin typeface="+mn-lt"/>
                <a:ea typeface="ＭＳ Ｐゴシック" charset="-128"/>
              </a:rPr>
              <a:t>jak</a:t>
            </a:r>
            <a:r>
              <a:rPr lang="en-US" altLang="ja-JP" sz="2000" b="1" dirty="0">
                <a:latin typeface="+mn-lt"/>
                <a:ea typeface="ＭＳ Ｐゴシック" charset="-128"/>
              </a:rPr>
              <a:t> to je, </a:t>
            </a:r>
            <a:r>
              <a:rPr lang="en-US" altLang="ja-JP" sz="2000" b="1" dirty="0" err="1">
                <a:latin typeface="+mn-lt"/>
                <a:ea typeface="ＭＳ Ｐゴシック" charset="-128"/>
              </a:rPr>
              <a:t>musí</a:t>
            </a:r>
            <a:r>
              <a:rPr lang="en-US" altLang="ja-JP" sz="2000" b="1" dirty="0">
                <a:latin typeface="+mn-lt"/>
                <a:ea typeface="ＭＳ Ｐゴシック" charset="-128"/>
              </a:rPr>
              <a:t> </a:t>
            </a:r>
            <a:r>
              <a:rPr lang="en-US" altLang="ja-JP" sz="2000" b="1" dirty="0" err="1">
                <a:latin typeface="+mn-lt"/>
                <a:ea typeface="ＭＳ Ｐゴシック" charset="-128"/>
              </a:rPr>
              <a:t>si</a:t>
            </a:r>
            <a:r>
              <a:rPr lang="en-US" altLang="ja-JP" sz="2000" b="1" dirty="0">
                <a:latin typeface="+mn-lt"/>
                <a:ea typeface="ＭＳ Ｐゴシック" charset="-128"/>
              </a:rPr>
              <a:t> </a:t>
            </a:r>
            <a:r>
              <a:rPr lang="en-US" altLang="ja-JP" sz="2000" b="1" dirty="0" err="1">
                <a:latin typeface="+mn-lt"/>
                <a:ea typeface="ＭＳ Ｐゴシック" charset="-128"/>
              </a:rPr>
              <a:t>na</a:t>
            </a:r>
            <a:r>
              <a:rPr lang="en-US" altLang="ja-JP" sz="2000" b="1" dirty="0">
                <a:latin typeface="+mn-lt"/>
                <a:ea typeface="ＭＳ Ｐゴシック" charset="-128"/>
              </a:rPr>
              <a:t> to </a:t>
            </a:r>
            <a:r>
              <a:rPr lang="en-US" altLang="ja-JP" sz="2000" b="1" dirty="0" err="1">
                <a:latin typeface="+mn-lt"/>
                <a:ea typeface="ＭＳ Ｐゴシック" charset="-128"/>
              </a:rPr>
              <a:t>přijít</a:t>
            </a:r>
            <a:r>
              <a:rPr lang="en-US" altLang="ja-JP" sz="2000" b="1" dirty="0">
                <a:latin typeface="+mn-lt"/>
                <a:ea typeface="ＭＳ Ｐゴシック" charset="-128"/>
              </a:rPr>
              <a:t> </a:t>
            </a:r>
            <a:r>
              <a:rPr lang="en-US" altLang="ja-JP" sz="2000" b="1" dirty="0" err="1">
                <a:latin typeface="+mn-lt"/>
                <a:ea typeface="ＭＳ Ｐゴシック" charset="-128"/>
              </a:rPr>
              <a:t>sám</a:t>
            </a:r>
            <a:r>
              <a:rPr lang="en-US" altLang="ja-JP" sz="2000" dirty="0">
                <a:latin typeface="+mn-lt"/>
                <a:ea typeface="ＭＳ Ｐゴシック" charset="-128"/>
              </a:rPr>
              <a:t>.</a:t>
            </a:r>
            <a:r>
              <a:rPr lang="en-US" altLang="en-US" sz="2000" dirty="0">
                <a:latin typeface="+mn-lt"/>
                <a:ea typeface="ＭＳ Ｐゴシック" charset="-128"/>
              </a:rPr>
              <a:t>”</a:t>
            </a:r>
          </a:p>
        </p:txBody>
      </p:sp>
    </p:spTree>
    <p:extLst>
      <p:ext uri="{BB962C8B-B14F-4D97-AF65-F5344CB8AC3E}">
        <p14:creationId xmlns:p14="http://schemas.microsoft.com/office/powerpoint/2010/main" val="469290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normAutofit/>
          </a:bodyPr>
          <a:lstStyle/>
          <a:p>
            <a:r>
              <a:rPr lang="en-US" altLang="en-US" sz="2800" dirty="0">
                <a:latin typeface="+mj-lt"/>
                <a:ea typeface="ＭＳ Ｐゴシック" charset="-128"/>
              </a:rPr>
              <a:t>Another quote from that interview in 2011</a:t>
            </a:r>
          </a:p>
        </p:txBody>
      </p:sp>
      <p:sp>
        <p:nvSpPr>
          <p:cNvPr id="14338" name="Content Placeholder 2"/>
          <p:cNvSpPr>
            <a:spLocks noGrp="1"/>
          </p:cNvSpPr>
          <p:nvPr>
            <p:ph idx="1"/>
          </p:nvPr>
        </p:nvSpPr>
        <p:spPr>
          <a:xfrm>
            <a:off x="670300" y="1257301"/>
            <a:ext cx="7880116" cy="3594497"/>
          </a:xfrm>
        </p:spPr>
        <p:txBody>
          <a:bodyPr>
            <a:noAutofit/>
          </a:bodyPr>
          <a:lstStyle/>
          <a:p>
            <a:pPr marL="0" indent="0">
              <a:lnSpc>
                <a:spcPct val="110000"/>
              </a:lnSpc>
              <a:buNone/>
            </a:pPr>
            <a:r>
              <a:rPr lang="en-US" altLang="en-US" sz="2000" dirty="0">
                <a:latin typeface="+mj-lt"/>
                <a:ea typeface="ＭＳ Ｐゴシック" charset="-128"/>
              </a:rPr>
              <a:t>“</a:t>
            </a:r>
            <a:r>
              <a:rPr lang="en-US" altLang="ja-JP" sz="2000" dirty="0" err="1">
                <a:latin typeface="+mj-lt"/>
                <a:ea typeface="ＭＳ Ｐゴシック" charset="-128"/>
              </a:rPr>
              <a:t>Taková</a:t>
            </a:r>
            <a:r>
              <a:rPr lang="en-US" altLang="ja-JP" sz="2000" dirty="0">
                <a:latin typeface="+mj-lt"/>
                <a:ea typeface="ＭＳ Ｐゴシック" charset="-128"/>
              </a:rPr>
              <a:t> </a:t>
            </a:r>
            <a:r>
              <a:rPr lang="en-US" altLang="ja-JP" sz="2000" dirty="0" err="1">
                <a:latin typeface="+mj-lt"/>
                <a:ea typeface="ＭＳ Ｐゴシック" charset="-128"/>
              </a:rPr>
              <a:t>fikční</a:t>
            </a:r>
            <a:r>
              <a:rPr lang="en-US" altLang="ja-JP" sz="2000" dirty="0">
                <a:latin typeface="+mj-lt"/>
                <a:ea typeface="ＭＳ Ｐゴシック" charset="-128"/>
              </a:rPr>
              <a:t> </a:t>
            </a:r>
            <a:r>
              <a:rPr lang="en-US" altLang="ja-JP" sz="2000" dirty="0" err="1">
                <a:latin typeface="+mj-lt"/>
                <a:ea typeface="ＭＳ Ｐゴシック" charset="-128"/>
              </a:rPr>
              <a:t>jazykověda</a:t>
            </a:r>
            <a:r>
              <a:rPr lang="en-US" altLang="ja-JP" sz="2000" dirty="0">
                <a:latin typeface="+mj-lt"/>
                <a:ea typeface="ＭＳ Ｐゴシック" charset="-128"/>
              </a:rPr>
              <a:t> by </a:t>
            </a:r>
            <a:r>
              <a:rPr lang="en-US" altLang="ja-JP" sz="2000" dirty="0" err="1">
                <a:latin typeface="+mj-lt"/>
                <a:ea typeface="ＭＳ Ｐゴシック" charset="-128"/>
              </a:rPr>
              <a:t>asi</a:t>
            </a:r>
            <a:r>
              <a:rPr lang="en-US" altLang="ja-JP" sz="2000" dirty="0">
                <a:latin typeface="+mj-lt"/>
                <a:ea typeface="ＭＳ Ｐゴシック" charset="-128"/>
              </a:rPr>
              <a:t> </a:t>
            </a:r>
            <a:r>
              <a:rPr lang="en-US" altLang="ja-JP" sz="2000" dirty="0" err="1">
                <a:latin typeface="+mj-lt"/>
                <a:ea typeface="ＭＳ Ｐゴシック" charset="-128"/>
              </a:rPr>
              <a:t>byla</a:t>
            </a:r>
            <a:r>
              <a:rPr lang="en-US" altLang="ja-JP" sz="2000" dirty="0">
                <a:latin typeface="+mj-lt"/>
                <a:ea typeface="ＭＳ Ｐゴシック" charset="-128"/>
              </a:rPr>
              <a:t> </a:t>
            </a:r>
            <a:r>
              <a:rPr lang="en-US" altLang="ja-JP" sz="2000" dirty="0" err="1">
                <a:latin typeface="+mj-lt"/>
                <a:ea typeface="ＭＳ Ｐゴシック" charset="-128"/>
              </a:rPr>
              <a:t>především</a:t>
            </a:r>
            <a:r>
              <a:rPr lang="en-US" altLang="ja-JP" sz="2000" dirty="0">
                <a:latin typeface="+mj-lt"/>
                <a:ea typeface="ＭＳ Ｐゴシック" charset="-128"/>
              </a:rPr>
              <a:t> </a:t>
            </a:r>
            <a:r>
              <a:rPr lang="en-US" altLang="ja-JP" sz="2000" dirty="0" err="1">
                <a:latin typeface="+mj-lt"/>
                <a:ea typeface="ＭＳ Ｐゴシック" charset="-128"/>
              </a:rPr>
              <a:t>jakousi</a:t>
            </a:r>
            <a:r>
              <a:rPr lang="en-US" altLang="ja-JP" sz="2000" dirty="0">
                <a:latin typeface="+mj-lt"/>
                <a:ea typeface="ＭＳ Ｐゴシック" charset="-128"/>
              </a:rPr>
              <a:t> </a:t>
            </a:r>
            <a:r>
              <a:rPr lang="en-US" altLang="ja-JP" sz="2000" dirty="0" err="1">
                <a:latin typeface="+mj-lt"/>
                <a:ea typeface="ＭＳ Ｐゴシック" charset="-128"/>
              </a:rPr>
              <a:t>psychoanalýzou</a:t>
            </a:r>
            <a:r>
              <a:rPr lang="en-US" altLang="ja-JP" sz="2000" dirty="0">
                <a:latin typeface="+mj-lt"/>
                <a:ea typeface="ＭＳ Ｐゴシック" charset="-128"/>
              </a:rPr>
              <a:t> </a:t>
            </a:r>
            <a:r>
              <a:rPr lang="en-US" altLang="ja-JP" sz="2000" dirty="0" err="1">
                <a:latin typeface="+mj-lt"/>
                <a:ea typeface="ＭＳ Ｐゴシック" charset="-128"/>
              </a:rPr>
              <a:t>tvůrců</a:t>
            </a:r>
            <a:r>
              <a:rPr lang="en-US" altLang="ja-JP" sz="2000" dirty="0">
                <a:latin typeface="+mj-lt"/>
                <a:ea typeface="ＭＳ Ｐゴシック" charset="-128"/>
              </a:rPr>
              <a:t> </a:t>
            </a:r>
            <a:r>
              <a:rPr lang="en-US" altLang="ja-JP" sz="2000" dirty="0" err="1">
                <a:latin typeface="+mj-lt"/>
                <a:ea typeface="ＭＳ Ｐゴシック" charset="-128"/>
              </a:rPr>
              <a:t>těch</a:t>
            </a:r>
            <a:r>
              <a:rPr lang="en-US" altLang="ja-JP" sz="2000" dirty="0">
                <a:latin typeface="+mj-lt"/>
                <a:ea typeface="ＭＳ Ｐゴシック" charset="-128"/>
              </a:rPr>
              <a:t> </a:t>
            </a:r>
            <a:r>
              <a:rPr lang="en-US" altLang="ja-JP" sz="2000" dirty="0" err="1">
                <a:latin typeface="+mj-lt"/>
                <a:ea typeface="ＭＳ Ｐゴシック" charset="-128"/>
              </a:rPr>
              <a:t>jazyků</a:t>
            </a:r>
            <a:r>
              <a:rPr lang="en-US" altLang="ja-JP" sz="2000" dirty="0">
                <a:latin typeface="+mj-lt"/>
                <a:ea typeface="ＭＳ Ｐゴシック" charset="-128"/>
              </a:rPr>
              <a:t>. Ale </a:t>
            </a:r>
            <a:r>
              <a:rPr lang="en-US" altLang="ja-JP" sz="2000" dirty="0" err="1">
                <a:latin typeface="+mj-lt"/>
                <a:ea typeface="ＭＳ Ｐゴシック" charset="-128"/>
              </a:rPr>
              <a:t>mohla</a:t>
            </a:r>
            <a:r>
              <a:rPr lang="en-US" altLang="ja-JP" sz="2000" dirty="0">
                <a:latin typeface="+mj-lt"/>
                <a:ea typeface="ＭＳ Ｐゴシック" charset="-128"/>
              </a:rPr>
              <a:t> by se </a:t>
            </a:r>
            <a:r>
              <a:rPr lang="en-US" altLang="ja-JP" sz="2000" dirty="0" err="1">
                <a:latin typeface="+mj-lt"/>
                <a:ea typeface="ＭＳ Ｐゴシック" charset="-128"/>
              </a:rPr>
              <a:t>proměnit</a:t>
            </a:r>
            <a:r>
              <a:rPr lang="en-US" altLang="ja-JP" sz="2000" dirty="0">
                <a:latin typeface="+mj-lt"/>
                <a:ea typeface="ＭＳ Ｐゴシック" charset="-128"/>
              </a:rPr>
              <a:t> </a:t>
            </a:r>
            <a:r>
              <a:rPr lang="en-US" altLang="ja-JP" sz="2000" dirty="0" err="1">
                <a:latin typeface="+mj-lt"/>
                <a:ea typeface="ＭＳ Ｐゴシック" charset="-128"/>
              </a:rPr>
              <a:t>ve</a:t>
            </a:r>
            <a:r>
              <a:rPr lang="en-US" altLang="ja-JP" sz="2000" dirty="0">
                <a:latin typeface="+mj-lt"/>
                <a:ea typeface="ＭＳ Ｐゴシック" charset="-128"/>
              </a:rPr>
              <a:t> </a:t>
            </a:r>
            <a:r>
              <a:rPr lang="en-US" altLang="ja-JP" sz="2000" dirty="0" err="1">
                <a:latin typeface="+mj-lt"/>
                <a:ea typeface="ＭＳ Ｐゴシック" charset="-128"/>
              </a:rPr>
              <a:t>skutečnou</a:t>
            </a:r>
            <a:r>
              <a:rPr lang="en-US" altLang="ja-JP" sz="2000" dirty="0">
                <a:latin typeface="+mj-lt"/>
                <a:ea typeface="ＭＳ Ｐゴシック" charset="-128"/>
              </a:rPr>
              <a:t> </a:t>
            </a:r>
            <a:r>
              <a:rPr lang="en-US" altLang="ja-JP" sz="2000" dirty="0" err="1">
                <a:latin typeface="+mj-lt"/>
                <a:ea typeface="ＭＳ Ｐゴシック" charset="-128"/>
              </a:rPr>
              <a:t>jazykovědu</a:t>
            </a:r>
            <a:r>
              <a:rPr lang="en-US" altLang="ja-JP" sz="2000" dirty="0">
                <a:latin typeface="+mj-lt"/>
                <a:ea typeface="ＭＳ Ｐゴシック" charset="-128"/>
              </a:rPr>
              <a:t>, </a:t>
            </a:r>
            <a:r>
              <a:rPr lang="en-US" altLang="ja-JP" sz="2000" dirty="0" err="1">
                <a:latin typeface="+mj-lt"/>
                <a:ea typeface="ＭＳ Ｐゴシック" charset="-128"/>
              </a:rPr>
              <a:t>kdyby</a:t>
            </a:r>
            <a:r>
              <a:rPr lang="en-US" altLang="ja-JP" sz="2000" dirty="0">
                <a:latin typeface="+mj-lt"/>
                <a:ea typeface="ＭＳ Ｐゴシック" charset="-128"/>
              </a:rPr>
              <a:t> </a:t>
            </a:r>
            <a:r>
              <a:rPr lang="en-US" altLang="ja-JP" sz="2000" dirty="0" err="1">
                <a:latin typeface="+mj-lt"/>
                <a:ea typeface="ＭＳ Ｐゴシック" charset="-128"/>
              </a:rPr>
              <a:t>některá</a:t>
            </a:r>
            <a:r>
              <a:rPr lang="en-US" altLang="ja-JP" sz="2000" dirty="0">
                <a:latin typeface="+mj-lt"/>
                <a:ea typeface="ＭＳ Ｐゴシック" charset="-128"/>
              </a:rPr>
              <a:t> z </a:t>
            </a:r>
            <a:r>
              <a:rPr lang="en-US" altLang="ja-JP" sz="2000" dirty="0" err="1">
                <a:latin typeface="+mj-lt"/>
                <a:ea typeface="ＭＳ Ｐゴシック" charset="-128"/>
              </a:rPr>
              <a:t>řečí</a:t>
            </a:r>
            <a:r>
              <a:rPr lang="en-US" altLang="ja-JP" sz="2000" dirty="0">
                <a:latin typeface="+mj-lt"/>
                <a:ea typeface="ＭＳ Ｐゴシック" charset="-128"/>
              </a:rPr>
              <a:t> </a:t>
            </a:r>
            <a:r>
              <a:rPr lang="en-US" altLang="ja-JP" sz="2000" dirty="0" err="1">
                <a:latin typeface="+mj-lt"/>
                <a:ea typeface="ＭＳ Ｐゴシック" charset="-128"/>
              </a:rPr>
              <a:t>nějakým</a:t>
            </a:r>
            <a:r>
              <a:rPr lang="en-US" altLang="ja-JP" sz="2000" dirty="0">
                <a:latin typeface="+mj-lt"/>
                <a:ea typeface="ＭＳ Ｐゴシック" charset="-128"/>
              </a:rPr>
              <a:t> </a:t>
            </a:r>
            <a:r>
              <a:rPr lang="en-US" altLang="ja-JP" sz="2000" dirty="0" err="1">
                <a:latin typeface="+mj-lt"/>
                <a:ea typeface="ＭＳ Ｐゴシック" charset="-128"/>
              </a:rPr>
              <a:t>způsobem</a:t>
            </a:r>
            <a:r>
              <a:rPr lang="en-US" altLang="ja-JP" sz="2000" dirty="0">
                <a:latin typeface="+mj-lt"/>
                <a:ea typeface="ＭＳ Ｐゴシック" charset="-128"/>
              </a:rPr>
              <a:t> </a:t>
            </a:r>
            <a:r>
              <a:rPr lang="en-US" altLang="ja-JP" sz="2000" dirty="0" err="1">
                <a:latin typeface="+mj-lt"/>
                <a:ea typeface="ＭＳ Ｐゴシック" charset="-128"/>
              </a:rPr>
              <a:t>ožila</a:t>
            </a:r>
            <a:r>
              <a:rPr lang="en-US" altLang="ja-JP" sz="2000" dirty="0">
                <a:latin typeface="+mj-lt"/>
                <a:ea typeface="ＭＳ Ｐゴシック" charset="-128"/>
              </a:rPr>
              <a:t>. A to </a:t>
            </a:r>
            <a:r>
              <a:rPr lang="en-US" altLang="ja-JP" sz="2000" dirty="0" err="1">
                <a:latin typeface="+mj-lt"/>
                <a:ea typeface="ＭＳ Ｐゴシック" charset="-128"/>
              </a:rPr>
              <a:t>asi</a:t>
            </a:r>
            <a:r>
              <a:rPr lang="en-US" altLang="ja-JP" sz="2000" dirty="0">
                <a:latin typeface="+mj-lt"/>
                <a:ea typeface="ＭＳ Ｐゴシック" charset="-128"/>
              </a:rPr>
              <a:t> </a:t>
            </a:r>
            <a:r>
              <a:rPr lang="en-US" altLang="ja-JP" sz="2000" dirty="0" err="1">
                <a:latin typeface="+mj-lt"/>
                <a:ea typeface="ＭＳ Ｐゴシック" charset="-128"/>
              </a:rPr>
              <a:t>není</a:t>
            </a:r>
            <a:r>
              <a:rPr lang="en-US" altLang="ja-JP" sz="2000" dirty="0">
                <a:latin typeface="+mj-lt"/>
                <a:ea typeface="ＭＳ Ｐゴシック" charset="-128"/>
              </a:rPr>
              <a:t> </a:t>
            </a:r>
            <a:r>
              <a:rPr lang="en-US" altLang="ja-JP" sz="2000" dirty="0" err="1">
                <a:latin typeface="+mj-lt"/>
                <a:ea typeface="ＭＳ Ｐゴシック" charset="-128"/>
              </a:rPr>
              <a:t>úplně</a:t>
            </a:r>
            <a:r>
              <a:rPr lang="en-US" altLang="ja-JP" sz="2000" dirty="0">
                <a:latin typeface="+mj-lt"/>
                <a:ea typeface="ＭＳ Ｐゴシック" charset="-128"/>
              </a:rPr>
              <a:t> </a:t>
            </a:r>
            <a:r>
              <a:rPr lang="en-US" altLang="ja-JP" sz="2000" dirty="0" err="1">
                <a:latin typeface="+mj-lt"/>
                <a:ea typeface="ＭＳ Ｐゴシック" charset="-128"/>
              </a:rPr>
              <a:t>vyloučené</a:t>
            </a:r>
            <a:r>
              <a:rPr lang="en-US" altLang="ja-JP" sz="2000" dirty="0">
                <a:latin typeface="+mj-lt"/>
                <a:ea typeface="ＭＳ Ｐゴシック" charset="-128"/>
              </a:rPr>
              <a:t> – </a:t>
            </a:r>
            <a:r>
              <a:rPr lang="en-US" altLang="ja-JP" sz="2000" dirty="0" err="1">
                <a:latin typeface="+mj-lt"/>
                <a:ea typeface="ＭＳ Ｐゴシック" charset="-128"/>
              </a:rPr>
              <a:t>vím</a:t>
            </a:r>
            <a:r>
              <a:rPr lang="en-US" altLang="ja-JP" sz="2000" dirty="0">
                <a:latin typeface="+mj-lt"/>
                <a:ea typeface="ＭＳ Ｐゴシック" charset="-128"/>
              </a:rPr>
              <a:t>, </a:t>
            </a:r>
            <a:r>
              <a:rPr lang="en-US" altLang="ja-JP" sz="2000" dirty="0" err="1">
                <a:latin typeface="+mj-lt"/>
                <a:ea typeface="ＭＳ Ｐゴシック" charset="-128"/>
              </a:rPr>
              <a:t>že</a:t>
            </a:r>
            <a:r>
              <a:rPr lang="en-US" altLang="ja-JP" sz="2000" dirty="0">
                <a:latin typeface="+mj-lt"/>
                <a:ea typeface="ＭＳ Ｐゴシック" charset="-128"/>
              </a:rPr>
              <a:t> </a:t>
            </a:r>
            <a:r>
              <a:rPr lang="en-US" altLang="ja-JP" sz="2000" dirty="0" err="1">
                <a:latin typeface="+mj-lt"/>
                <a:ea typeface="ＭＳ Ｐゴシック" charset="-128"/>
              </a:rPr>
              <a:t>jsou</a:t>
            </a:r>
            <a:r>
              <a:rPr lang="en-US" altLang="ja-JP" sz="2000" dirty="0">
                <a:latin typeface="+mj-lt"/>
                <a:ea typeface="ＭＳ Ｐゴシック" charset="-128"/>
              </a:rPr>
              <a:t> </a:t>
            </a:r>
            <a:r>
              <a:rPr lang="en-US" altLang="ja-JP" sz="2000" dirty="0" err="1">
                <a:latin typeface="+mj-lt"/>
                <a:ea typeface="ＭＳ Ｐゴシック" charset="-128"/>
              </a:rPr>
              <a:t>lidé</a:t>
            </a:r>
            <a:r>
              <a:rPr lang="en-US" altLang="ja-JP" sz="2000" dirty="0">
                <a:latin typeface="+mj-lt"/>
                <a:ea typeface="ＭＳ Ｐゴシック" charset="-128"/>
              </a:rPr>
              <a:t>, </a:t>
            </a:r>
            <a:r>
              <a:rPr lang="en-US" altLang="ja-JP" sz="2000" dirty="0" err="1">
                <a:latin typeface="+mj-lt"/>
                <a:ea typeface="ＭＳ Ｐゴシック" charset="-128"/>
              </a:rPr>
              <a:t>kteří</a:t>
            </a:r>
            <a:r>
              <a:rPr lang="en-US" altLang="ja-JP" sz="2000" dirty="0">
                <a:latin typeface="+mj-lt"/>
                <a:ea typeface="ＭＳ Ｐゴシック" charset="-128"/>
              </a:rPr>
              <a:t> se </a:t>
            </a:r>
            <a:r>
              <a:rPr lang="en-US" altLang="ja-JP" sz="2000" dirty="0" err="1">
                <a:latin typeface="+mj-lt"/>
                <a:ea typeface="ＭＳ Ｐゴシック" charset="-128"/>
              </a:rPr>
              <a:t>spolu</a:t>
            </a:r>
            <a:r>
              <a:rPr lang="en-US" altLang="ja-JP" sz="2000" dirty="0">
                <a:latin typeface="+mj-lt"/>
                <a:ea typeface="ＭＳ Ｐゴシック" charset="-128"/>
              </a:rPr>
              <a:t> </a:t>
            </a:r>
            <a:r>
              <a:rPr lang="en-US" altLang="ja-JP" sz="2000" dirty="0" err="1">
                <a:latin typeface="+mj-lt"/>
                <a:ea typeface="ＭＳ Ｐゴシック" charset="-128"/>
              </a:rPr>
              <a:t>baví</a:t>
            </a:r>
            <a:r>
              <a:rPr lang="en-US" altLang="ja-JP" sz="2000" dirty="0">
                <a:latin typeface="+mj-lt"/>
                <a:ea typeface="ＭＳ Ｐゴシック" charset="-128"/>
              </a:rPr>
              <a:t> </a:t>
            </a:r>
            <a:r>
              <a:rPr lang="en-US" altLang="ja-JP" sz="2000" dirty="0" err="1">
                <a:latin typeface="+mj-lt"/>
                <a:ea typeface="ＭＳ Ｐゴシック" charset="-128"/>
              </a:rPr>
              <a:t>klingonsky</a:t>
            </a:r>
            <a:r>
              <a:rPr lang="en-US" altLang="ja-JP" sz="2000" dirty="0">
                <a:latin typeface="+mj-lt"/>
                <a:ea typeface="ＭＳ Ｐゴシック" charset="-128"/>
              </a:rPr>
              <a:t> </a:t>
            </a:r>
            <a:r>
              <a:rPr lang="en-US" altLang="ja-JP" sz="2000" dirty="0" err="1">
                <a:latin typeface="+mj-lt"/>
                <a:ea typeface="ＭＳ Ｐゴシック" charset="-128"/>
              </a:rPr>
              <a:t>nebo</a:t>
            </a:r>
            <a:r>
              <a:rPr lang="en-US" altLang="ja-JP" sz="2000" dirty="0">
                <a:latin typeface="+mj-lt"/>
                <a:ea typeface="ＭＳ Ｐゴシック" charset="-128"/>
              </a:rPr>
              <a:t> </a:t>
            </a:r>
            <a:r>
              <a:rPr lang="en-US" altLang="ja-JP" sz="2000" dirty="0" err="1">
                <a:latin typeface="+mj-lt"/>
                <a:ea typeface="ＭＳ Ｐゴシック" charset="-128"/>
              </a:rPr>
              <a:t>elfsky</a:t>
            </a:r>
            <a:r>
              <a:rPr lang="en-US" altLang="ja-JP" sz="2000" dirty="0">
                <a:latin typeface="+mj-lt"/>
                <a:ea typeface="ＭＳ Ｐゴシック" charset="-128"/>
              </a:rPr>
              <a:t>, a je </a:t>
            </a:r>
            <a:r>
              <a:rPr lang="en-US" altLang="ja-JP" sz="2000" dirty="0" err="1">
                <a:latin typeface="+mj-lt"/>
                <a:ea typeface="ＭＳ Ｐゴシック" charset="-128"/>
              </a:rPr>
              <a:t>možné</a:t>
            </a:r>
            <a:r>
              <a:rPr lang="en-US" altLang="ja-JP" sz="2000" dirty="0">
                <a:latin typeface="+mj-lt"/>
                <a:ea typeface="ＭＳ Ｐゴシック" charset="-128"/>
              </a:rPr>
              <a:t>, </a:t>
            </a:r>
            <a:r>
              <a:rPr lang="en-US" altLang="ja-JP" sz="2000" dirty="0" err="1">
                <a:latin typeface="+mj-lt"/>
                <a:ea typeface="ＭＳ Ｐゴシック" charset="-128"/>
              </a:rPr>
              <a:t>že</a:t>
            </a:r>
            <a:r>
              <a:rPr lang="en-US" altLang="ja-JP" sz="2000" dirty="0">
                <a:latin typeface="+mj-lt"/>
                <a:ea typeface="ＭＳ Ｐゴシック" charset="-128"/>
              </a:rPr>
              <a:t> se </a:t>
            </a:r>
            <a:r>
              <a:rPr lang="en-US" altLang="ja-JP" sz="2000" dirty="0" err="1">
                <a:latin typeface="+mj-lt"/>
                <a:ea typeface="ＭＳ Ｐゴシック" charset="-128"/>
              </a:rPr>
              <a:t>nějaký</a:t>
            </a:r>
            <a:r>
              <a:rPr lang="en-US" altLang="ja-JP" sz="2000" dirty="0">
                <a:latin typeface="+mj-lt"/>
                <a:ea typeface="ＭＳ Ｐゴシック" charset="-128"/>
              </a:rPr>
              <a:t> </a:t>
            </a:r>
            <a:r>
              <a:rPr lang="en-US" altLang="ja-JP" sz="2000" dirty="0" err="1">
                <a:latin typeface="+mj-lt"/>
                <a:ea typeface="ＭＳ Ｐゴシック" charset="-128"/>
              </a:rPr>
              <a:t>takový</a:t>
            </a:r>
            <a:r>
              <a:rPr lang="en-US" altLang="ja-JP" sz="2000" dirty="0">
                <a:latin typeface="+mj-lt"/>
                <a:ea typeface="ＭＳ Ｐゴシック" charset="-128"/>
              </a:rPr>
              <a:t> </a:t>
            </a:r>
            <a:r>
              <a:rPr lang="en-US" altLang="ja-JP" sz="2000" dirty="0" err="1">
                <a:latin typeface="+mj-lt"/>
                <a:ea typeface="ＭＳ Ｐゴシック" charset="-128"/>
              </a:rPr>
              <a:t>jazyk</a:t>
            </a:r>
            <a:r>
              <a:rPr lang="en-US" altLang="ja-JP" sz="2000" dirty="0">
                <a:latin typeface="+mj-lt"/>
                <a:ea typeface="ＭＳ Ｐゴシック" charset="-128"/>
              </a:rPr>
              <a:t> </a:t>
            </a:r>
            <a:r>
              <a:rPr lang="en-US" altLang="ja-JP" sz="2000" dirty="0" err="1">
                <a:latin typeface="+mj-lt"/>
                <a:ea typeface="ＭＳ Ｐゴシック" charset="-128"/>
              </a:rPr>
              <a:t>jednou</a:t>
            </a:r>
            <a:r>
              <a:rPr lang="en-US" altLang="ja-JP" sz="2000" dirty="0">
                <a:latin typeface="+mj-lt"/>
                <a:ea typeface="ＭＳ Ｐゴシック" charset="-128"/>
              </a:rPr>
              <a:t> </a:t>
            </a:r>
            <a:r>
              <a:rPr lang="en-US" altLang="ja-JP" sz="2000" dirty="0" err="1">
                <a:latin typeface="+mj-lt"/>
                <a:ea typeface="ＭＳ Ｐゴシック" charset="-128"/>
              </a:rPr>
              <a:t>přelije</a:t>
            </a:r>
            <a:r>
              <a:rPr lang="en-US" altLang="ja-JP" sz="2000" dirty="0">
                <a:latin typeface="+mj-lt"/>
                <a:ea typeface="ＭＳ Ｐゴシック" charset="-128"/>
              </a:rPr>
              <a:t> </a:t>
            </a:r>
            <a:r>
              <a:rPr lang="en-US" altLang="ja-JP" sz="2000" dirty="0" err="1">
                <a:latin typeface="+mj-lt"/>
                <a:ea typeface="ＭＳ Ｐゴシック" charset="-128"/>
              </a:rPr>
              <a:t>přes</a:t>
            </a:r>
            <a:r>
              <a:rPr lang="en-US" altLang="ja-JP" sz="2000" dirty="0">
                <a:latin typeface="+mj-lt"/>
                <a:ea typeface="ＭＳ Ｐゴシック" charset="-128"/>
              </a:rPr>
              <a:t> </a:t>
            </a:r>
            <a:r>
              <a:rPr lang="en-US" altLang="ja-JP" sz="2000" dirty="0" err="1">
                <a:latin typeface="+mj-lt"/>
                <a:ea typeface="ＭＳ Ｐゴシック" charset="-128"/>
              </a:rPr>
              <a:t>hranice</a:t>
            </a:r>
            <a:r>
              <a:rPr lang="en-US" altLang="ja-JP" sz="2000" dirty="0">
                <a:latin typeface="+mj-lt"/>
                <a:ea typeface="ＭＳ Ｐゴシック" charset="-128"/>
              </a:rPr>
              <a:t> </a:t>
            </a:r>
            <a:r>
              <a:rPr lang="en-US" altLang="ja-JP" sz="2000" dirty="0" err="1">
                <a:latin typeface="+mj-lt"/>
                <a:ea typeface="ＭＳ Ｐゴシック" charset="-128"/>
              </a:rPr>
              <a:t>úzké</a:t>
            </a:r>
            <a:r>
              <a:rPr lang="en-US" altLang="ja-JP" sz="2000" dirty="0">
                <a:latin typeface="+mj-lt"/>
                <a:ea typeface="ＭＳ Ｐゴシック" charset="-128"/>
              </a:rPr>
              <a:t> </a:t>
            </a:r>
            <a:r>
              <a:rPr lang="en-US" altLang="ja-JP" sz="2000" dirty="0" err="1">
                <a:latin typeface="+mj-lt"/>
                <a:ea typeface="ＭＳ Ｐゴシック" charset="-128"/>
              </a:rPr>
              <a:t>komunity</a:t>
            </a:r>
            <a:r>
              <a:rPr lang="en-US" altLang="ja-JP" sz="2000" dirty="0">
                <a:latin typeface="+mj-lt"/>
                <a:ea typeface="ＭＳ Ｐゴシック" charset="-128"/>
              </a:rPr>
              <a:t> a </a:t>
            </a:r>
            <a:r>
              <a:rPr lang="en-US" altLang="ja-JP" sz="2000" dirty="0" err="1">
                <a:latin typeface="+mj-lt"/>
                <a:ea typeface="ＭＳ Ｐゴシック" charset="-128"/>
              </a:rPr>
              <a:t>začne</a:t>
            </a:r>
            <a:r>
              <a:rPr lang="en-US" altLang="ja-JP" sz="2000" dirty="0">
                <a:latin typeface="+mj-lt"/>
                <a:ea typeface="ＭＳ Ｐゴシック" charset="-128"/>
              </a:rPr>
              <a:t> se </a:t>
            </a:r>
            <a:r>
              <a:rPr lang="en-US" altLang="ja-JP" sz="2000" dirty="0" err="1">
                <a:latin typeface="+mj-lt"/>
                <a:ea typeface="ＭＳ Ｐゴシック" charset="-128"/>
              </a:rPr>
              <a:t>organicky</a:t>
            </a:r>
            <a:r>
              <a:rPr lang="en-US" altLang="ja-JP" sz="2000" dirty="0">
                <a:latin typeface="+mj-lt"/>
                <a:ea typeface="ＭＳ Ｐゴシック" charset="-128"/>
              </a:rPr>
              <a:t> </a:t>
            </a:r>
            <a:r>
              <a:rPr lang="en-US" altLang="ja-JP" sz="2000" dirty="0" err="1">
                <a:latin typeface="+mj-lt"/>
                <a:ea typeface="ＭＳ Ｐゴシック" charset="-128"/>
              </a:rPr>
              <a:t>vyvíjet</a:t>
            </a:r>
            <a:r>
              <a:rPr lang="en-US" altLang="ja-JP" sz="2000" dirty="0">
                <a:latin typeface="+mj-lt"/>
                <a:ea typeface="ＭＳ Ｐゴシック" charset="-128"/>
              </a:rPr>
              <a:t>, </a:t>
            </a:r>
            <a:r>
              <a:rPr lang="en-US" altLang="ja-JP" sz="2000" dirty="0" err="1">
                <a:latin typeface="+mj-lt"/>
                <a:ea typeface="ＭＳ Ｐゴシック" charset="-128"/>
              </a:rPr>
              <a:t>třeba</a:t>
            </a:r>
            <a:r>
              <a:rPr lang="en-US" altLang="ja-JP" sz="2000" dirty="0">
                <a:latin typeface="+mj-lt"/>
                <a:ea typeface="ＭＳ Ｐゴシック" charset="-128"/>
              </a:rPr>
              <a:t> se </a:t>
            </a:r>
            <a:r>
              <a:rPr lang="en-US" altLang="ja-JP" sz="2000" dirty="0" err="1">
                <a:latin typeface="+mj-lt"/>
                <a:ea typeface="ＭＳ Ｐゴシック" charset="-128"/>
              </a:rPr>
              <a:t>začne</a:t>
            </a:r>
            <a:r>
              <a:rPr lang="en-US" altLang="ja-JP" sz="2000" dirty="0">
                <a:latin typeface="+mj-lt"/>
                <a:ea typeface="ＭＳ Ｐゴシック" charset="-128"/>
              </a:rPr>
              <a:t> </a:t>
            </a:r>
            <a:r>
              <a:rPr lang="en-US" altLang="ja-JP" sz="2000" dirty="0" err="1">
                <a:latin typeface="+mj-lt"/>
                <a:ea typeface="ＭＳ Ｐゴシック" charset="-128"/>
              </a:rPr>
              <a:t>prolínat</a:t>
            </a:r>
            <a:r>
              <a:rPr lang="en-US" altLang="ja-JP" sz="2000" dirty="0">
                <a:latin typeface="+mj-lt"/>
                <a:ea typeface="ＭＳ Ｐゴシック" charset="-128"/>
              </a:rPr>
              <a:t> s </a:t>
            </a:r>
            <a:r>
              <a:rPr lang="en-US" altLang="ja-JP" sz="2000" dirty="0" err="1">
                <a:latin typeface="+mj-lt"/>
                <a:ea typeface="ＭＳ Ｐゴシック" charset="-128"/>
              </a:rPr>
              <a:t>už</a:t>
            </a:r>
            <a:r>
              <a:rPr lang="en-US" altLang="ja-JP" sz="2000" dirty="0">
                <a:latin typeface="+mj-lt"/>
                <a:ea typeface="ＭＳ Ｐゴシック" charset="-128"/>
              </a:rPr>
              <a:t> </a:t>
            </a:r>
            <a:r>
              <a:rPr lang="en-US" altLang="ja-JP" sz="2000" dirty="0" err="1">
                <a:latin typeface="+mj-lt"/>
                <a:ea typeface="ＭＳ Ｐゴシック" charset="-128"/>
              </a:rPr>
              <a:t>existujícími</a:t>
            </a:r>
            <a:r>
              <a:rPr lang="en-US" altLang="ja-JP" sz="2000" dirty="0">
                <a:latin typeface="+mj-lt"/>
                <a:ea typeface="ＭＳ Ｐゴシック" charset="-128"/>
              </a:rPr>
              <a:t> </a:t>
            </a:r>
            <a:r>
              <a:rPr lang="en-US" altLang="ja-JP" sz="2000" dirty="0" err="1">
                <a:latin typeface="+mj-lt"/>
                <a:ea typeface="ＭＳ Ｐゴシック" charset="-128"/>
              </a:rPr>
              <a:t>jazyky</a:t>
            </a:r>
            <a:r>
              <a:rPr lang="en-US" altLang="ja-JP" sz="2000" dirty="0">
                <a:latin typeface="+mj-lt"/>
                <a:ea typeface="ＭＳ Ｐゴシック" charset="-128"/>
              </a:rPr>
              <a:t>, </a:t>
            </a:r>
            <a:r>
              <a:rPr lang="en-US" altLang="ja-JP" sz="2000" dirty="0" err="1">
                <a:latin typeface="+mj-lt"/>
                <a:ea typeface="ＭＳ Ｐゴシック" charset="-128"/>
              </a:rPr>
              <a:t>vytvářet</a:t>
            </a:r>
            <a:r>
              <a:rPr lang="en-US" altLang="ja-JP" sz="2000" dirty="0">
                <a:latin typeface="+mj-lt"/>
                <a:ea typeface="ＭＳ Ｐゴシック" charset="-128"/>
              </a:rPr>
              <a:t> </a:t>
            </a:r>
            <a:r>
              <a:rPr lang="en-US" altLang="ja-JP" sz="2000" dirty="0" err="1">
                <a:latin typeface="+mj-lt"/>
                <a:ea typeface="ＭＳ Ｐゴシック" charset="-128"/>
              </a:rPr>
              <a:t>pidžiny</a:t>
            </a:r>
            <a:r>
              <a:rPr lang="en-US" altLang="ja-JP" sz="2000" dirty="0">
                <a:latin typeface="+mj-lt"/>
                <a:ea typeface="ＭＳ Ｐゴシック" charset="-128"/>
              </a:rPr>
              <a:t>, </a:t>
            </a:r>
            <a:r>
              <a:rPr lang="en-US" altLang="ja-JP" sz="2000" dirty="0" err="1">
                <a:latin typeface="+mj-lt"/>
                <a:ea typeface="ＭＳ Ｐゴシック" charset="-128"/>
              </a:rPr>
              <a:t>nebo</a:t>
            </a:r>
            <a:r>
              <a:rPr lang="en-US" altLang="ja-JP" sz="2000" dirty="0">
                <a:latin typeface="+mj-lt"/>
                <a:ea typeface="ＭＳ Ｐゴシック" charset="-128"/>
              </a:rPr>
              <a:t> </a:t>
            </a:r>
            <a:r>
              <a:rPr lang="en-US" altLang="ja-JP" sz="2000" dirty="0" err="1">
                <a:latin typeface="+mj-lt"/>
                <a:ea typeface="ＭＳ Ｐゴシック" charset="-128"/>
              </a:rPr>
              <a:t>naopak</a:t>
            </a:r>
            <a:r>
              <a:rPr lang="en-US" altLang="ja-JP" sz="2000" dirty="0">
                <a:latin typeface="+mj-lt"/>
                <a:ea typeface="ＭＳ Ｐゴシック" charset="-128"/>
              </a:rPr>
              <a:t> se </a:t>
            </a:r>
            <a:r>
              <a:rPr lang="en-US" altLang="ja-JP" sz="2000" dirty="0" err="1">
                <a:latin typeface="+mj-lt"/>
                <a:ea typeface="ＭＳ Ｐゴシック" charset="-128"/>
              </a:rPr>
              <a:t>stane</a:t>
            </a:r>
            <a:r>
              <a:rPr lang="en-US" altLang="ja-JP" sz="2000" dirty="0">
                <a:latin typeface="+mj-lt"/>
                <a:ea typeface="ＭＳ Ｐゴシック" charset="-128"/>
              </a:rPr>
              <a:t> </a:t>
            </a:r>
            <a:r>
              <a:rPr lang="en-US" altLang="ja-JP" sz="2000" dirty="0" err="1">
                <a:latin typeface="+mj-lt"/>
                <a:ea typeface="ＭＳ Ｐゴシック" charset="-128"/>
              </a:rPr>
              <a:t>literárním</a:t>
            </a:r>
            <a:r>
              <a:rPr lang="en-US" altLang="ja-JP" sz="2000" dirty="0">
                <a:latin typeface="+mj-lt"/>
                <a:ea typeface="ＭＳ Ｐゴシック" charset="-128"/>
              </a:rPr>
              <a:t> </a:t>
            </a:r>
            <a:r>
              <a:rPr lang="en-US" altLang="ja-JP" sz="2000" dirty="0" err="1">
                <a:latin typeface="+mj-lt"/>
                <a:ea typeface="ＭＳ Ｐゴシック" charset="-128"/>
              </a:rPr>
              <a:t>jazykem</a:t>
            </a:r>
            <a:r>
              <a:rPr lang="en-US" altLang="ja-JP" sz="2000" dirty="0">
                <a:latin typeface="+mj-lt"/>
                <a:ea typeface="ＭＳ Ｐゴシック" charset="-128"/>
              </a:rPr>
              <a:t> </a:t>
            </a:r>
            <a:r>
              <a:rPr lang="en-US" altLang="ja-JP" sz="2000" dirty="0" err="1">
                <a:latin typeface="+mj-lt"/>
                <a:ea typeface="ＭＳ Ｐゴシック" charset="-128"/>
              </a:rPr>
              <a:t>jako</a:t>
            </a:r>
            <a:r>
              <a:rPr lang="en-US" altLang="ja-JP" sz="2000" dirty="0">
                <a:latin typeface="+mj-lt"/>
                <a:ea typeface="ＭＳ Ｐゴシック" charset="-128"/>
              </a:rPr>
              <a:t> </a:t>
            </a:r>
            <a:r>
              <a:rPr lang="en-US" altLang="ja-JP" sz="2000" dirty="0" err="1">
                <a:latin typeface="+mj-lt"/>
                <a:ea typeface="ＭＳ Ｐゴシック" charset="-128"/>
              </a:rPr>
              <a:t>latina</a:t>
            </a:r>
            <a:r>
              <a:rPr lang="en-US" altLang="ja-JP" sz="2000" dirty="0">
                <a:latin typeface="+mj-lt"/>
                <a:ea typeface="ＭＳ Ｐゴシック" charset="-128"/>
              </a:rPr>
              <a:t> </a:t>
            </a:r>
            <a:r>
              <a:rPr lang="en-US" altLang="ja-JP" sz="2000" dirty="0" err="1">
                <a:latin typeface="+mj-lt"/>
                <a:ea typeface="ＭＳ Ｐゴシック" charset="-128"/>
              </a:rPr>
              <a:t>ve</a:t>
            </a:r>
            <a:r>
              <a:rPr lang="en-US" altLang="ja-JP" sz="2000" dirty="0">
                <a:latin typeface="+mj-lt"/>
                <a:ea typeface="ＭＳ Ｐゴシック" charset="-128"/>
              </a:rPr>
              <a:t> </a:t>
            </a:r>
            <a:r>
              <a:rPr lang="en-US" altLang="ja-JP" sz="2000" dirty="0" err="1">
                <a:latin typeface="+mj-lt"/>
                <a:ea typeface="ＭＳ Ｐゴシック" charset="-128"/>
              </a:rPr>
              <a:t>středověku</a:t>
            </a:r>
            <a:r>
              <a:rPr lang="en-US" altLang="ja-JP" sz="2000" dirty="0">
                <a:latin typeface="+mj-lt"/>
                <a:ea typeface="ＭＳ Ｐゴシック" charset="-128"/>
              </a:rPr>
              <a:t>. </a:t>
            </a:r>
            <a:r>
              <a:rPr lang="en-US" altLang="ja-JP" sz="2000" dirty="0" err="1">
                <a:latin typeface="+mj-lt"/>
                <a:ea typeface="ＭＳ Ｐゴシック" charset="-128"/>
              </a:rPr>
              <a:t>Ostatně</a:t>
            </a:r>
            <a:r>
              <a:rPr lang="en-US" altLang="ja-JP" sz="2000" dirty="0">
                <a:latin typeface="+mj-lt"/>
                <a:ea typeface="ＭＳ Ｐゴシック" charset="-128"/>
              </a:rPr>
              <a:t> </a:t>
            </a:r>
            <a:r>
              <a:rPr lang="en-US" altLang="ja-JP" sz="2000" dirty="0" err="1">
                <a:latin typeface="+mj-lt"/>
                <a:ea typeface="ＭＳ Ｐゴシック" charset="-128"/>
              </a:rPr>
              <a:t>když</a:t>
            </a:r>
            <a:r>
              <a:rPr lang="en-US" altLang="ja-JP" sz="2000" dirty="0">
                <a:latin typeface="+mj-lt"/>
                <a:ea typeface="ＭＳ Ｐゴシック" charset="-128"/>
              </a:rPr>
              <a:t> </a:t>
            </a:r>
            <a:r>
              <a:rPr lang="en-US" altLang="ja-JP" sz="2000" dirty="0" err="1">
                <a:latin typeface="+mj-lt"/>
                <a:ea typeface="ＭＳ Ｐゴシック" charset="-128"/>
              </a:rPr>
              <a:t>obrozenci</a:t>
            </a:r>
            <a:r>
              <a:rPr lang="en-US" altLang="ja-JP" sz="2000" dirty="0">
                <a:latin typeface="+mj-lt"/>
                <a:ea typeface="ＭＳ Ｐゴシック" charset="-128"/>
              </a:rPr>
              <a:t> </a:t>
            </a:r>
            <a:r>
              <a:rPr lang="en-US" altLang="ja-JP" sz="2000" dirty="0" err="1">
                <a:latin typeface="+mj-lt"/>
                <a:ea typeface="ＭＳ Ｐゴシック" charset="-128"/>
              </a:rPr>
              <a:t>zaváděli</a:t>
            </a:r>
            <a:r>
              <a:rPr lang="en-US" altLang="ja-JP" sz="2000" dirty="0">
                <a:latin typeface="+mj-lt"/>
                <a:ea typeface="ＭＳ Ｐゴシック" charset="-128"/>
              </a:rPr>
              <a:t> </a:t>
            </a:r>
            <a:r>
              <a:rPr lang="en-US" altLang="ja-JP" sz="2000" dirty="0" err="1">
                <a:latin typeface="+mj-lt"/>
                <a:ea typeface="ＭＳ Ｐゴシック" charset="-128"/>
              </a:rPr>
              <a:t>jako</a:t>
            </a:r>
            <a:r>
              <a:rPr lang="en-US" altLang="ja-JP" sz="2000" dirty="0">
                <a:latin typeface="+mj-lt"/>
                <a:ea typeface="ＭＳ Ｐゴシック" charset="-128"/>
              </a:rPr>
              <a:t> </a:t>
            </a:r>
            <a:r>
              <a:rPr lang="en-US" altLang="ja-JP" sz="2000" dirty="0" err="1">
                <a:latin typeface="+mj-lt"/>
                <a:ea typeface="ＭＳ Ｐゴシック" charset="-128"/>
              </a:rPr>
              <a:t>spisovný</a:t>
            </a:r>
            <a:r>
              <a:rPr lang="en-US" altLang="ja-JP" sz="2000" dirty="0">
                <a:latin typeface="+mj-lt"/>
                <a:ea typeface="ＭＳ Ｐゴシック" charset="-128"/>
              </a:rPr>
              <a:t> </a:t>
            </a:r>
            <a:r>
              <a:rPr lang="en-US" altLang="ja-JP" sz="2000" dirty="0" err="1">
                <a:latin typeface="+mj-lt"/>
                <a:ea typeface="ＭＳ Ｐゴシック" charset="-128"/>
              </a:rPr>
              <a:t>jazyk</a:t>
            </a:r>
            <a:r>
              <a:rPr lang="en-US" altLang="ja-JP" sz="2000" dirty="0">
                <a:latin typeface="+mj-lt"/>
                <a:ea typeface="ＭＳ Ｐゴシック" charset="-128"/>
              </a:rPr>
              <a:t> </a:t>
            </a:r>
            <a:r>
              <a:rPr lang="en-US" altLang="ja-JP" sz="2000" dirty="0" err="1">
                <a:latin typeface="+mj-lt"/>
                <a:ea typeface="ＭＳ Ｐゴシック" charset="-128"/>
              </a:rPr>
              <a:t>češtinu</a:t>
            </a:r>
            <a:r>
              <a:rPr lang="en-US" altLang="ja-JP" sz="2000" dirty="0">
                <a:latin typeface="+mj-lt"/>
                <a:ea typeface="ＭＳ Ｐゴシック" charset="-128"/>
              </a:rPr>
              <a:t> </a:t>
            </a:r>
            <a:r>
              <a:rPr lang="en-US" altLang="ja-JP" sz="2000" dirty="0" err="1">
                <a:latin typeface="+mj-lt"/>
                <a:ea typeface="ＭＳ Ｐゴシック" charset="-128"/>
              </a:rPr>
              <a:t>šestnáctého</a:t>
            </a:r>
            <a:r>
              <a:rPr lang="en-US" altLang="ja-JP" sz="2000" dirty="0">
                <a:latin typeface="+mj-lt"/>
                <a:ea typeface="ＭＳ Ｐゴシック" charset="-128"/>
              </a:rPr>
              <a:t> </a:t>
            </a:r>
            <a:r>
              <a:rPr lang="en-US" altLang="ja-JP" sz="2000" dirty="0" err="1">
                <a:latin typeface="+mj-lt"/>
                <a:ea typeface="ＭＳ Ｐゴシック" charset="-128"/>
              </a:rPr>
              <a:t>století</a:t>
            </a:r>
            <a:r>
              <a:rPr lang="en-US" altLang="ja-JP" sz="2000" dirty="0">
                <a:latin typeface="+mj-lt"/>
                <a:ea typeface="ＭＳ Ｐゴシック" charset="-128"/>
              </a:rPr>
              <a:t> </a:t>
            </a:r>
            <a:r>
              <a:rPr lang="en-US" altLang="ja-JP" sz="2000" dirty="0" err="1">
                <a:latin typeface="+mj-lt"/>
                <a:ea typeface="ＭＳ Ｐゴシック" charset="-128"/>
              </a:rPr>
              <a:t>vylepšenou</a:t>
            </a:r>
            <a:r>
              <a:rPr lang="en-US" altLang="ja-JP" sz="2000" dirty="0">
                <a:latin typeface="+mj-lt"/>
                <a:ea typeface="ＭＳ Ｐゴシック" charset="-128"/>
              </a:rPr>
              <a:t> </a:t>
            </a:r>
            <a:r>
              <a:rPr lang="en-US" altLang="ja-JP" sz="2000" dirty="0" err="1">
                <a:latin typeface="+mj-lt"/>
                <a:ea typeface="ＭＳ Ｐゴシック" charset="-128"/>
              </a:rPr>
              <a:t>neologismy</a:t>
            </a:r>
            <a:r>
              <a:rPr lang="en-US" altLang="ja-JP" sz="2000" dirty="0">
                <a:latin typeface="+mj-lt"/>
                <a:ea typeface="ＭＳ Ｐゴシック" charset="-128"/>
              </a:rPr>
              <a:t>, </a:t>
            </a:r>
            <a:r>
              <a:rPr lang="en-US" altLang="ja-JP" sz="2000" dirty="0" err="1">
                <a:latin typeface="+mj-lt"/>
                <a:ea typeface="ＭＳ Ｐゴシック" charset="-128"/>
              </a:rPr>
              <a:t>také</a:t>
            </a:r>
            <a:r>
              <a:rPr lang="en-US" altLang="ja-JP" sz="2000" dirty="0">
                <a:latin typeface="+mj-lt"/>
                <a:ea typeface="ＭＳ Ｐゴシック" charset="-128"/>
              </a:rPr>
              <a:t> </a:t>
            </a:r>
            <a:r>
              <a:rPr lang="en-US" altLang="ja-JP" sz="2000" dirty="0" err="1">
                <a:latin typeface="+mj-lt"/>
                <a:ea typeface="ＭＳ Ｐゴシック" charset="-128"/>
              </a:rPr>
              <a:t>vlastně</a:t>
            </a:r>
            <a:r>
              <a:rPr lang="en-US" altLang="ja-JP" sz="2000" dirty="0">
                <a:latin typeface="+mj-lt"/>
                <a:ea typeface="ＭＳ Ｐゴシック" charset="-128"/>
              </a:rPr>
              <a:t> </a:t>
            </a:r>
            <a:r>
              <a:rPr lang="en-US" altLang="ja-JP" sz="2000" dirty="0" err="1">
                <a:latin typeface="+mj-lt"/>
                <a:ea typeface="ＭＳ Ｐゴシック" charset="-128"/>
              </a:rPr>
              <a:t>uváděli</a:t>
            </a:r>
            <a:r>
              <a:rPr lang="en-US" altLang="ja-JP" sz="2000" dirty="0">
                <a:latin typeface="+mj-lt"/>
                <a:ea typeface="ＭＳ Ｐゴシック" charset="-128"/>
              </a:rPr>
              <a:t> do </a:t>
            </a:r>
            <a:r>
              <a:rPr lang="en-US" altLang="ja-JP" sz="2000" dirty="0" err="1">
                <a:latin typeface="+mj-lt"/>
                <a:ea typeface="ＭＳ Ｐゴシック" charset="-128"/>
              </a:rPr>
              <a:t>života</a:t>
            </a:r>
            <a:r>
              <a:rPr lang="en-US" altLang="ja-JP" sz="2000" dirty="0">
                <a:latin typeface="+mj-lt"/>
                <a:ea typeface="ＭＳ Ｐゴシック" charset="-128"/>
              </a:rPr>
              <a:t> </a:t>
            </a:r>
            <a:r>
              <a:rPr lang="en-US" altLang="ja-JP" sz="2000" b="1" dirty="0" err="1">
                <a:latin typeface="+mj-lt"/>
                <a:ea typeface="ＭＳ Ｐゴシック" charset="-128"/>
              </a:rPr>
              <a:t>jazyk</a:t>
            </a:r>
            <a:r>
              <a:rPr lang="en-US" altLang="ja-JP" sz="2000" b="1" dirty="0">
                <a:latin typeface="+mj-lt"/>
                <a:ea typeface="ＭＳ Ｐゴシック" charset="-128"/>
              </a:rPr>
              <a:t> </a:t>
            </a:r>
            <a:r>
              <a:rPr lang="en-US" altLang="ja-JP" sz="2000" b="1" dirty="0" err="1">
                <a:latin typeface="+mj-lt"/>
                <a:ea typeface="ＭＳ Ｐゴシック" charset="-128"/>
              </a:rPr>
              <a:t>svého</a:t>
            </a:r>
            <a:r>
              <a:rPr lang="en-US" altLang="ja-JP" sz="2000" b="1" dirty="0">
                <a:latin typeface="+mj-lt"/>
                <a:ea typeface="ＭＳ Ｐゴシック" charset="-128"/>
              </a:rPr>
              <a:t> </a:t>
            </a:r>
            <a:r>
              <a:rPr lang="en-US" altLang="ja-JP" sz="2000" b="1" dirty="0" err="1">
                <a:latin typeface="+mj-lt"/>
                <a:ea typeface="ＭＳ Ｐゴシック" charset="-128"/>
              </a:rPr>
              <a:t>snu</a:t>
            </a:r>
            <a:r>
              <a:rPr lang="en-US" altLang="ja-JP" sz="2000" b="1" dirty="0">
                <a:latin typeface="+mj-lt"/>
                <a:ea typeface="ＭＳ Ｐゴシック" charset="-128"/>
              </a:rPr>
              <a:t> </a:t>
            </a:r>
            <a:r>
              <a:rPr lang="en-US" altLang="ja-JP" sz="2000" dirty="0">
                <a:latin typeface="+mj-lt"/>
                <a:ea typeface="ＭＳ Ｐゴシック" charset="-128"/>
              </a:rPr>
              <a:t>a </a:t>
            </a:r>
            <a:r>
              <a:rPr lang="en-US" altLang="ja-JP" sz="2000" dirty="0" err="1">
                <a:latin typeface="+mj-lt"/>
                <a:ea typeface="ＭＳ Ｐゴシック" charset="-128"/>
              </a:rPr>
              <a:t>nechali</a:t>
            </a:r>
            <a:r>
              <a:rPr lang="en-US" altLang="ja-JP" sz="2000" dirty="0">
                <a:latin typeface="+mj-lt"/>
                <a:ea typeface="ＭＳ Ｐゴシック" charset="-128"/>
              </a:rPr>
              <a:t> </a:t>
            </a:r>
            <a:r>
              <a:rPr lang="en-US" altLang="ja-JP" sz="2000" dirty="0" err="1">
                <a:latin typeface="+mj-lt"/>
                <a:ea typeface="ＭＳ Ｐゴシック" charset="-128"/>
              </a:rPr>
              <a:t>jej</a:t>
            </a:r>
            <a:r>
              <a:rPr lang="en-US" altLang="ja-JP" sz="2000" dirty="0">
                <a:latin typeface="+mj-lt"/>
                <a:ea typeface="ＭＳ Ｐゴシック" charset="-128"/>
              </a:rPr>
              <a:t> </a:t>
            </a:r>
            <a:r>
              <a:rPr lang="en-US" altLang="ja-JP" sz="2000" dirty="0" err="1">
                <a:latin typeface="+mj-lt"/>
                <a:ea typeface="ＭＳ Ｐゴシック" charset="-128"/>
              </a:rPr>
              <a:t>žít</a:t>
            </a:r>
            <a:r>
              <a:rPr lang="en-US" altLang="ja-JP" sz="2000" dirty="0">
                <a:latin typeface="+mj-lt"/>
                <a:ea typeface="ＭＳ Ｐゴシック" charset="-128"/>
              </a:rPr>
              <a:t> a </a:t>
            </a:r>
            <a:r>
              <a:rPr lang="en-US" altLang="ja-JP" sz="2000" dirty="0" err="1">
                <a:latin typeface="+mj-lt"/>
                <a:ea typeface="ＭＳ Ｐゴシック" charset="-128"/>
              </a:rPr>
              <a:t>vyvíjet</a:t>
            </a:r>
            <a:r>
              <a:rPr lang="en-US" altLang="ja-JP" sz="2000" dirty="0">
                <a:latin typeface="+mj-lt"/>
                <a:ea typeface="ＭＳ Ｐゴシック" charset="-128"/>
              </a:rPr>
              <a:t> se.</a:t>
            </a:r>
            <a:r>
              <a:rPr lang="en-US" altLang="en-US" sz="2000" dirty="0">
                <a:latin typeface="+mj-lt"/>
                <a:ea typeface="ＭＳ Ｐゴシック" charset="-128"/>
              </a:rPr>
              <a:t>”</a:t>
            </a:r>
          </a:p>
        </p:txBody>
      </p:sp>
    </p:spTree>
    <p:extLst>
      <p:ext uri="{BB962C8B-B14F-4D97-AF65-F5344CB8AC3E}">
        <p14:creationId xmlns:p14="http://schemas.microsoft.com/office/powerpoint/2010/main" val="1804641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normAutofit/>
          </a:bodyPr>
          <a:lstStyle/>
          <a:p>
            <a:r>
              <a:rPr lang="en-US" altLang="en-US" sz="2800" dirty="0">
                <a:latin typeface="+mj-lt"/>
                <a:ea typeface="ＭＳ Ｐゴシック" charset="-128"/>
              </a:rPr>
              <a:t>What the glossary looks like</a:t>
            </a:r>
          </a:p>
        </p:txBody>
      </p:sp>
      <p:pic>
        <p:nvPicPr>
          <p:cNvPr id="20482" name="Content Placeholder 3" descr="yggursko-česky slovník.pdf"/>
          <p:cNvPicPr>
            <a:picLocks noGrp="1" noChangeAspect="1"/>
          </p:cNvPicPr>
          <p:nvPr>
            <p:ph idx="1"/>
          </p:nvPr>
        </p:nvPicPr>
        <p:blipFill>
          <a:blip r:embed="rId2">
            <a:extLst>
              <a:ext uri="{28A0092B-C50C-407E-A947-70E740481C1C}">
                <a14:useLocalDpi xmlns:a14="http://schemas.microsoft.com/office/drawing/2010/main" val="0"/>
              </a:ext>
            </a:extLst>
          </a:blip>
          <a:srcRect l="7224" t="10397" r="10724" b="20848"/>
          <a:stretch>
            <a:fillRect/>
          </a:stretch>
        </p:blipFill>
        <p:spPr>
          <a:xfrm>
            <a:off x="1456135" y="1137048"/>
            <a:ext cx="6187678" cy="4006453"/>
          </a:xfrm>
        </p:spPr>
      </p:pic>
    </p:spTree>
    <p:extLst>
      <p:ext uri="{BB962C8B-B14F-4D97-AF65-F5344CB8AC3E}">
        <p14:creationId xmlns:p14="http://schemas.microsoft.com/office/powerpoint/2010/main" val="243467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altLang="en-US" dirty="0">
                <a:latin typeface="+mj-lt"/>
                <a:ea typeface="ＭＳ Ｐゴシック" charset="-128"/>
              </a:rPr>
              <a:t>Step 1: Make an electronic version of the glossary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82643522"/>
              </p:ext>
            </p:extLst>
          </p:nvPr>
        </p:nvGraphicFramePr>
        <p:xfrm>
          <a:off x="2300288" y="1256110"/>
          <a:ext cx="4513660" cy="3689933"/>
        </p:xfrm>
        <a:graphic>
          <a:graphicData uri="http://schemas.openxmlformats.org/drawingml/2006/table">
            <a:tbl>
              <a:tblPr firstRow="1">
                <a:tableStyleId>{3B4B98B0-60AC-42C2-AFA5-B58CD77FA1E5}</a:tableStyleId>
              </a:tblPr>
              <a:tblGrid>
                <a:gridCol w="2209800">
                  <a:extLst>
                    <a:ext uri="{9D8B030D-6E8A-4147-A177-3AD203B41FA5}">
                      <a16:colId xmlns:a16="http://schemas.microsoft.com/office/drawing/2014/main" val="20000"/>
                    </a:ext>
                  </a:extLst>
                </a:gridCol>
                <a:gridCol w="2303860">
                  <a:extLst>
                    <a:ext uri="{9D8B030D-6E8A-4147-A177-3AD203B41FA5}">
                      <a16:colId xmlns:a16="http://schemas.microsoft.com/office/drawing/2014/main" val="20001"/>
                    </a:ext>
                  </a:extLst>
                </a:gridCol>
              </a:tblGrid>
              <a:tr h="283841">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u="none" strike="noStrike" cap="none" normalizeH="0" baseline="0" dirty="0" err="1">
                          <a:ln>
                            <a:noFill/>
                          </a:ln>
                          <a:effectLst/>
                        </a:rPr>
                        <a:t>yggurština</a:t>
                      </a:r>
                      <a:endParaRPr kumimoji="0" lang="en-US" altLang="en-US" sz="1800" b="0" i="0" u="none" strike="noStrike" cap="none" normalizeH="0" baseline="0" dirty="0">
                        <a:ln>
                          <a:noFill/>
                        </a:ln>
                        <a:solidFill>
                          <a:srgbClr val="000000"/>
                        </a:solidFill>
                        <a:effectLst/>
                        <a:latin typeface="Calibri" charset="0"/>
                        <a:ea typeface="ＭＳ Ｐゴシック" charset="-128"/>
                      </a:endParaRPr>
                    </a:p>
                  </a:txBody>
                  <a:tcPr marL="9525" marR="9525" marT="9521" marB="0" anchor="b" horzOverflow="overflow"/>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u="none" strike="noStrike" cap="none" normalizeH="0" baseline="0">
                          <a:ln>
                            <a:noFill/>
                          </a:ln>
                          <a:effectLst/>
                        </a:rPr>
                        <a:t>čeština</a:t>
                      </a:r>
                      <a:endParaRPr kumimoji="0" lang="en-US" altLang="en-US" sz="1800" b="0" i="0" u="none" strike="noStrike" cap="none" normalizeH="0" baseline="0">
                        <a:ln>
                          <a:noFill/>
                        </a:ln>
                        <a:solidFill>
                          <a:srgbClr val="000000"/>
                        </a:solidFill>
                        <a:effectLst/>
                        <a:latin typeface="Calibri" charset="0"/>
                        <a:ea typeface="ＭＳ Ｐゴシック" charset="-128"/>
                      </a:endParaRPr>
                    </a:p>
                  </a:txBody>
                  <a:tcPr marL="9525" marR="9525" marT="9521" marB="0" anchor="b" horzOverflow="overflow"/>
                </a:tc>
                <a:extLst>
                  <a:ext uri="{0D108BD9-81ED-4DB2-BD59-A6C34878D82A}">
                    <a16:rowId xmlns:a16="http://schemas.microsoft.com/office/drawing/2014/main" val="10000"/>
                  </a:ext>
                </a:extLst>
              </a:tr>
              <a:tr h="283841">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u="none" strike="noStrike" cap="none" normalizeH="0" baseline="0" dirty="0" err="1">
                          <a:ln>
                            <a:noFill/>
                          </a:ln>
                          <a:effectLst/>
                        </a:rPr>
                        <a:t>abudysirr</a:t>
                      </a:r>
                      <a:endParaRPr kumimoji="0" lang="en-US" altLang="en-US" sz="1800" b="0" i="1" u="none" strike="noStrike" cap="none" normalizeH="0" baseline="0" dirty="0">
                        <a:ln>
                          <a:noFill/>
                        </a:ln>
                        <a:solidFill>
                          <a:srgbClr val="000000"/>
                        </a:solidFill>
                        <a:effectLst/>
                        <a:latin typeface="Calibri" charset="0"/>
                        <a:ea typeface="ＭＳ Ｐゴシック" charset="-128"/>
                      </a:endParaRPr>
                    </a:p>
                  </a:txBody>
                  <a:tcPr marL="9525" marR="9525" marT="9521" marB="0" anchor="b" horzOverflow="overflow"/>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u="none" strike="noStrike" cap="none" normalizeH="0" baseline="0">
                          <a:ln>
                            <a:noFill/>
                          </a:ln>
                          <a:effectLst/>
                        </a:rPr>
                        <a:t>bloudit </a:t>
                      </a:r>
                      <a:endParaRPr kumimoji="0" lang="en-US" altLang="en-US" sz="1800" b="0" i="0" u="none" strike="noStrike" cap="none" normalizeH="0" baseline="0">
                        <a:ln>
                          <a:noFill/>
                        </a:ln>
                        <a:solidFill>
                          <a:srgbClr val="000000"/>
                        </a:solidFill>
                        <a:effectLst/>
                        <a:latin typeface="Calibri" charset="0"/>
                        <a:ea typeface="ＭＳ Ｐゴシック" charset="-128"/>
                      </a:endParaRPr>
                    </a:p>
                  </a:txBody>
                  <a:tcPr marL="9525" marR="9525" marT="9521" marB="0" anchor="b" horzOverflow="overflow"/>
                </a:tc>
                <a:extLst>
                  <a:ext uri="{0D108BD9-81ED-4DB2-BD59-A6C34878D82A}">
                    <a16:rowId xmlns:a16="http://schemas.microsoft.com/office/drawing/2014/main" val="10001"/>
                  </a:ext>
                </a:extLst>
              </a:tr>
              <a:tr h="283841">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u="none" strike="noStrike" cap="none" normalizeH="0" baseline="0" dirty="0" err="1">
                          <a:ln>
                            <a:noFill/>
                          </a:ln>
                          <a:effectLst/>
                        </a:rPr>
                        <a:t>agabanirr</a:t>
                      </a:r>
                      <a:endParaRPr kumimoji="0" lang="en-US" altLang="en-US" sz="1800" b="0" i="1" u="none" strike="noStrike" cap="none" normalizeH="0" baseline="0" dirty="0">
                        <a:ln>
                          <a:noFill/>
                        </a:ln>
                        <a:solidFill>
                          <a:srgbClr val="000000"/>
                        </a:solidFill>
                        <a:effectLst/>
                        <a:latin typeface="Calibri" charset="0"/>
                        <a:ea typeface="ＭＳ Ｐゴシック" charset="-128"/>
                      </a:endParaRPr>
                    </a:p>
                  </a:txBody>
                  <a:tcPr marL="9525" marR="9525" marT="9521" marB="0" anchor="b" horzOverflow="overflow"/>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u="none" strike="noStrike" cap="none" normalizeH="0" baseline="0">
                          <a:ln>
                            <a:noFill/>
                          </a:ln>
                          <a:effectLst/>
                        </a:rPr>
                        <a:t>ohlašovat se</a:t>
                      </a:r>
                      <a:endParaRPr kumimoji="0" lang="en-US" altLang="en-US" sz="1800" b="0" i="0" u="none" strike="noStrike" cap="none" normalizeH="0" baseline="0">
                        <a:ln>
                          <a:noFill/>
                        </a:ln>
                        <a:solidFill>
                          <a:srgbClr val="000000"/>
                        </a:solidFill>
                        <a:effectLst/>
                        <a:latin typeface="Calibri" charset="0"/>
                        <a:ea typeface="ＭＳ Ｐゴシック" charset="-128"/>
                      </a:endParaRPr>
                    </a:p>
                  </a:txBody>
                  <a:tcPr marL="9525" marR="9525" marT="9521" marB="0" anchor="b" horzOverflow="overflow"/>
                </a:tc>
                <a:extLst>
                  <a:ext uri="{0D108BD9-81ED-4DB2-BD59-A6C34878D82A}">
                    <a16:rowId xmlns:a16="http://schemas.microsoft.com/office/drawing/2014/main" val="10002"/>
                  </a:ext>
                </a:extLst>
              </a:tr>
              <a:tr h="283841">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u="none" strike="noStrike" cap="none" normalizeH="0" baseline="0" dirty="0" err="1">
                          <a:ln>
                            <a:noFill/>
                          </a:ln>
                          <a:effectLst/>
                        </a:rPr>
                        <a:t>ali</a:t>
                      </a:r>
                      <a:endParaRPr kumimoji="0" lang="en-US" altLang="en-US" sz="1800" b="0" i="1" u="none" strike="noStrike" cap="none" normalizeH="0" baseline="0" dirty="0">
                        <a:ln>
                          <a:noFill/>
                        </a:ln>
                        <a:solidFill>
                          <a:srgbClr val="000000"/>
                        </a:solidFill>
                        <a:effectLst/>
                        <a:latin typeface="Calibri" charset="0"/>
                        <a:ea typeface="ＭＳ Ｐゴシック" charset="-128"/>
                      </a:endParaRPr>
                    </a:p>
                  </a:txBody>
                  <a:tcPr marL="9525" marR="9525" marT="9521" marB="0" anchor="b" horzOverflow="overflow"/>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u="none" strike="noStrike" cap="none" normalizeH="0" baseline="0">
                          <a:ln>
                            <a:noFill/>
                          </a:ln>
                          <a:effectLst/>
                        </a:rPr>
                        <a:t>a</a:t>
                      </a:r>
                      <a:endParaRPr kumimoji="0" lang="en-US" altLang="en-US" sz="1800" b="0" i="0" u="none" strike="noStrike" cap="none" normalizeH="0" baseline="0">
                        <a:ln>
                          <a:noFill/>
                        </a:ln>
                        <a:solidFill>
                          <a:srgbClr val="000000"/>
                        </a:solidFill>
                        <a:effectLst/>
                        <a:latin typeface="Calibri" charset="0"/>
                        <a:ea typeface="ＭＳ Ｐゴシック" charset="-128"/>
                      </a:endParaRPr>
                    </a:p>
                  </a:txBody>
                  <a:tcPr marL="9525" marR="9525" marT="9521" marB="0" anchor="b" horzOverflow="overflow"/>
                </a:tc>
                <a:extLst>
                  <a:ext uri="{0D108BD9-81ED-4DB2-BD59-A6C34878D82A}">
                    <a16:rowId xmlns:a16="http://schemas.microsoft.com/office/drawing/2014/main" val="10003"/>
                  </a:ext>
                </a:extLst>
              </a:tr>
              <a:tr h="283841">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u="none" strike="noStrike" cap="none" normalizeH="0" baseline="0" dirty="0" err="1">
                          <a:ln>
                            <a:noFill/>
                          </a:ln>
                          <a:effectLst/>
                        </a:rPr>
                        <a:t>amarra</a:t>
                      </a:r>
                      <a:endParaRPr kumimoji="0" lang="en-US" altLang="en-US" sz="1800" b="0" i="1" u="none" strike="noStrike" cap="none" normalizeH="0" baseline="0" dirty="0">
                        <a:ln>
                          <a:noFill/>
                        </a:ln>
                        <a:solidFill>
                          <a:srgbClr val="000000"/>
                        </a:solidFill>
                        <a:effectLst/>
                        <a:latin typeface="Calibri" charset="0"/>
                        <a:ea typeface="ＭＳ Ｐゴシック" charset="-128"/>
                      </a:endParaRPr>
                    </a:p>
                  </a:txBody>
                  <a:tcPr marL="9525" marR="9525" marT="9521" marB="0" anchor="b" horzOverflow="overflow"/>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u="none" strike="noStrike" cap="none" normalizeH="0" baseline="0">
                          <a:ln>
                            <a:noFill/>
                          </a:ln>
                          <a:effectLst/>
                        </a:rPr>
                        <a:t>dějství</a:t>
                      </a:r>
                      <a:endParaRPr kumimoji="0" lang="en-US" altLang="en-US" sz="1800" b="0" i="0" u="none" strike="noStrike" cap="none" normalizeH="0" baseline="0">
                        <a:ln>
                          <a:noFill/>
                        </a:ln>
                        <a:solidFill>
                          <a:srgbClr val="000000"/>
                        </a:solidFill>
                        <a:effectLst/>
                        <a:latin typeface="Calibri" charset="0"/>
                        <a:ea typeface="ＭＳ Ｐゴシック" charset="-128"/>
                      </a:endParaRPr>
                    </a:p>
                  </a:txBody>
                  <a:tcPr marL="9525" marR="9525" marT="9521" marB="0" anchor="b" horzOverflow="overflow"/>
                </a:tc>
                <a:extLst>
                  <a:ext uri="{0D108BD9-81ED-4DB2-BD59-A6C34878D82A}">
                    <a16:rowId xmlns:a16="http://schemas.microsoft.com/office/drawing/2014/main" val="10004"/>
                  </a:ext>
                </a:extLst>
              </a:tr>
              <a:tr h="283841">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u="none" strike="noStrike" cap="none" normalizeH="0" baseline="0" dirty="0" err="1">
                          <a:ln>
                            <a:noFill/>
                          </a:ln>
                          <a:effectLst/>
                        </a:rPr>
                        <a:t>anaragga</a:t>
                      </a:r>
                      <a:endParaRPr kumimoji="0" lang="en-US" altLang="en-US" sz="1800" b="0" i="1" u="none" strike="noStrike" cap="none" normalizeH="0" baseline="0" dirty="0">
                        <a:ln>
                          <a:noFill/>
                        </a:ln>
                        <a:solidFill>
                          <a:srgbClr val="000000"/>
                        </a:solidFill>
                        <a:effectLst/>
                        <a:latin typeface="Calibri" charset="0"/>
                        <a:ea typeface="ＭＳ Ｐゴシック" charset="-128"/>
                      </a:endParaRPr>
                    </a:p>
                  </a:txBody>
                  <a:tcPr marL="9525" marR="9525" marT="9521" marB="0" anchor="b" horzOverflow="overflow"/>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u="none" strike="noStrike" cap="none" normalizeH="0" baseline="0">
                          <a:ln>
                            <a:noFill/>
                          </a:ln>
                          <a:effectLst/>
                        </a:rPr>
                        <a:t>zoufalství</a:t>
                      </a:r>
                      <a:endParaRPr kumimoji="0" lang="en-US" altLang="en-US" sz="1800" b="0" i="0" u="none" strike="noStrike" cap="none" normalizeH="0" baseline="0">
                        <a:ln>
                          <a:noFill/>
                        </a:ln>
                        <a:solidFill>
                          <a:srgbClr val="000000"/>
                        </a:solidFill>
                        <a:effectLst/>
                        <a:latin typeface="Calibri" charset="0"/>
                        <a:ea typeface="ＭＳ Ｐゴシック" charset="-128"/>
                      </a:endParaRPr>
                    </a:p>
                  </a:txBody>
                  <a:tcPr marL="9525" marR="9525" marT="9521" marB="0" anchor="b" horzOverflow="overflow"/>
                </a:tc>
                <a:extLst>
                  <a:ext uri="{0D108BD9-81ED-4DB2-BD59-A6C34878D82A}">
                    <a16:rowId xmlns:a16="http://schemas.microsoft.com/office/drawing/2014/main" val="10005"/>
                  </a:ext>
                </a:extLst>
              </a:tr>
              <a:tr h="283841">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u="none" strike="noStrike" cap="none" normalizeH="0" baseline="0">
                          <a:ln>
                            <a:noFill/>
                          </a:ln>
                          <a:effectLst/>
                        </a:rPr>
                        <a:t>bade</a:t>
                      </a:r>
                      <a:endParaRPr kumimoji="0" lang="en-US" altLang="en-US" sz="1800" b="0" i="1" u="none" strike="noStrike" cap="none" normalizeH="0" baseline="0">
                        <a:ln>
                          <a:noFill/>
                        </a:ln>
                        <a:solidFill>
                          <a:srgbClr val="000000"/>
                        </a:solidFill>
                        <a:effectLst/>
                        <a:latin typeface="Calibri" charset="0"/>
                        <a:ea typeface="ＭＳ Ｐゴシック" charset="-128"/>
                      </a:endParaRPr>
                    </a:p>
                  </a:txBody>
                  <a:tcPr marL="9525" marR="9525" marT="9521" marB="0" anchor="b" horzOverflow="overflow"/>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u="none" strike="noStrike" cap="none" normalizeH="0" baseline="0" dirty="0" err="1">
                          <a:ln>
                            <a:noFill/>
                          </a:ln>
                          <a:effectLst/>
                        </a:rPr>
                        <a:t>kavárna</a:t>
                      </a:r>
                      <a:endParaRPr kumimoji="0" lang="en-US" altLang="en-US" sz="1800" b="0" i="0" u="none" strike="noStrike" cap="none" normalizeH="0" baseline="0" dirty="0">
                        <a:ln>
                          <a:noFill/>
                        </a:ln>
                        <a:solidFill>
                          <a:srgbClr val="000000"/>
                        </a:solidFill>
                        <a:effectLst/>
                        <a:latin typeface="Calibri" charset="0"/>
                        <a:ea typeface="ＭＳ Ｐゴシック" charset="-128"/>
                      </a:endParaRPr>
                    </a:p>
                  </a:txBody>
                  <a:tcPr marL="9525" marR="9525" marT="9521" marB="0" anchor="b" horzOverflow="overflow"/>
                </a:tc>
                <a:extLst>
                  <a:ext uri="{0D108BD9-81ED-4DB2-BD59-A6C34878D82A}">
                    <a16:rowId xmlns:a16="http://schemas.microsoft.com/office/drawing/2014/main" val="10006"/>
                  </a:ext>
                </a:extLst>
              </a:tr>
              <a:tr h="283841">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u="none" strike="noStrike" cap="none" normalizeH="0" baseline="0">
                          <a:ln>
                            <a:noFill/>
                          </a:ln>
                          <a:effectLst/>
                        </a:rPr>
                        <a:t>bagg</a:t>
                      </a:r>
                      <a:endParaRPr kumimoji="0" lang="en-US" altLang="en-US" sz="1800" b="0" i="1" u="none" strike="noStrike" cap="none" normalizeH="0" baseline="0">
                        <a:ln>
                          <a:noFill/>
                        </a:ln>
                        <a:solidFill>
                          <a:srgbClr val="000000"/>
                        </a:solidFill>
                        <a:effectLst/>
                        <a:latin typeface="Calibri" charset="0"/>
                        <a:ea typeface="ＭＳ Ｐゴシック" charset="-128"/>
                      </a:endParaRPr>
                    </a:p>
                  </a:txBody>
                  <a:tcPr marL="9525" marR="9525" marT="9521" marB="0" anchor="b" horzOverflow="overflow"/>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u="none" strike="noStrike" cap="none" normalizeH="0" baseline="0" dirty="0" err="1">
                          <a:ln>
                            <a:noFill/>
                          </a:ln>
                          <a:effectLst/>
                        </a:rPr>
                        <a:t>práce</a:t>
                      </a:r>
                      <a:endParaRPr kumimoji="0" lang="en-US" altLang="en-US" sz="1800" b="0" i="0" u="none" strike="noStrike" cap="none" normalizeH="0" baseline="0" dirty="0">
                        <a:ln>
                          <a:noFill/>
                        </a:ln>
                        <a:solidFill>
                          <a:srgbClr val="000000"/>
                        </a:solidFill>
                        <a:effectLst/>
                        <a:latin typeface="Calibri" charset="0"/>
                        <a:ea typeface="ＭＳ Ｐゴシック" charset="-128"/>
                      </a:endParaRPr>
                    </a:p>
                  </a:txBody>
                  <a:tcPr marL="9525" marR="9525" marT="9521" marB="0" anchor="b" horzOverflow="overflow"/>
                </a:tc>
                <a:extLst>
                  <a:ext uri="{0D108BD9-81ED-4DB2-BD59-A6C34878D82A}">
                    <a16:rowId xmlns:a16="http://schemas.microsoft.com/office/drawing/2014/main" val="10007"/>
                  </a:ext>
                </a:extLst>
              </a:tr>
              <a:tr h="283841">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u="none" strike="noStrike" cap="none" normalizeH="0" baseline="0">
                          <a:ln>
                            <a:noFill/>
                          </a:ln>
                          <a:effectLst/>
                        </a:rPr>
                        <a:t>baggan</a:t>
                      </a:r>
                      <a:endParaRPr kumimoji="0" lang="en-US" altLang="en-US" sz="1800" b="0" i="1" u="none" strike="noStrike" cap="none" normalizeH="0" baseline="0">
                        <a:ln>
                          <a:noFill/>
                        </a:ln>
                        <a:solidFill>
                          <a:srgbClr val="000000"/>
                        </a:solidFill>
                        <a:effectLst/>
                        <a:latin typeface="Calibri" charset="0"/>
                        <a:ea typeface="ＭＳ Ｐゴシック" charset="-128"/>
                      </a:endParaRPr>
                    </a:p>
                  </a:txBody>
                  <a:tcPr marL="9525" marR="9525" marT="9521" marB="0" anchor="b" horzOverflow="overflow"/>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u="none" strike="noStrike" cap="none" normalizeH="0" baseline="0" dirty="0" err="1">
                          <a:ln>
                            <a:noFill/>
                          </a:ln>
                          <a:effectLst/>
                        </a:rPr>
                        <a:t>továrna</a:t>
                      </a:r>
                      <a:endParaRPr kumimoji="0" lang="en-US" altLang="en-US" sz="1800" b="0" i="0" u="none" strike="noStrike" cap="none" normalizeH="0" baseline="0" dirty="0">
                        <a:ln>
                          <a:noFill/>
                        </a:ln>
                        <a:solidFill>
                          <a:srgbClr val="000000"/>
                        </a:solidFill>
                        <a:effectLst/>
                        <a:latin typeface="Calibri" charset="0"/>
                        <a:ea typeface="ＭＳ Ｐゴシック" charset="-128"/>
                      </a:endParaRPr>
                    </a:p>
                  </a:txBody>
                  <a:tcPr marL="9525" marR="9525" marT="9521" marB="0" anchor="b" horzOverflow="overflow"/>
                </a:tc>
                <a:extLst>
                  <a:ext uri="{0D108BD9-81ED-4DB2-BD59-A6C34878D82A}">
                    <a16:rowId xmlns:a16="http://schemas.microsoft.com/office/drawing/2014/main" val="10008"/>
                  </a:ext>
                </a:extLst>
              </a:tr>
              <a:tr h="283841">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u="none" strike="noStrike" cap="none" normalizeH="0" baseline="0">
                          <a:ln>
                            <a:noFill/>
                          </a:ln>
                          <a:effectLst/>
                        </a:rPr>
                        <a:t>baggir</a:t>
                      </a:r>
                      <a:endParaRPr kumimoji="0" lang="en-US" altLang="en-US" sz="1800" b="0" i="1" u="none" strike="noStrike" cap="none" normalizeH="0" baseline="0">
                        <a:ln>
                          <a:noFill/>
                        </a:ln>
                        <a:solidFill>
                          <a:srgbClr val="000000"/>
                        </a:solidFill>
                        <a:effectLst/>
                        <a:latin typeface="Calibri" charset="0"/>
                        <a:ea typeface="ＭＳ Ｐゴシック" charset="-128"/>
                      </a:endParaRPr>
                    </a:p>
                  </a:txBody>
                  <a:tcPr marL="9525" marR="9525" marT="9521" marB="0" anchor="b" horzOverflow="overflow"/>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u="none" strike="noStrike" cap="none" normalizeH="0" baseline="0" dirty="0" err="1">
                          <a:ln>
                            <a:noFill/>
                          </a:ln>
                          <a:effectLst/>
                        </a:rPr>
                        <a:t>pracovat</a:t>
                      </a:r>
                      <a:endParaRPr kumimoji="0" lang="en-US" altLang="en-US" sz="1800" b="0" i="0" u="none" strike="noStrike" cap="none" normalizeH="0" baseline="0" dirty="0">
                        <a:ln>
                          <a:noFill/>
                        </a:ln>
                        <a:solidFill>
                          <a:srgbClr val="000000"/>
                        </a:solidFill>
                        <a:effectLst/>
                        <a:latin typeface="Calibri" charset="0"/>
                        <a:ea typeface="ＭＳ Ｐゴシック" charset="-128"/>
                      </a:endParaRPr>
                    </a:p>
                  </a:txBody>
                  <a:tcPr marL="9525" marR="9525" marT="9521" marB="0" anchor="b" horzOverflow="overflow"/>
                </a:tc>
                <a:extLst>
                  <a:ext uri="{0D108BD9-81ED-4DB2-BD59-A6C34878D82A}">
                    <a16:rowId xmlns:a16="http://schemas.microsoft.com/office/drawing/2014/main" val="10009"/>
                  </a:ext>
                </a:extLst>
              </a:tr>
              <a:tr h="283841">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u="none" strike="noStrike" cap="none" normalizeH="0" baseline="0">
                          <a:ln>
                            <a:noFill/>
                          </a:ln>
                          <a:effectLst/>
                        </a:rPr>
                        <a:t>balla</a:t>
                      </a:r>
                      <a:endParaRPr kumimoji="0" lang="en-US" altLang="en-US" sz="1800" b="0" i="1" u="none" strike="noStrike" cap="none" normalizeH="0" baseline="0">
                        <a:ln>
                          <a:noFill/>
                        </a:ln>
                        <a:solidFill>
                          <a:srgbClr val="000000"/>
                        </a:solidFill>
                        <a:effectLst/>
                        <a:latin typeface="Calibri" charset="0"/>
                        <a:ea typeface="ＭＳ Ｐゴシック" charset="-128"/>
                      </a:endParaRPr>
                    </a:p>
                  </a:txBody>
                  <a:tcPr marL="9525" marR="9525" marT="9521" marB="0" anchor="b" horzOverflow="overflow"/>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u="none" strike="noStrike" cap="none" normalizeH="0" baseline="0" dirty="0" err="1">
                          <a:ln>
                            <a:noFill/>
                          </a:ln>
                          <a:effectLst/>
                        </a:rPr>
                        <a:t>píseň</a:t>
                      </a:r>
                      <a:endParaRPr kumimoji="0" lang="en-US" altLang="en-US" sz="1800" b="0" i="0" u="none" strike="noStrike" cap="none" normalizeH="0" baseline="0" dirty="0">
                        <a:ln>
                          <a:noFill/>
                        </a:ln>
                        <a:solidFill>
                          <a:srgbClr val="000000"/>
                        </a:solidFill>
                        <a:effectLst/>
                        <a:latin typeface="Calibri" charset="0"/>
                        <a:ea typeface="ＭＳ Ｐゴシック" charset="-128"/>
                      </a:endParaRPr>
                    </a:p>
                  </a:txBody>
                  <a:tcPr marL="9525" marR="9525" marT="9521" marB="0" anchor="b" horzOverflow="overflow"/>
                </a:tc>
                <a:extLst>
                  <a:ext uri="{0D108BD9-81ED-4DB2-BD59-A6C34878D82A}">
                    <a16:rowId xmlns:a16="http://schemas.microsoft.com/office/drawing/2014/main" val="10010"/>
                  </a:ext>
                </a:extLst>
              </a:tr>
              <a:tr h="283841">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u="none" strike="noStrike" cap="none" normalizeH="0" baseline="0">
                          <a:ln>
                            <a:noFill/>
                          </a:ln>
                          <a:effectLst/>
                        </a:rPr>
                        <a:t>ballamirr</a:t>
                      </a:r>
                      <a:endParaRPr kumimoji="0" lang="en-US" altLang="en-US" sz="1800" b="0" i="1" u="none" strike="noStrike" cap="none" normalizeH="0" baseline="0">
                        <a:ln>
                          <a:noFill/>
                        </a:ln>
                        <a:solidFill>
                          <a:srgbClr val="000000"/>
                        </a:solidFill>
                        <a:effectLst/>
                        <a:latin typeface="Calibri" charset="0"/>
                        <a:ea typeface="ＭＳ Ｐゴシック" charset="-128"/>
                      </a:endParaRPr>
                    </a:p>
                  </a:txBody>
                  <a:tcPr marL="9525" marR="9525" marT="9521" marB="0" anchor="b" horzOverflow="overflow"/>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u="none" strike="noStrike" cap="none" normalizeH="0" baseline="0" dirty="0" err="1">
                          <a:ln>
                            <a:noFill/>
                          </a:ln>
                          <a:effectLst/>
                        </a:rPr>
                        <a:t>zpívat</a:t>
                      </a:r>
                      <a:endParaRPr kumimoji="0" lang="en-US" altLang="en-US" sz="1800" b="0" i="0" u="none" strike="noStrike" cap="none" normalizeH="0" baseline="0" dirty="0">
                        <a:ln>
                          <a:noFill/>
                        </a:ln>
                        <a:solidFill>
                          <a:srgbClr val="000000"/>
                        </a:solidFill>
                        <a:effectLst/>
                        <a:latin typeface="Calibri" charset="0"/>
                        <a:ea typeface="ＭＳ Ｐゴシック" charset="-128"/>
                      </a:endParaRPr>
                    </a:p>
                  </a:txBody>
                  <a:tcPr marL="9525" marR="9525" marT="9521" marB="0" anchor="b" horzOverflow="overflow"/>
                </a:tc>
                <a:extLst>
                  <a:ext uri="{0D108BD9-81ED-4DB2-BD59-A6C34878D82A}">
                    <a16:rowId xmlns:a16="http://schemas.microsoft.com/office/drawing/2014/main" val="10011"/>
                  </a:ext>
                </a:extLst>
              </a:tr>
              <a:tr h="283841">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u="none" strike="noStrike" cap="none" normalizeH="0" baseline="0">
                          <a:ln>
                            <a:noFill/>
                          </a:ln>
                          <a:effectLst/>
                        </a:rPr>
                        <a:t>banavirr</a:t>
                      </a:r>
                      <a:endParaRPr kumimoji="0" lang="en-US" altLang="en-US" sz="1800" b="0" i="1" u="none" strike="noStrike" cap="none" normalizeH="0" baseline="0">
                        <a:ln>
                          <a:noFill/>
                        </a:ln>
                        <a:solidFill>
                          <a:srgbClr val="000000"/>
                        </a:solidFill>
                        <a:effectLst/>
                        <a:latin typeface="Calibri" charset="0"/>
                        <a:ea typeface="ＭＳ Ｐゴシック" charset="-128"/>
                      </a:endParaRPr>
                    </a:p>
                  </a:txBody>
                  <a:tcPr marL="9525" marR="9525" marT="9521" marB="0" anchor="b" horzOverflow="overflow"/>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u="none" strike="noStrike" cap="none" normalizeH="0" baseline="0" dirty="0" err="1">
                          <a:ln>
                            <a:noFill/>
                          </a:ln>
                          <a:effectLst/>
                        </a:rPr>
                        <a:t>předstírat</a:t>
                      </a:r>
                      <a:endParaRPr kumimoji="0" lang="en-US" altLang="en-US" sz="1800" b="0" i="0" u="none" strike="noStrike" cap="none" normalizeH="0" baseline="0" dirty="0">
                        <a:ln>
                          <a:noFill/>
                        </a:ln>
                        <a:solidFill>
                          <a:srgbClr val="000000"/>
                        </a:solidFill>
                        <a:effectLst/>
                        <a:latin typeface="Calibri" charset="0"/>
                        <a:ea typeface="ＭＳ Ｐゴシック" charset="-128"/>
                      </a:endParaRPr>
                    </a:p>
                  </a:txBody>
                  <a:tcPr marL="9525" marR="9525" marT="9521" marB="0" anchor="b" horzOverflow="overflow"/>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005572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yggurština.pdf"/>
          <p:cNvPicPr>
            <a:picLocks noChangeAspect="1"/>
          </p:cNvPicPr>
          <p:nvPr/>
        </p:nvPicPr>
        <p:blipFill>
          <a:blip r:embed="rId2">
            <a:extLst>
              <a:ext uri="{28A0092B-C50C-407E-A947-70E740481C1C}">
                <a14:useLocalDpi xmlns:a14="http://schemas.microsoft.com/office/drawing/2010/main" val="0"/>
              </a:ext>
            </a:extLst>
          </a:blip>
          <a:srcRect l="13977" t="8405" r="13049" b="9259"/>
          <a:stretch>
            <a:fillRect/>
          </a:stretch>
        </p:blipFill>
        <p:spPr bwMode="auto">
          <a:xfrm>
            <a:off x="1326357" y="73819"/>
            <a:ext cx="3164681" cy="505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3" descr="yggurština.pdf"/>
          <p:cNvPicPr>
            <a:picLocks noChangeAspect="1"/>
          </p:cNvPicPr>
          <p:nvPr/>
        </p:nvPicPr>
        <p:blipFill>
          <a:blip r:embed="rId3">
            <a:extLst>
              <a:ext uri="{28A0092B-C50C-407E-A947-70E740481C1C}">
                <a14:useLocalDpi xmlns:a14="http://schemas.microsoft.com/office/drawing/2010/main" val="0"/>
              </a:ext>
            </a:extLst>
          </a:blip>
          <a:srcRect l="13116" t="8405" r="14915" b="51424"/>
          <a:stretch>
            <a:fillRect/>
          </a:stretch>
        </p:blipFill>
        <p:spPr bwMode="auto">
          <a:xfrm>
            <a:off x="4637485" y="95250"/>
            <a:ext cx="3143250" cy="248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4"/>
          <p:cNvSpPr txBox="1">
            <a:spLocks noChangeArrowheads="1"/>
          </p:cNvSpPr>
          <p:nvPr/>
        </p:nvSpPr>
        <p:spPr bwMode="auto">
          <a:xfrm>
            <a:off x="4820842" y="2792015"/>
            <a:ext cx="389223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b="1" dirty="0"/>
              <a:t>Step 2: Make an electronic version of the corpus</a:t>
            </a:r>
          </a:p>
          <a:p>
            <a:pPr eaLnBrk="1" hangingPunct="1"/>
            <a:endParaRPr lang="en-US" altLang="en-US" dirty="0"/>
          </a:p>
          <a:p>
            <a:pPr eaLnBrk="1" hangingPunct="1"/>
            <a:r>
              <a:rPr lang="en-US" altLang="en-US" dirty="0">
                <a:solidFill>
                  <a:srgbClr val="FF0000"/>
                </a:solidFill>
              </a:rPr>
              <a:t>words in red </a:t>
            </a:r>
            <a:r>
              <a:rPr lang="en-US" altLang="en-US" dirty="0"/>
              <a:t>are missing from the glossary</a:t>
            </a:r>
          </a:p>
        </p:txBody>
      </p:sp>
    </p:spTree>
    <p:extLst>
      <p:ext uri="{BB962C8B-B14F-4D97-AF65-F5344CB8AC3E}">
        <p14:creationId xmlns:p14="http://schemas.microsoft.com/office/powerpoint/2010/main" val="21011975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normAutofit/>
          </a:bodyPr>
          <a:lstStyle/>
          <a:p>
            <a:r>
              <a:rPr lang="en-US" altLang="en-US" sz="3200" dirty="0" err="1">
                <a:latin typeface="+mj-lt"/>
                <a:ea typeface="ＭＳ Ｐゴシック" charset="-128"/>
              </a:rPr>
              <a:t>Yggur</a:t>
            </a:r>
            <a:r>
              <a:rPr lang="en-US" altLang="en-US" sz="3200" dirty="0">
                <a:latin typeface="+mj-lt"/>
                <a:ea typeface="ＭＳ Ｐゴシック" charset="-128"/>
              </a:rPr>
              <a:t> phonology: vowels</a:t>
            </a:r>
          </a:p>
        </p:txBody>
      </p:sp>
      <p:sp>
        <p:nvSpPr>
          <p:cNvPr id="23554" name="Content Placeholder 2"/>
          <p:cNvSpPr>
            <a:spLocks noGrp="1"/>
          </p:cNvSpPr>
          <p:nvPr>
            <p:ph idx="1"/>
          </p:nvPr>
        </p:nvSpPr>
        <p:spPr>
          <a:xfrm>
            <a:off x="670300" y="1313260"/>
            <a:ext cx="7880116" cy="2145506"/>
          </a:xfrm>
        </p:spPr>
        <p:txBody>
          <a:bodyPr/>
          <a:lstStyle/>
          <a:p>
            <a:r>
              <a:rPr lang="en-US" altLang="en-US" sz="2000" dirty="0">
                <a:latin typeface="+mn-lt"/>
                <a:ea typeface="ＭＳ Ｐゴシック" charset="-128"/>
              </a:rPr>
              <a:t>Because Ross dictated </a:t>
            </a:r>
            <a:r>
              <a:rPr lang="en-US" altLang="en-US" sz="2000" dirty="0" err="1">
                <a:latin typeface="+mn-lt"/>
                <a:ea typeface="ＭＳ Ｐゴシック" charset="-128"/>
              </a:rPr>
              <a:t>Yggur</a:t>
            </a:r>
            <a:r>
              <a:rPr lang="en-US" altLang="en-US" sz="2000" dirty="0">
                <a:latin typeface="+mn-lt"/>
                <a:ea typeface="ＭＳ Ｐゴシック" charset="-128"/>
              </a:rPr>
              <a:t> to the Winnifred figurine, we can assume that the text is more or less a phonological transcription </a:t>
            </a:r>
          </a:p>
          <a:p>
            <a:r>
              <a:rPr lang="en-US" altLang="en-US" sz="2000" dirty="0">
                <a:latin typeface="+mn-lt"/>
                <a:ea typeface="ＭＳ Ｐゴシック" charset="-128"/>
              </a:rPr>
              <a:t>We don’t know about stress, and it seems unlikely that length is differentiated, since it is not represented in the orthography </a:t>
            </a:r>
          </a:p>
          <a:p>
            <a:r>
              <a:rPr lang="en-US" altLang="en-US" sz="2000" dirty="0" err="1">
                <a:latin typeface="+mn-lt"/>
                <a:ea typeface="ＭＳ Ｐゴシック" charset="-128"/>
              </a:rPr>
              <a:t>Yggur</a:t>
            </a:r>
            <a:r>
              <a:rPr lang="en-US" altLang="en-US" sz="2000" dirty="0">
                <a:latin typeface="+mn-lt"/>
                <a:ea typeface="ＭＳ Ｐゴシック" charset="-128"/>
              </a:rPr>
              <a:t> has 6 vowels and no diphthongs:</a:t>
            </a:r>
          </a:p>
          <a:p>
            <a:endParaRPr lang="en-US" altLang="en-US" dirty="0">
              <a:latin typeface="Open Sans Light" charset="0"/>
              <a:ea typeface="ＭＳ Ｐゴシック" charset="-128"/>
            </a:endParaRPr>
          </a:p>
          <a:p>
            <a:endParaRPr lang="en-US" altLang="en-US" dirty="0">
              <a:latin typeface="Open Sans Light" charset="0"/>
              <a:ea typeface="ＭＳ Ｐゴシック" charset="-128"/>
            </a:endParaRPr>
          </a:p>
        </p:txBody>
      </p:sp>
      <p:graphicFrame>
        <p:nvGraphicFramePr>
          <p:cNvPr id="4" name="Table 3"/>
          <p:cNvGraphicFramePr>
            <a:graphicFrameLocks noGrp="1"/>
          </p:cNvGraphicFramePr>
          <p:nvPr>
            <p:extLst>
              <p:ext uri="{D42A27DB-BD31-4B8C-83A1-F6EECF244321}">
                <p14:modId xmlns:p14="http://schemas.microsoft.com/office/powerpoint/2010/main" val="1356655549"/>
              </p:ext>
            </p:extLst>
          </p:nvPr>
        </p:nvGraphicFramePr>
        <p:xfrm>
          <a:off x="3208735" y="3252788"/>
          <a:ext cx="1656160" cy="1097280"/>
        </p:xfrm>
        <a:graphic>
          <a:graphicData uri="http://schemas.openxmlformats.org/drawingml/2006/table">
            <a:tbl>
              <a:tblPr/>
              <a:tblGrid>
                <a:gridCol w="330994">
                  <a:extLst>
                    <a:ext uri="{9D8B030D-6E8A-4147-A177-3AD203B41FA5}">
                      <a16:colId xmlns:a16="http://schemas.microsoft.com/office/drawing/2014/main" val="20000"/>
                    </a:ext>
                  </a:extLst>
                </a:gridCol>
                <a:gridCol w="330994">
                  <a:extLst>
                    <a:ext uri="{9D8B030D-6E8A-4147-A177-3AD203B41FA5}">
                      <a16:colId xmlns:a16="http://schemas.microsoft.com/office/drawing/2014/main" val="20001"/>
                    </a:ext>
                  </a:extLst>
                </a:gridCol>
                <a:gridCol w="332184">
                  <a:extLst>
                    <a:ext uri="{9D8B030D-6E8A-4147-A177-3AD203B41FA5}">
                      <a16:colId xmlns:a16="http://schemas.microsoft.com/office/drawing/2014/main" val="20002"/>
                    </a:ext>
                  </a:extLst>
                </a:gridCol>
                <a:gridCol w="330994">
                  <a:extLst>
                    <a:ext uri="{9D8B030D-6E8A-4147-A177-3AD203B41FA5}">
                      <a16:colId xmlns:a16="http://schemas.microsoft.com/office/drawing/2014/main" val="20003"/>
                    </a:ext>
                  </a:extLst>
                </a:gridCol>
                <a:gridCol w="330994">
                  <a:extLst>
                    <a:ext uri="{9D8B030D-6E8A-4147-A177-3AD203B41FA5}">
                      <a16:colId xmlns:a16="http://schemas.microsoft.com/office/drawing/2014/main" val="20004"/>
                    </a:ext>
                  </a:extLst>
                </a:gridCol>
              </a:tblGrid>
              <a:tr h="320279">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2400" b="0" i="0" u="none" strike="noStrike" cap="none" normalizeH="0" baseline="0">
                          <a:ln>
                            <a:noFill/>
                          </a:ln>
                          <a:solidFill>
                            <a:schemeClr val="tx1"/>
                          </a:solidFill>
                          <a:effectLst/>
                          <a:latin typeface="+mn-lt"/>
                          <a:ea typeface="ＭＳ 明朝" charset="-128"/>
                        </a:rPr>
                        <a:t>i</a:t>
                      </a:r>
                      <a:endParaRPr kumimoji="0" lang="en-US" altLang="en-US" sz="2400" b="0" i="0" u="none" strike="noStrike" cap="none" normalizeH="0" baseline="0">
                        <a:ln>
                          <a:noFill/>
                        </a:ln>
                        <a:solidFill>
                          <a:schemeClr val="tx1"/>
                        </a:solidFill>
                        <a:effectLst/>
                        <a:latin typeface="+mn-lt"/>
                        <a:ea typeface="ＭＳ 明朝" charset="-128"/>
                      </a:endParaRPr>
                    </a:p>
                  </a:txBody>
                  <a:tcPr marL="51443" marR="51443" marT="0" marB="0" horzOverflow="overflow">
                    <a:lnL>
                      <a:noFill/>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2400" b="0" i="0" u="none" strike="noStrike" cap="none" normalizeH="0" baseline="0">
                          <a:ln>
                            <a:noFill/>
                          </a:ln>
                          <a:solidFill>
                            <a:schemeClr val="tx1"/>
                          </a:solidFill>
                          <a:effectLst/>
                          <a:latin typeface="+mn-lt"/>
                          <a:ea typeface="ＭＳ 明朝" charset="-128"/>
                        </a:rPr>
                        <a:t> </a:t>
                      </a:r>
                      <a:endParaRPr kumimoji="0" lang="en-US" altLang="en-US" sz="2400" b="0" i="0" u="none" strike="noStrike" cap="none" normalizeH="0" baseline="0">
                        <a:ln>
                          <a:noFill/>
                        </a:ln>
                        <a:solidFill>
                          <a:schemeClr val="tx1"/>
                        </a:solidFill>
                        <a:effectLst/>
                        <a:latin typeface="+mn-lt"/>
                        <a:ea typeface="ＭＳ 明朝" charset="-128"/>
                      </a:endParaRPr>
                    </a:p>
                  </a:txBody>
                  <a:tcPr marL="51443" marR="51443" marT="0" marB="0" horzOverflow="overflow">
                    <a:lnL>
                      <a:noFill/>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2400" b="0" i="0" u="none" strike="noStrike" cap="none" normalizeH="0" baseline="0" dirty="0" err="1">
                          <a:ln>
                            <a:noFill/>
                          </a:ln>
                          <a:solidFill>
                            <a:schemeClr val="tx1"/>
                          </a:solidFill>
                          <a:effectLst/>
                          <a:latin typeface="+mn-lt"/>
                          <a:ea typeface="ＭＳ 明朝" charset="-128"/>
                        </a:rPr>
                        <a:t>y</a:t>
                      </a:r>
                      <a:endParaRPr kumimoji="0" lang="en-US" altLang="en-US" sz="2400" b="0" i="0" u="none" strike="noStrike" cap="none" normalizeH="0" baseline="0" dirty="0">
                        <a:ln>
                          <a:noFill/>
                        </a:ln>
                        <a:solidFill>
                          <a:schemeClr val="tx1"/>
                        </a:solidFill>
                        <a:effectLst/>
                        <a:latin typeface="+mn-lt"/>
                        <a:ea typeface="ＭＳ 明朝" charset="-128"/>
                      </a:endParaRPr>
                    </a:p>
                  </a:txBody>
                  <a:tcPr marL="51443" marR="51443" marT="0" marB="0" horzOverflow="overflow">
                    <a:lnL>
                      <a:noFill/>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2400" b="0" i="0" u="none" strike="noStrike" cap="none" normalizeH="0" baseline="0">
                          <a:ln>
                            <a:noFill/>
                          </a:ln>
                          <a:solidFill>
                            <a:schemeClr val="tx1"/>
                          </a:solidFill>
                          <a:effectLst/>
                          <a:latin typeface="+mn-lt"/>
                          <a:ea typeface="ＭＳ 明朝" charset="-128"/>
                        </a:rPr>
                        <a:t> </a:t>
                      </a:r>
                      <a:endParaRPr kumimoji="0" lang="en-US" altLang="en-US" sz="2400" b="0" i="0" u="none" strike="noStrike" cap="none" normalizeH="0" baseline="0">
                        <a:ln>
                          <a:noFill/>
                        </a:ln>
                        <a:solidFill>
                          <a:schemeClr val="tx1"/>
                        </a:solidFill>
                        <a:effectLst/>
                        <a:latin typeface="+mn-lt"/>
                        <a:ea typeface="ＭＳ 明朝" charset="-128"/>
                      </a:endParaRPr>
                    </a:p>
                  </a:txBody>
                  <a:tcPr marL="51443" marR="51443" marT="0" marB="0" horzOverflow="overflow">
                    <a:lnL>
                      <a:noFill/>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2400" b="0" i="0" u="none" strike="noStrike" cap="none" normalizeH="0" baseline="0">
                          <a:ln>
                            <a:noFill/>
                          </a:ln>
                          <a:solidFill>
                            <a:schemeClr val="tx1"/>
                          </a:solidFill>
                          <a:effectLst/>
                          <a:latin typeface="+mn-lt"/>
                          <a:ea typeface="ＭＳ 明朝" charset="-128"/>
                        </a:rPr>
                        <a:t>u</a:t>
                      </a:r>
                      <a:endParaRPr kumimoji="0" lang="en-US" altLang="en-US" sz="2400" b="0" i="0" u="none" strike="noStrike" cap="none" normalizeH="0" baseline="0">
                        <a:ln>
                          <a:noFill/>
                        </a:ln>
                        <a:solidFill>
                          <a:schemeClr val="tx1"/>
                        </a:solidFill>
                        <a:effectLst/>
                        <a:latin typeface="+mn-lt"/>
                        <a:ea typeface="ＭＳ 明朝" charset="-128"/>
                      </a:endParaRPr>
                    </a:p>
                  </a:txBody>
                  <a:tcPr marL="51443" marR="51443"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20279">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2400" b="0" i="0" u="none" strike="noStrike" cap="none" normalizeH="0" baseline="0">
                          <a:ln>
                            <a:noFill/>
                          </a:ln>
                          <a:solidFill>
                            <a:schemeClr val="tx1"/>
                          </a:solidFill>
                          <a:effectLst/>
                          <a:latin typeface="+mn-lt"/>
                          <a:ea typeface="ＭＳ 明朝" charset="-128"/>
                        </a:rPr>
                        <a:t> </a:t>
                      </a:r>
                      <a:endParaRPr kumimoji="0" lang="en-US" altLang="en-US" sz="2400" b="0" i="0" u="none" strike="noStrike" cap="none" normalizeH="0" baseline="0">
                        <a:ln>
                          <a:noFill/>
                        </a:ln>
                        <a:solidFill>
                          <a:schemeClr val="tx1"/>
                        </a:solidFill>
                        <a:effectLst/>
                        <a:latin typeface="+mn-lt"/>
                        <a:ea typeface="ＭＳ 明朝" charset="-128"/>
                      </a:endParaRPr>
                    </a:p>
                  </a:txBody>
                  <a:tcPr marL="51443" marR="51443" marT="0" marB="0" horzOverflow="overflow">
                    <a:lnL>
                      <a:noFill/>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2400" b="0" i="0" u="none" strike="noStrike" cap="none" normalizeH="0" baseline="0">
                          <a:ln>
                            <a:noFill/>
                          </a:ln>
                          <a:solidFill>
                            <a:schemeClr val="tx1"/>
                          </a:solidFill>
                          <a:effectLst/>
                          <a:latin typeface="+mn-lt"/>
                          <a:ea typeface="ＭＳ 明朝" charset="-128"/>
                        </a:rPr>
                        <a:t>e</a:t>
                      </a:r>
                      <a:endParaRPr kumimoji="0" lang="en-US" altLang="en-US" sz="2400" b="0" i="0" u="none" strike="noStrike" cap="none" normalizeH="0" baseline="0">
                        <a:ln>
                          <a:noFill/>
                        </a:ln>
                        <a:solidFill>
                          <a:schemeClr val="tx1"/>
                        </a:solidFill>
                        <a:effectLst/>
                        <a:latin typeface="+mn-lt"/>
                        <a:ea typeface="ＭＳ 明朝" charset="-128"/>
                      </a:endParaRPr>
                    </a:p>
                  </a:txBody>
                  <a:tcPr marL="51443" marR="51443" marT="0" marB="0" horzOverflow="overflow">
                    <a:lnL>
                      <a:noFill/>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2400" b="0" i="0" u="none" strike="noStrike" cap="none" normalizeH="0" baseline="0" dirty="0">
                          <a:ln>
                            <a:noFill/>
                          </a:ln>
                          <a:solidFill>
                            <a:schemeClr val="tx1"/>
                          </a:solidFill>
                          <a:effectLst/>
                          <a:latin typeface="+mn-lt"/>
                          <a:ea typeface="ＭＳ 明朝" charset="-128"/>
                        </a:rPr>
                        <a:t> </a:t>
                      </a:r>
                      <a:endParaRPr kumimoji="0" lang="en-US" altLang="en-US" sz="2400" b="0" i="0" u="none" strike="noStrike" cap="none" normalizeH="0" baseline="0" dirty="0">
                        <a:ln>
                          <a:noFill/>
                        </a:ln>
                        <a:solidFill>
                          <a:schemeClr val="tx1"/>
                        </a:solidFill>
                        <a:effectLst/>
                        <a:latin typeface="+mn-lt"/>
                        <a:ea typeface="ＭＳ 明朝" charset="-128"/>
                      </a:endParaRPr>
                    </a:p>
                  </a:txBody>
                  <a:tcPr marL="51443" marR="51443" marT="0" marB="0" horzOverflow="overflow">
                    <a:lnL>
                      <a:noFill/>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2400" b="0" i="0" u="none" strike="noStrike" cap="none" normalizeH="0" baseline="0">
                          <a:ln>
                            <a:noFill/>
                          </a:ln>
                          <a:solidFill>
                            <a:schemeClr val="tx1"/>
                          </a:solidFill>
                          <a:effectLst/>
                          <a:latin typeface="+mn-lt"/>
                          <a:ea typeface="ＭＳ 明朝" charset="-128"/>
                        </a:rPr>
                        <a:t>o</a:t>
                      </a:r>
                      <a:endParaRPr kumimoji="0" lang="en-US" altLang="en-US" sz="2400" b="0" i="0" u="none" strike="noStrike" cap="none" normalizeH="0" baseline="0">
                        <a:ln>
                          <a:noFill/>
                        </a:ln>
                        <a:solidFill>
                          <a:schemeClr val="tx1"/>
                        </a:solidFill>
                        <a:effectLst/>
                        <a:latin typeface="+mn-lt"/>
                        <a:ea typeface="ＭＳ 明朝" charset="-128"/>
                      </a:endParaRPr>
                    </a:p>
                  </a:txBody>
                  <a:tcPr marL="51443" marR="51443" marT="0" marB="0" horzOverflow="overflow">
                    <a:lnL>
                      <a:noFill/>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2400" b="0" i="0" u="none" strike="noStrike" cap="none" normalizeH="0" baseline="0">
                          <a:ln>
                            <a:noFill/>
                          </a:ln>
                          <a:solidFill>
                            <a:schemeClr val="tx1"/>
                          </a:solidFill>
                          <a:effectLst/>
                          <a:latin typeface="+mn-lt"/>
                          <a:ea typeface="ＭＳ 明朝" charset="-128"/>
                        </a:rPr>
                        <a:t> </a:t>
                      </a:r>
                      <a:endParaRPr kumimoji="0" lang="en-US" altLang="en-US" sz="2400" b="0" i="0" u="none" strike="noStrike" cap="none" normalizeH="0" baseline="0">
                        <a:ln>
                          <a:noFill/>
                        </a:ln>
                        <a:solidFill>
                          <a:schemeClr val="tx1"/>
                        </a:solidFill>
                        <a:effectLst/>
                        <a:latin typeface="+mn-lt"/>
                        <a:ea typeface="ＭＳ 明朝" charset="-128"/>
                      </a:endParaRPr>
                    </a:p>
                  </a:txBody>
                  <a:tcPr marL="51443" marR="51443"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20279">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2400" b="0" i="0" u="none" strike="noStrike" cap="none" normalizeH="0" baseline="0">
                          <a:ln>
                            <a:noFill/>
                          </a:ln>
                          <a:solidFill>
                            <a:schemeClr val="tx1"/>
                          </a:solidFill>
                          <a:effectLst/>
                          <a:latin typeface="+mn-lt"/>
                          <a:ea typeface="ＭＳ 明朝" charset="-128"/>
                        </a:rPr>
                        <a:t> </a:t>
                      </a:r>
                      <a:endParaRPr kumimoji="0" lang="en-US" altLang="en-US" sz="2400" b="0" i="0" u="none" strike="noStrike" cap="none" normalizeH="0" baseline="0">
                        <a:ln>
                          <a:noFill/>
                        </a:ln>
                        <a:solidFill>
                          <a:schemeClr val="tx1"/>
                        </a:solidFill>
                        <a:effectLst/>
                        <a:latin typeface="+mn-lt"/>
                        <a:ea typeface="ＭＳ 明朝" charset="-128"/>
                      </a:endParaRPr>
                    </a:p>
                  </a:txBody>
                  <a:tcPr marL="51443" marR="51443" marT="0" marB="0" horzOverflow="overflow">
                    <a:lnL>
                      <a:noFill/>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2400" b="0" i="0" u="none" strike="noStrike" cap="none" normalizeH="0" baseline="0">
                          <a:ln>
                            <a:noFill/>
                          </a:ln>
                          <a:solidFill>
                            <a:schemeClr val="tx1"/>
                          </a:solidFill>
                          <a:effectLst/>
                          <a:latin typeface="+mn-lt"/>
                          <a:ea typeface="ＭＳ 明朝" charset="-128"/>
                        </a:rPr>
                        <a:t> </a:t>
                      </a:r>
                      <a:endParaRPr kumimoji="0" lang="en-US" altLang="en-US" sz="2400" b="0" i="0" u="none" strike="noStrike" cap="none" normalizeH="0" baseline="0">
                        <a:ln>
                          <a:noFill/>
                        </a:ln>
                        <a:solidFill>
                          <a:schemeClr val="tx1"/>
                        </a:solidFill>
                        <a:effectLst/>
                        <a:latin typeface="+mn-lt"/>
                        <a:ea typeface="ＭＳ 明朝" charset="-128"/>
                      </a:endParaRPr>
                    </a:p>
                  </a:txBody>
                  <a:tcPr marL="51443" marR="51443" marT="0" marB="0" horzOverflow="overflow">
                    <a:lnL>
                      <a:noFill/>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2400" b="0" i="0" u="none" strike="noStrike" cap="none" normalizeH="0" baseline="0">
                          <a:ln>
                            <a:noFill/>
                          </a:ln>
                          <a:solidFill>
                            <a:schemeClr val="tx1"/>
                          </a:solidFill>
                          <a:effectLst/>
                          <a:latin typeface="+mn-lt"/>
                          <a:ea typeface="ＭＳ 明朝" charset="-128"/>
                        </a:rPr>
                        <a:t>a</a:t>
                      </a:r>
                      <a:endParaRPr kumimoji="0" lang="en-US" altLang="en-US" sz="2400" b="0" i="0" u="none" strike="noStrike" cap="none" normalizeH="0" baseline="0">
                        <a:ln>
                          <a:noFill/>
                        </a:ln>
                        <a:solidFill>
                          <a:schemeClr val="tx1"/>
                        </a:solidFill>
                        <a:effectLst/>
                        <a:latin typeface="+mn-lt"/>
                        <a:ea typeface="ＭＳ 明朝" charset="-128"/>
                      </a:endParaRPr>
                    </a:p>
                  </a:txBody>
                  <a:tcPr marL="51443" marR="51443" marT="0" marB="0" horzOverflow="overflow">
                    <a:lnL>
                      <a:noFill/>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2400" b="0" i="0" u="none" strike="noStrike" cap="none" normalizeH="0" baseline="0">
                          <a:ln>
                            <a:noFill/>
                          </a:ln>
                          <a:solidFill>
                            <a:schemeClr val="tx1"/>
                          </a:solidFill>
                          <a:effectLst/>
                          <a:latin typeface="+mn-lt"/>
                          <a:ea typeface="ＭＳ 明朝" charset="-128"/>
                        </a:rPr>
                        <a:t> </a:t>
                      </a:r>
                      <a:endParaRPr kumimoji="0" lang="en-US" altLang="en-US" sz="2400" b="0" i="0" u="none" strike="noStrike" cap="none" normalizeH="0" baseline="0">
                        <a:ln>
                          <a:noFill/>
                        </a:ln>
                        <a:solidFill>
                          <a:schemeClr val="tx1"/>
                        </a:solidFill>
                        <a:effectLst/>
                        <a:latin typeface="+mn-lt"/>
                        <a:ea typeface="ＭＳ 明朝" charset="-128"/>
                      </a:endParaRPr>
                    </a:p>
                  </a:txBody>
                  <a:tcPr marL="51443" marR="51443" marT="0" marB="0" horzOverflow="overflow">
                    <a:lnL>
                      <a:noFill/>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2400" b="0" i="0" u="none" strike="noStrike" cap="none" normalizeH="0" baseline="0" dirty="0">
                          <a:ln>
                            <a:noFill/>
                          </a:ln>
                          <a:solidFill>
                            <a:schemeClr val="tx1"/>
                          </a:solidFill>
                          <a:effectLst/>
                          <a:latin typeface="+mn-lt"/>
                          <a:ea typeface="ＭＳ 明朝" charset="-128"/>
                        </a:rPr>
                        <a:t> </a:t>
                      </a:r>
                      <a:endParaRPr kumimoji="0" lang="en-US" altLang="en-US" sz="2400" b="0" i="0" u="none" strike="noStrike" cap="none" normalizeH="0" baseline="0" dirty="0">
                        <a:ln>
                          <a:noFill/>
                        </a:ln>
                        <a:solidFill>
                          <a:schemeClr val="tx1"/>
                        </a:solidFill>
                        <a:effectLst/>
                        <a:latin typeface="+mn-lt"/>
                        <a:ea typeface="ＭＳ 明朝" charset="-128"/>
                      </a:endParaRPr>
                    </a:p>
                  </a:txBody>
                  <a:tcPr marL="51443" marR="51443"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06047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normAutofit/>
          </a:bodyPr>
          <a:lstStyle/>
          <a:p>
            <a:r>
              <a:rPr lang="en-US" altLang="en-US" sz="3200" dirty="0" err="1">
                <a:latin typeface="+mj-lt"/>
                <a:ea typeface="ＭＳ Ｐゴシック" charset="-128"/>
              </a:rPr>
              <a:t>Yggur</a:t>
            </a:r>
            <a:r>
              <a:rPr lang="en-US" altLang="en-US" sz="3200" dirty="0">
                <a:latin typeface="+mj-lt"/>
                <a:ea typeface="ＭＳ Ｐゴシック" charset="-128"/>
              </a:rPr>
              <a:t> consonants</a:t>
            </a:r>
          </a:p>
        </p:txBody>
      </p:sp>
      <p:sp>
        <p:nvSpPr>
          <p:cNvPr id="24578" name="Content Placeholder 2"/>
          <p:cNvSpPr>
            <a:spLocks noGrp="1"/>
          </p:cNvSpPr>
          <p:nvPr>
            <p:ph idx="1"/>
          </p:nvPr>
        </p:nvSpPr>
        <p:spPr>
          <a:xfrm>
            <a:off x="670300" y="1250732"/>
            <a:ext cx="3954252" cy="3678620"/>
          </a:xfrm>
        </p:spPr>
        <p:txBody>
          <a:bodyPr>
            <a:normAutofit/>
          </a:bodyPr>
          <a:lstStyle/>
          <a:p>
            <a:r>
              <a:rPr lang="en-US" altLang="en-US" sz="2000" dirty="0" err="1">
                <a:latin typeface="+mj-lt"/>
                <a:ea typeface="ＭＳ Ｐゴシック" charset="-128"/>
              </a:rPr>
              <a:t>Yggur</a:t>
            </a:r>
            <a:r>
              <a:rPr lang="en-US" altLang="en-US" sz="2000" dirty="0">
                <a:latin typeface="+mj-lt"/>
                <a:ea typeface="ＭＳ Ｐゴシック" charset="-128"/>
              </a:rPr>
              <a:t> has13 consonants</a:t>
            </a:r>
          </a:p>
          <a:p>
            <a:r>
              <a:rPr lang="en-US" altLang="en-US" sz="2000" dirty="0">
                <a:latin typeface="+mj-lt"/>
                <a:ea typeface="ＭＳ Ｐゴシック" charset="-128"/>
              </a:rPr>
              <a:t>8 are </a:t>
            </a:r>
            <a:r>
              <a:rPr lang="en-US" altLang="en-US" sz="2000" dirty="0" err="1">
                <a:latin typeface="+mj-lt"/>
                <a:ea typeface="ＭＳ Ｐゴシック" charset="-128"/>
              </a:rPr>
              <a:t>obstruents</a:t>
            </a:r>
            <a:r>
              <a:rPr lang="en-US" altLang="en-US" sz="2000" dirty="0">
                <a:latin typeface="+mj-lt"/>
                <a:ea typeface="ＭＳ Ｐゴシック" charset="-128"/>
              </a:rPr>
              <a:t>, paired as voiced vs. voiceless</a:t>
            </a:r>
          </a:p>
          <a:p>
            <a:r>
              <a:rPr lang="en-US" altLang="en-US" sz="2000" dirty="0">
                <a:latin typeface="+mj-lt"/>
                <a:ea typeface="ＭＳ Ｐゴシック" charset="-128"/>
              </a:rPr>
              <a:t>5 are </a:t>
            </a:r>
            <a:r>
              <a:rPr lang="en-US" altLang="en-US" sz="2000" dirty="0" err="1">
                <a:latin typeface="+mj-lt"/>
                <a:ea typeface="ＭＳ Ｐゴシック" charset="-128"/>
              </a:rPr>
              <a:t>sonants</a:t>
            </a:r>
            <a:r>
              <a:rPr lang="en-US" altLang="en-US" sz="2000" dirty="0">
                <a:latin typeface="+mj-lt"/>
                <a:ea typeface="ＭＳ Ｐゴシック" charset="-128"/>
              </a:rPr>
              <a:t>:</a:t>
            </a:r>
          </a:p>
          <a:p>
            <a:pPr lvl="1"/>
            <a:r>
              <a:rPr lang="en-US" altLang="en-US" sz="2000" dirty="0">
                <a:latin typeface="+mj-lt"/>
                <a:ea typeface="ＭＳ Ｐゴシック" charset="-128"/>
              </a:rPr>
              <a:t>nasal: m, n</a:t>
            </a:r>
          </a:p>
          <a:p>
            <a:pPr lvl="1"/>
            <a:r>
              <a:rPr lang="en-US" altLang="en-US" sz="2000" dirty="0">
                <a:latin typeface="+mj-lt"/>
                <a:ea typeface="ＭＳ Ｐゴシック" charset="-128"/>
              </a:rPr>
              <a:t>liquid: r, l</a:t>
            </a:r>
          </a:p>
          <a:p>
            <a:pPr lvl="1"/>
            <a:r>
              <a:rPr lang="en-US" altLang="en-US" sz="2000" dirty="0">
                <a:latin typeface="+mj-lt"/>
                <a:ea typeface="ＭＳ Ｐゴシック" charset="-128"/>
              </a:rPr>
              <a:t>glide: j</a:t>
            </a:r>
          </a:p>
          <a:p>
            <a:r>
              <a:rPr lang="en-US" altLang="en-US" sz="2000" dirty="0">
                <a:latin typeface="+mj-lt"/>
                <a:ea typeface="ＭＳ Ｐゴシック" charset="-128"/>
              </a:rPr>
              <a:t>No affricates</a:t>
            </a:r>
          </a:p>
          <a:p>
            <a:r>
              <a:rPr lang="en-US" altLang="en-US" sz="2000" dirty="0">
                <a:latin typeface="+mj-lt"/>
                <a:ea typeface="ＭＳ Ｐゴシック" charset="-128"/>
              </a:rPr>
              <a:t>Other missing consonants: f, h, </a:t>
            </a:r>
            <a:r>
              <a:rPr lang="en-US" altLang="en-US" sz="2000" dirty="0" err="1">
                <a:latin typeface="+mj-lt"/>
                <a:ea typeface="ＭＳ Ｐゴシック" charset="-128"/>
              </a:rPr>
              <a:t>ch</a:t>
            </a:r>
            <a:r>
              <a:rPr lang="en-US" altLang="en-US" sz="2000" dirty="0">
                <a:latin typeface="+mj-lt"/>
                <a:ea typeface="ＭＳ Ｐゴシック" charset="-128"/>
              </a:rPr>
              <a:t>, j, q, x</a:t>
            </a:r>
          </a:p>
          <a:p>
            <a:endParaRPr lang="en-US" altLang="en-US" dirty="0">
              <a:latin typeface="Open Sans Light" charset="0"/>
              <a:ea typeface="ＭＳ Ｐゴシック" charset="-128"/>
            </a:endParaRPr>
          </a:p>
        </p:txBody>
      </p:sp>
      <p:graphicFrame>
        <p:nvGraphicFramePr>
          <p:cNvPr id="4" name="Table 3"/>
          <p:cNvGraphicFramePr>
            <a:graphicFrameLocks noGrp="1"/>
          </p:cNvGraphicFramePr>
          <p:nvPr>
            <p:extLst>
              <p:ext uri="{D42A27DB-BD31-4B8C-83A1-F6EECF244321}">
                <p14:modId xmlns:p14="http://schemas.microsoft.com/office/powerpoint/2010/main" val="469190003"/>
              </p:ext>
            </p:extLst>
          </p:nvPr>
        </p:nvGraphicFramePr>
        <p:xfrm>
          <a:off x="3894082" y="1560869"/>
          <a:ext cx="4572000" cy="1014412"/>
        </p:xfrm>
        <a:graphic>
          <a:graphicData uri="http://schemas.openxmlformats.org/drawingml/2006/table">
            <a:tbl>
              <a:tblPr/>
              <a:tblGrid>
                <a:gridCol w="9144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tblGrid>
              <a:tr h="457200">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1800" b="0" i="0" u="none" strike="noStrike" cap="none" normalizeH="0" baseline="0">
                          <a:ln>
                            <a:noFill/>
                          </a:ln>
                          <a:solidFill>
                            <a:schemeClr val="tx1"/>
                          </a:solidFill>
                          <a:effectLst/>
                          <a:latin typeface="Cambria" charset="0"/>
                          <a:ea typeface="ＭＳ 明朝" charset="-128"/>
                        </a:rPr>
                        <a:t> </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5" marR="51435" marT="0" marB="0" horzOverflow="overflow">
                    <a:lnL>
                      <a:noFill/>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1500" b="0" i="0" u="none" strike="noStrike" cap="none" normalizeH="0" baseline="0" dirty="0" err="1">
                          <a:ln>
                            <a:noFill/>
                          </a:ln>
                          <a:solidFill>
                            <a:schemeClr val="tx1"/>
                          </a:solidFill>
                          <a:effectLst/>
                          <a:latin typeface="Cambria" charset="0"/>
                          <a:ea typeface="ＭＳ 明朝" charset="-128"/>
                        </a:rPr>
                        <a:t>labial</a:t>
                      </a:r>
                      <a:r>
                        <a:rPr kumimoji="0" lang="cs-CZ" altLang="en-US" sz="1500" b="0" i="0" u="none" strike="noStrike" cap="none" normalizeH="0" baseline="0" dirty="0">
                          <a:ln>
                            <a:noFill/>
                          </a:ln>
                          <a:solidFill>
                            <a:schemeClr val="tx1"/>
                          </a:solidFill>
                          <a:effectLst/>
                          <a:latin typeface="Cambria" charset="0"/>
                          <a:ea typeface="ＭＳ 明朝" charset="-128"/>
                        </a:rPr>
                        <a:t> </a:t>
                      </a:r>
                      <a:r>
                        <a:rPr kumimoji="0" lang="cs-CZ" altLang="en-US" sz="1500" b="0" i="0" u="none" strike="noStrike" cap="none" normalizeH="0" baseline="0" dirty="0" err="1">
                          <a:ln>
                            <a:noFill/>
                          </a:ln>
                          <a:solidFill>
                            <a:schemeClr val="tx1"/>
                          </a:solidFill>
                          <a:effectLst/>
                          <a:latin typeface="Cambria" charset="0"/>
                          <a:ea typeface="ＭＳ 明朝" charset="-128"/>
                        </a:rPr>
                        <a:t>stops</a:t>
                      </a:r>
                      <a:endParaRPr kumimoji="0" lang="en-US" altLang="en-US" sz="1500" b="0" i="0" u="none" strike="noStrike" cap="none" normalizeH="0" baseline="0" dirty="0">
                        <a:ln>
                          <a:noFill/>
                        </a:ln>
                        <a:solidFill>
                          <a:schemeClr val="tx1"/>
                        </a:solidFill>
                        <a:effectLst/>
                        <a:latin typeface="Cambria" charset="0"/>
                        <a:ea typeface="ＭＳ 明朝" charset="-128"/>
                      </a:endParaRPr>
                    </a:p>
                  </a:txBody>
                  <a:tcPr marL="51435" marR="51435" marT="0" marB="0" horzOverflow="overflow">
                    <a:lnL>
                      <a:noFill/>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1500" b="0" i="0" u="none" strike="noStrike" cap="none" normalizeH="0" baseline="0" dirty="0" err="1">
                          <a:ln>
                            <a:noFill/>
                          </a:ln>
                          <a:solidFill>
                            <a:schemeClr val="tx1"/>
                          </a:solidFill>
                          <a:effectLst/>
                          <a:latin typeface="Cambria" charset="0"/>
                          <a:ea typeface="ＭＳ 明朝" charset="-128"/>
                        </a:rPr>
                        <a:t>dental</a:t>
                      </a:r>
                      <a:r>
                        <a:rPr kumimoji="0" lang="cs-CZ" altLang="en-US" sz="1500" b="0" i="0" u="none" strike="noStrike" cap="none" normalizeH="0" baseline="0" dirty="0">
                          <a:ln>
                            <a:noFill/>
                          </a:ln>
                          <a:solidFill>
                            <a:schemeClr val="tx1"/>
                          </a:solidFill>
                          <a:effectLst/>
                          <a:latin typeface="Cambria" charset="0"/>
                          <a:ea typeface="ＭＳ 明朝" charset="-128"/>
                        </a:rPr>
                        <a:t> </a:t>
                      </a:r>
                      <a:r>
                        <a:rPr kumimoji="0" lang="cs-CZ" altLang="en-US" sz="1500" b="0" i="0" u="none" strike="noStrike" cap="none" normalizeH="0" baseline="0" dirty="0" err="1">
                          <a:ln>
                            <a:noFill/>
                          </a:ln>
                          <a:solidFill>
                            <a:schemeClr val="tx1"/>
                          </a:solidFill>
                          <a:effectLst/>
                          <a:latin typeface="Cambria" charset="0"/>
                          <a:ea typeface="ＭＳ 明朝" charset="-128"/>
                        </a:rPr>
                        <a:t>stops</a:t>
                      </a:r>
                      <a:endParaRPr kumimoji="0" lang="en-US" altLang="en-US" sz="1500" b="0" i="0" u="none" strike="noStrike" cap="none" normalizeH="0" baseline="0" dirty="0">
                        <a:ln>
                          <a:noFill/>
                        </a:ln>
                        <a:solidFill>
                          <a:schemeClr val="tx1"/>
                        </a:solidFill>
                        <a:effectLst/>
                        <a:latin typeface="Cambria" charset="0"/>
                        <a:ea typeface="ＭＳ 明朝" charset="-128"/>
                      </a:endParaRPr>
                    </a:p>
                  </a:txBody>
                  <a:tcPr marL="51435" marR="51435" marT="0" marB="0" horzOverflow="overflow">
                    <a:lnL>
                      <a:noFill/>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1500" b="0" i="0" u="none" strike="noStrike" cap="none" normalizeH="0" baseline="0" dirty="0" err="1">
                          <a:ln>
                            <a:noFill/>
                          </a:ln>
                          <a:solidFill>
                            <a:schemeClr val="tx1"/>
                          </a:solidFill>
                          <a:effectLst/>
                          <a:latin typeface="Cambria" charset="0"/>
                          <a:ea typeface="ＭＳ 明朝" charset="-128"/>
                        </a:rPr>
                        <a:t>dental</a:t>
                      </a:r>
                      <a:r>
                        <a:rPr kumimoji="0" lang="cs-CZ" altLang="en-US" sz="1500" b="0" i="0" u="none" strike="noStrike" cap="none" normalizeH="0" baseline="0" dirty="0">
                          <a:ln>
                            <a:noFill/>
                          </a:ln>
                          <a:solidFill>
                            <a:schemeClr val="tx1"/>
                          </a:solidFill>
                          <a:effectLst/>
                          <a:latin typeface="Cambria" charset="0"/>
                          <a:ea typeface="ＭＳ 明朝" charset="-128"/>
                        </a:rPr>
                        <a:t> </a:t>
                      </a:r>
                      <a:r>
                        <a:rPr kumimoji="0" lang="cs-CZ" altLang="en-US" sz="1500" b="0" i="0" u="none" strike="noStrike" cap="none" normalizeH="0" baseline="0" dirty="0" err="1">
                          <a:ln>
                            <a:noFill/>
                          </a:ln>
                          <a:solidFill>
                            <a:schemeClr val="tx1"/>
                          </a:solidFill>
                          <a:effectLst/>
                          <a:latin typeface="Cambria" charset="0"/>
                          <a:ea typeface="ＭＳ 明朝" charset="-128"/>
                        </a:rPr>
                        <a:t>fricatives</a:t>
                      </a:r>
                      <a:endParaRPr kumimoji="0" lang="en-US" altLang="en-US" sz="1500" b="0" i="0" u="none" strike="noStrike" cap="none" normalizeH="0" baseline="0" dirty="0">
                        <a:ln>
                          <a:noFill/>
                        </a:ln>
                        <a:solidFill>
                          <a:schemeClr val="tx1"/>
                        </a:solidFill>
                        <a:effectLst/>
                        <a:latin typeface="Cambria" charset="0"/>
                        <a:ea typeface="ＭＳ 明朝" charset="-128"/>
                      </a:endParaRPr>
                    </a:p>
                  </a:txBody>
                  <a:tcPr marL="51435" marR="51435" marT="0" marB="0" horzOverflow="overflow">
                    <a:lnL>
                      <a:noFill/>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1500" b="0" i="0" u="none" strike="noStrike" cap="none" normalizeH="0" baseline="0" dirty="0" err="1">
                          <a:ln>
                            <a:noFill/>
                          </a:ln>
                          <a:solidFill>
                            <a:schemeClr val="tx1"/>
                          </a:solidFill>
                          <a:effectLst/>
                          <a:latin typeface="Cambria" charset="0"/>
                          <a:ea typeface="ＭＳ 明朝" charset="-128"/>
                        </a:rPr>
                        <a:t>velar</a:t>
                      </a:r>
                      <a:r>
                        <a:rPr kumimoji="0" lang="cs-CZ" altLang="en-US" sz="1500" b="0" i="0" u="none" strike="noStrike" cap="none" normalizeH="0" baseline="0" dirty="0">
                          <a:ln>
                            <a:noFill/>
                          </a:ln>
                          <a:solidFill>
                            <a:schemeClr val="tx1"/>
                          </a:solidFill>
                          <a:effectLst/>
                          <a:latin typeface="Cambria" charset="0"/>
                          <a:ea typeface="ＭＳ 明朝" charset="-128"/>
                        </a:rPr>
                        <a:t> </a:t>
                      </a:r>
                      <a:r>
                        <a:rPr kumimoji="0" lang="cs-CZ" altLang="en-US" sz="1500" b="0" i="0" u="none" strike="noStrike" cap="none" normalizeH="0" baseline="0" dirty="0" err="1">
                          <a:ln>
                            <a:noFill/>
                          </a:ln>
                          <a:solidFill>
                            <a:schemeClr val="tx1"/>
                          </a:solidFill>
                          <a:effectLst/>
                          <a:latin typeface="Cambria" charset="0"/>
                          <a:ea typeface="ＭＳ 明朝" charset="-128"/>
                        </a:rPr>
                        <a:t>stops</a:t>
                      </a:r>
                      <a:endParaRPr kumimoji="0" lang="en-US" altLang="en-US" sz="1500" b="0" i="0" u="none" strike="noStrike" cap="none" normalizeH="0" baseline="0" dirty="0">
                        <a:ln>
                          <a:noFill/>
                        </a:ln>
                        <a:solidFill>
                          <a:schemeClr val="tx1"/>
                        </a:solidFill>
                        <a:effectLst/>
                        <a:latin typeface="Cambria" charset="0"/>
                        <a:ea typeface="ＭＳ 明朝" charset="-128"/>
                      </a:endParaRPr>
                    </a:p>
                  </a:txBody>
                  <a:tcPr marL="51435" marR="51435"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27860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1500" b="0" i="0" u="none" strike="noStrike" cap="none" normalizeH="0" baseline="0" dirty="0" err="1">
                          <a:ln>
                            <a:noFill/>
                          </a:ln>
                          <a:solidFill>
                            <a:schemeClr val="tx1"/>
                          </a:solidFill>
                          <a:effectLst/>
                          <a:latin typeface="Cambria" charset="0"/>
                          <a:ea typeface="ＭＳ 明朝" charset="-128"/>
                        </a:rPr>
                        <a:t>voiced</a:t>
                      </a:r>
                      <a:endParaRPr kumimoji="0" lang="en-US" altLang="en-US" sz="1500" b="0" i="0" u="none" strike="noStrike" cap="none" normalizeH="0" baseline="0" dirty="0">
                        <a:ln>
                          <a:noFill/>
                        </a:ln>
                        <a:solidFill>
                          <a:schemeClr val="tx1"/>
                        </a:solidFill>
                        <a:effectLst/>
                        <a:latin typeface="Cambria" charset="0"/>
                        <a:ea typeface="ＭＳ 明朝" charset="-128"/>
                      </a:endParaRPr>
                    </a:p>
                  </a:txBody>
                  <a:tcPr marL="51435" marR="51435" marT="0" marB="0" horzOverflow="overflow">
                    <a:lnL>
                      <a:noFill/>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1800" b="0" i="0" u="none" strike="noStrike" cap="none" normalizeH="0" baseline="0">
                          <a:ln>
                            <a:noFill/>
                          </a:ln>
                          <a:solidFill>
                            <a:schemeClr val="tx1"/>
                          </a:solidFill>
                          <a:effectLst/>
                          <a:latin typeface="Cambria" charset="0"/>
                          <a:ea typeface="ＭＳ 明朝" charset="-128"/>
                        </a:rPr>
                        <a:t>b</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5" marR="51435" marT="0" marB="0" horzOverflow="overflow">
                    <a:lnL>
                      <a:noFill/>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1800" b="0" i="0" u="none" strike="noStrike" cap="none" normalizeH="0" baseline="0">
                          <a:ln>
                            <a:noFill/>
                          </a:ln>
                          <a:solidFill>
                            <a:schemeClr val="tx1"/>
                          </a:solidFill>
                          <a:effectLst/>
                          <a:latin typeface="Cambria" charset="0"/>
                          <a:ea typeface="ＭＳ 明朝" charset="-128"/>
                        </a:rPr>
                        <a:t>d</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5" marR="51435" marT="0" marB="0" horzOverflow="overflow">
                    <a:lnL>
                      <a:noFill/>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1800" b="0" i="0" u="none" strike="noStrike" cap="none" normalizeH="0" baseline="0">
                          <a:ln>
                            <a:noFill/>
                          </a:ln>
                          <a:solidFill>
                            <a:schemeClr val="tx1"/>
                          </a:solidFill>
                          <a:effectLst/>
                          <a:latin typeface="Cambria" charset="0"/>
                          <a:ea typeface="ＭＳ 明朝" charset="-128"/>
                        </a:rPr>
                        <a:t>z</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5" marR="51435" marT="0" marB="0" horzOverflow="overflow">
                    <a:lnL>
                      <a:noFill/>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1800" b="0" i="0" u="none" strike="noStrike" cap="none" normalizeH="0" baseline="0">
                          <a:ln>
                            <a:noFill/>
                          </a:ln>
                          <a:solidFill>
                            <a:schemeClr val="tx1"/>
                          </a:solidFill>
                          <a:effectLst/>
                          <a:latin typeface="Cambria" charset="0"/>
                          <a:ea typeface="ＭＳ 明朝" charset="-128"/>
                        </a:rPr>
                        <a:t>g</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5" marR="51435"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27860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1500" b="0" i="0" u="none" strike="noStrike" cap="none" normalizeH="0" baseline="0" dirty="0" err="1">
                          <a:ln>
                            <a:noFill/>
                          </a:ln>
                          <a:solidFill>
                            <a:schemeClr val="tx1"/>
                          </a:solidFill>
                          <a:effectLst/>
                          <a:latin typeface="Cambria" charset="0"/>
                          <a:ea typeface="ＭＳ 明朝" charset="-128"/>
                        </a:rPr>
                        <a:t>voiceless</a:t>
                      </a:r>
                      <a:endParaRPr kumimoji="0" lang="en-US" altLang="en-US" sz="1500" b="0" i="0" u="none" strike="noStrike" cap="none" normalizeH="0" baseline="0" dirty="0">
                        <a:ln>
                          <a:noFill/>
                        </a:ln>
                        <a:solidFill>
                          <a:schemeClr val="tx1"/>
                        </a:solidFill>
                        <a:effectLst/>
                        <a:latin typeface="Cambria" charset="0"/>
                        <a:ea typeface="ＭＳ 明朝" charset="-128"/>
                      </a:endParaRPr>
                    </a:p>
                  </a:txBody>
                  <a:tcPr marL="51435" marR="51435" marT="0" marB="0" horzOverflow="overflow">
                    <a:lnL>
                      <a:noFill/>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1800" b="0" i="0" u="none" strike="noStrike" cap="none" normalizeH="0" baseline="0">
                          <a:ln>
                            <a:noFill/>
                          </a:ln>
                          <a:solidFill>
                            <a:schemeClr val="tx1"/>
                          </a:solidFill>
                          <a:effectLst/>
                          <a:latin typeface="Cambria" charset="0"/>
                          <a:ea typeface="ＭＳ 明朝" charset="-128"/>
                        </a:rPr>
                        <a:t>p</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5" marR="51435" marT="0" marB="0" horzOverflow="overflow">
                    <a:lnL>
                      <a:noFill/>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1800" b="0" i="0" u="none" strike="noStrike" cap="none" normalizeH="0" baseline="0">
                          <a:ln>
                            <a:noFill/>
                          </a:ln>
                          <a:solidFill>
                            <a:schemeClr val="tx1"/>
                          </a:solidFill>
                          <a:effectLst/>
                          <a:latin typeface="Cambria" charset="0"/>
                          <a:ea typeface="ＭＳ 明朝" charset="-128"/>
                        </a:rPr>
                        <a:t>t</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5" marR="51435" marT="0" marB="0" horzOverflow="overflow">
                    <a:lnL>
                      <a:noFill/>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1800" b="0" i="0" u="none" strike="noStrike" cap="none" normalizeH="0" baseline="0">
                          <a:ln>
                            <a:noFill/>
                          </a:ln>
                          <a:solidFill>
                            <a:schemeClr val="tx1"/>
                          </a:solidFill>
                          <a:effectLst/>
                          <a:latin typeface="Cambria" charset="0"/>
                          <a:ea typeface="ＭＳ 明朝" charset="-128"/>
                        </a:rPr>
                        <a:t>s</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5" marR="51435" marT="0" marB="0" horzOverflow="overflow">
                    <a:lnL>
                      <a:noFill/>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1800" b="0" i="0" u="none" strike="noStrike" cap="none" normalizeH="0" baseline="0" dirty="0">
                          <a:ln>
                            <a:noFill/>
                          </a:ln>
                          <a:solidFill>
                            <a:schemeClr val="tx1"/>
                          </a:solidFill>
                          <a:effectLst/>
                          <a:latin typeface="Cambria" charset="0"/>
                          <a:ea typeface="ＭＳ 明朝" charset="-128"/>
                        </a:rPr>
                        <a:t>k</a:t>
                      </a:r>
                      <a:endParaRPr kumimoji="0" lang="en-US" altLang="en-US" sz="1800" b="0" i="0" u="none" strike="noStrike" cap="none" normalizeH="0" baseline="0" dirty="0">
                        <a:ln>
                          <a:noFill/>
                        </a:ln>
                        <a:solidFill>
                          <a:schemeClr val="tx1"/>
                        </a:solidFill>
                        <a:effectLst/>
                        <a:latin typeface="Cambria" charset="0"/>
                        <a:ea typeface="ＭＳ 明朝" charset="-128"/>
                      </a:endParaRPr>
                    </a:p>
                  </a:txBody>
                  <a:tcPr marL="51435" marR="51435"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19163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normAutofit/>
          </a:bodyPr>
          <a:lstStyle/>
          <a:p>
            <a:r>
              <a:rPr lang="en-US" altLang="en-US" sz="3200" dirty="0">
                <a:latin typeface="+mj-lt"/>
                <a:ea typeface="ＭＳ Ｐゴシック" charset="-128"/>
              </a:rPr>
              <a:t>Length (geminates) in </a:t>
            </a:r>
            <a:r>
              <a:rPr lang="en-US" altLang="en-US" sz="3200" dirty="0" err="1">
                <a:latin typeface="+mj-lt"/>
                <a:ea typeface="ＭＳ Ｐゴシック" charset="-128"/>
              </a:rPr>
              <a:t>Yggur</a:t>
            </a:r>
            <a:r>
              <a:rPr lang="en-US" altLang="en-US" sz="3200" dirty="0">
                <a:latin typeface="+mj-lt"/>
                <a:ea typeface="ＭＳ Ｐゴシック" charset="-128"/>
              </a:rPr>
              <a:t> consonants</a:t>
            </a:r>
          </a:p>
        </p:txBody>
      </p:sp>
      <p:sp>
        <p:nvSpPr>
          <p:cNvPr id="25602" name="Content Placeholder 2"/>
          <p:cNvSpPr>
            <a:spLocks noGrp="1"/>
          </p:cNvSpPr>
          <p:nvPr>
            <p:ph sz="half" idx="1"/>
          </p:nvPr>
        </p:nvSpPr>
        <p:spPr>
          <a:xfrm>
            <a:off x="470604" y="1273335"/>
            <a:ext cx="3712514" cy="2115741"/>
          </a:xfrm>
        </p:spPr>
        <p:txBody>
          <a:bodyPr>
            <a:noAutofit/>
          </a:bodyPr>
          <a:lstStyle/>
          <a:p>
            <a:pPr marL="0" indent="0">
              <a:buNone/>
            </a:pPr>
            <a:r>
              <a:rPr lang="en-US" altLang="en-US" sz="2000" b="1" dirty="0">
                <a:latin typeface="+mj-lt"/>
                <a:ea typeface="ＭＳ Ｐゴシック" charset="-128"/>
              </a:rPr>
              <a:t>3 </a:t>
            </a:r>
            <a:r>
              <a:rPr lang="en-US" altLang="en-US" sz="2000" b="1" dirty="0" err="1">
                <a:latin typeface="+mj-lt"/>
                <a:ea typeface="ＭＳ Ｐゴシック" charset="-128"/>
              </a:rPr>
              <a:t>obstruents</a:t>
            </a:r>
            <a:r>
              <a:rPr lang="en-US" altLang="en-US" sz="2000" b="1" dirty="0">
                <a:latin typeface="+mj-lt"/>
                <a:ea typeface="ＭＳ Ｐゴシック" charset="-128"/>
              </a:rPr>
              <a:t> and 3 </a:t>
            </a:r>
            <a:r>
              <a:rPr lang="en-US" altLang="en-US" sz="2000" b="1" dirty="0" err="1">
                <a:latin typeface="+mj-lt"/>
                <a:ea typeface="ＭＳ Ｐゴシック" charset="-128"/>
              </a:rPr>
              <a:t>sonants</a:t>
            </a:r>
            <a:r>
              <a:rPr lang="en-US" altLang="en-US" sz="2000" b="1" dirty="0">
                <a:latin typeface="+mj-lt"/>
                <a:ea typeface="ＭＳ Ｐゴシック" charset="-128"/>
              </a:rPr>
              <a:t> distinguish length:</a:t>
            </a:r>
          </a:p>
          <a:p>
            <a:pPr lvl="1"/>
            <a:r>
              <a:rPr lang="cs-CZ" altLang="en-US" sz="2000" dirty="0">
                <a:latin typeface="+mj-lt"/>
                <a:ea typeface="ＭＳ Ｐゴシック" charset="-128"/>
              </a:rPr>
              <a:t>d vs. </a:t>
            </a:r>
            <a:r>
              <a:rPr lang="cs-CZ" altLang="en-US" sz="2000" dirty="0" err="1">
                <a:latin typeface="+mj-lt"/>
                <a:ea typeface="ＭＳ Ｐゴシック" charset="-128"/>
              </a:rPr>
              <a:t>dd</a:t>
            </a:r>
            <a:endParaRPr lang="en-US" altLang="en-US" sz="2000" dirty="0">
              <a:latin typeface="+mj-lt"/>
              <a:ea typeface="ＭＳ Ｐゴシック" charset="-128"/>
            </a:endParaRPr>
          </a:p>
          <a:p>
            <a:pPr lvl="1"/>
            <a:r>
              <a:rPr lang="cs-CZ" altLang="en-US" sz="2000" dirty="0">
                <a:latin typeface="+mj-lt"/>
                <a:ea typeface="ＭＳ Ｐゴシック" charset="-128"/>
              </a:rPr>
              <a:t>t vs. </a:t>
            </a:r>
            <a:r>
              <a:rPr lang="cs-CZ" altLang="en-US" sz="2000" dirty="0" err="1">
                <a:latin typeface="+mj-lt"/>
                <a:ea typeface="ＭＳ Ｐゴシック" charset="-128"/>
              </a:rPr>
              <a:t>tt</a:t>
            </a:r>
            <a:r>
              <a:rPr lang="cs-CZ" altLang="en-US" sz="2000" dirty="0">
                <a:latin typeface="+mj-lt"/>
                <a:ea typeface="ＭＳ Ｐゴシック" charset="-128"/>
              </a:rPr>
              <a:t> </a:t>
            </a:r>
            <a:endParaRPr lang="en-US" altLang="en-US" sz="2000" dirty="0">
              <a:latin typeface="+mj-lt"/>
              <a:ea typeface="ＭＳ Ｐゴシック" charset="-128"/>
            </a:endParaRPr>
          </a:p>
          <a:p>
            <a:pPr lvl="1"/>
            <a:r>
              <a:rPr lang="cs-CZ" altLang="en-US" sz="2000" dirty="0">
                <a:latin typeface="+mj-lt"/>
                <a:ea typeface="ＭＳ Ｐゴシック" charset="-128"/>
              </a:rPr>
              <a:t>g vs. </a:t>
            </a:r>
            <a:r>
              <a:rPr lang="cs-CZ" altLang="en-US" sz="2000" dirty="0" err="1">
                <a:latin typeface="+mj-lt"/>
                <a:ea typeface="ＭＳ Ｐゴシック" charset="-128"/>
              </a:rPr>
              <a:t>gg</a:t>
            </a:r>
            <a:endParaRPr lang="en-US" altLang="en-US" sz="2000" dirty="0">
              <a:latin typeface="+mj-lt"/>
              <a:ea typeface="ＭＳ Ｐゴシック" charset="-128"/>
            </a:endParaRPr>
          </a:p>
          <a:p>
            <a:pPr lvl="1"/>
            <a:r>
              <a:rPr lang="cs-CZ" altLang="en-US" sz="2000" dirty="0">
                <a:latin typeface="+mj-lt"/>
                <a:ea typeface="ＭＳ Ｐゴシック" charset="-128"/>
              </a:rPr>
              <a:t>m vs. mm</a:t>
            </a:r>
            <a:endParaRPr lang="en-US" altLang="en-US" sz="2000" dirty="0">
              <a:latin typeface="+mj-lt"/>
              <a:ea typeface="ＭＳ Ｐゴシック" charset="-128"/>
            </a:endParaRPr>
          </a:p>
          <a:p>
            <a:pPr lvl="1"/>
            <a:r>
              <a:rPr lang="cs-CZ" altLang="en-US" sz="2000" dirty="0" err="1">
                <a:latin typeface="+mj-lt"/>
                <a:ea typeface="ＭＳ Ｐゴシック" charset="-128"/>
              </a:rPr>
              <a:t>r</a:t>
            </a:r>
            <a:r>
              <a:rPr lang="cs-CZ" altLang="en-US" sz="2000" dirty="0">
                <a:latin typeface="+mj-lt"/>
                <a:ea typeface="ＭＳ Ｐゴシック" charset="-128"/>
              </a:rPr>
              <a:t> vs. </a:t>
            </a:r>
            <a:r>
              <a:rPr lang="cs-CZ" altLang="en-US" sz="2000" dirty="0" err="1">
                <a:latin typeface="+mj-lt"/>
                <a:ea typeface="ＭＳ Ｐゴシック" charset="-128"/>
              </a:rPr>
              <a:t>rr</a:t>
            </a:r>
            <a:r>
              <a:rPr lang="cs-CZ" altLang="en-US" sz="2000" dirty="0">
                <a:latin typeface="+mj-lt"/>
                <a:ea typeface="ＭＳ Ｐゴシック" charset="-128"/>
              </a:rPr>
              <a:t>	</a:t>
            </a:r>
            <a:endParaRPr lang="en-US" altLang="en-US" sz="2000" dirty="0">
              <a:latin typeface="+mj-lt"/>
              <a:ea typeface="ＭＳ Ｐゴシック" charset="-128"/>
            </a:endParaRPr>
          </a:p>
          <a:p>
            <a:pPr lvl="1"/>
            <a:r>
              <a:rPr lang="cs-CZ" altLang="en-US" sz="2000" dirty="0">
                <a:latin typeface="+mj-lt"/>
                <a:ea typeface="ＭＳ Ｐゴシック" charset="-128"/>
              </a:rPr>
              <a:t>l vs. </a:t>
            </a:r>
            <a:r>
              <a:rPr lang="cs-CZ" altLang="en-US" sz="2000" dirty="0" err="1">
                <a:latin typeface="+mj-lt"/>
                <a:ea typeface="ＭＳ Ｐゴシック" charset="-128"/>
              </a:rPr>
              <a:t>ll</a:t>
            </a:r>
            <a:endParaRPr lang="en-US" altLang="en-US" sz="2000" dirty="0">
              <a:latin typeface="+mj-lt"/>
              <a:ea typeface="ＭＳ Ｐゴシック" charset="-128"/>
            </a:endParaRPr>
          </a:p>
        </p:txBody>
      </p:sp>
      <p:sp>
        <p:nvSpPr>
          <p:cNvPr id="25603" name="Content Placeholder 3"/>
          <p:cNvSpPr>
            <a:spLocks noGrp="1"/>
          </p:cNvSpPr>
          <p:nvPr>
            <p:ph sz="half" idx="4294967295"/>
          </p:nvPr>
        </p:nvSpPr>
        <p:spPr>
          <a:xfrm>
            <a:off x="3913994" y="1273335"/>
            <a:ext cx="5061839" cy="1984772"/>
          </a:xfrm>
          <a:prstGeom prst="rect">
            <a:avLst/>
          </a:prstGeom>
        </p:spPr>
        <p:txBody>
          <a:bodyPr>
            <a:noAutofit/>
          </a:bodyPr>
          <a:lstStyle/>
          <a:p>
            <a:pPr marL="0" indent="0">
              <a:buNone/>
            </a:pPr>
            <a:r>
              <a:rPr lang="en-US" altLang="en-US" sz="2000" b="1" dirty="0">
                <a:latin typeface="+mn-lt"/>
                <a:ea typeface="ＭＳ Ｐゴシック" charset="-128"/>
              </a:rPr>
              <a:t>Minimal pairs:</a:t>
            </a:r>
          </a:p>
          <a:p>
            <a:pPr lvl="1"/>
            <a:r>
              <a:rPr lang="cs-CZ" altLang="en-US" sz="2000" i="1" dirty="0" err="1">
                <a:latin typeface="+mn-lt"/>
                <a:ea typeface="ＭＳ Ｐゴシック" charset="-128"/>
              </a:rPr>
              <a:t>bege</a:t>
            </a:r>
            <a:r>
              <a:rPr lang="cs-CZ" altLang="en-US" sz="2000" dirty="0">
                <a:latin typeface="+mn-lt"/>
                <a:ea typeface="ＭＳ Ｐゴシック" charset="-128"/>
              </a:rPr>
              <a:t> ‘písmeno’ vs. </a:t>
            </a:r>
            <a:r>
              <a:rPr lang="cs-CZ" altLang="en-US" sz="2000" i="1" dirty="0" err="1">
                <a:latin typeface="+mn-lt"/>
                <a:ea typeface="ＭＳ Ｐゴシック" charset="-128"/>
              </a:rPr>
              <a:t>begge</a:t>
            </a:r>
            <a:r>
              <a:rPr lang="cs-CZ" altLang="en-US" sz="2000" dirty="0">
                <a:latin typeface="+mn-lt"/>
                <a:ea typeface="ＭＳ Ｐゴシック" charset="-128"/>
              </a:rPr>
              <a:t> ‘nápis’</a:t>
            </a:r>
            <a:endParaRPr lang="en-US" altLang="ja-JP" sz="2000" dirty="0">
              <a:latin typeface="+mn-lt"/>
              <a:ea typeface="ＭＳ Ｐゴシック" charset="-128"/>
            </a:endParaRPr>
          </a:p>
          <a:p>
            <a:pPr lvl="1"/>
            <a:r>
              <a:rPr lang="cs-CZ" altLang="en-US" sz="2000" i="1" dirty="0">
                <a:latin typeface="+mn-lt"/>
                <a:ea typeface="ＭＳ Ｐゴシック" charset="-128"/>
              </a:rPr>
              <a:t>lom</a:t>
            </a:r>
            <a:r>
              <a:rPr lang="cs-CZ" altLang="en-US" sz="2000" dirty="0">
                <a:latin typeface="+mn-lt"/>
                <a:ea typeface="ＭＳ Ｐゴシック" charset="-128"/>
              </a:rPr>
              <a:t> ‘mimo’ vs. </a:t>
            </a:r>
            <a:r>
              <a:rPr lang="cs-CZ" altLang="en-US" sz="2000" i="1" dirty="0" err="1">
                <a:latin typeface="+mn-lt"/>
                <a:ea typeface="ＭＳ Ｐゴシック" charset="-128"/>
              </a:rPr>
              <a:t>lomm</a:t>
            </a:r>
            <a:r>
              <a:rPr lang="cs-CZ" altLang="en-US" sz="2000" dirty="0">
                <a:latin typeface="+mn-lt"/>
                <a:ea typeface="ＭＳ Ｐゴシック" charset="-128"/>
              </a:rPr>
              <a:t> ‘muž’</a:t>
            </a:r>
            <a:endParaRPr lang="en-US" altLang="ja-JP" sz="2000" dirty="0">
              <a:latin typeface="+mn-lt"/>
              <a:ea typeface="ＭＳ Ｐゴシック" charset="-128"/>
            </a:endParaRPr>
          </a:p>
          <a:p>
            <a:pPr lvl="1"/>
            <a:r>
              <a:rPr lang="cs-CZ" altLang="en-US" sz="2000" i="1" dirty="0" err="1">
                <a:latin typeface="+mn-lt"/>
                <a:ea typeface="ＭＳ Ｐゴシック" charset="-128"/>
              </a:rPr>
              <a:t>yr</a:t>
            </a:r>
            <a:r>
              <a:rPr lang="cs-CZ" altLang="en-US" sz="2000" dirty="0">
                <a:latin typeface="+mn-lt"/>
                <a:ea typeface="ＭＳ Ｐゴシック" charset="-128"/>
              </a:rPr>
              <a:t> ‘nebo’ vs. </a:t>
            </a:r>
            <a:r>
              <a:rPr lang="cs-CZ" altLang="en-US" sz="2000" i="1" dirty="0" err="1">
                <a:latin typeface="+mn-lt"/>
                <a:ea typeface="ＭＳ Ｐゴシック" charset="-128"/>
              </a:rPr>
              <a:t>yrr</a:t>
            </a:r>
            <a:r>
              <a:rPr lang="cs-CZ" altLang="en-US" sz="2000" dirty="0">
                <a:latin typeface="+mn-lt"/>
                <a:ea typeface="ＭＳ Ｐゴシック" charset="-128"/>
              </a:rPr>
              <a:t> ‘zelený </a:t>
            </a:r>
            <a:r>
              <a:rPr lang="en-US" altLang="en-US" sz="2000" dirty="0">
                <a:latin typeface="+mn-lt"/>
                <a:ea typeface="ＭＳ Ｐゴシック" charset="-128"/>
              </a:rPr>
              <a:t>’</a:t>
            </a:r>
          </a:p>
          <a:p>
            <a:pPr lvl="1"/>
            <a:r>
              <a:rPr lang="en-US" altLang="en-US" sz="2000" i="1" dirty="0" err="1">
                <a:latin typeface="+mn-lt"/>
                <a:ea typeface="ＭＳ Ｐゴシック" charset="-128"/>
              </a:rPr>
              <a:t>tabirr</a:t>
            </a:r>
            <a:r>
              <a:rPr lang="en-US" altLang="en-US" sz="2000" dirty="0">
                <a:latin typeface="+mn-lt"/>
                <a:ea typeface="ＭＳ Ｐゴシック" charset="-128"/>
              </a:rPr>
              <a:t> ‘</a:t>
            </a:r>
            <a:r>
              <a:rPr lang="cs-CZ" altLang="ja-JP" sz="2000" dirty="0">
                <a:latin typeface="+mn-lt"/>
                <a:ea typeface="ＭＳ Ｐゴシック" charset="-128"/>
              </a:rPr>
              <a:t>rozluštit</a:t>
            </a:r>
            <a:r>
              <a:rPr lang="en-US" altLang="en-US" sz="2000" dirty="0">
                <a:latin typeface="+mn-lt"/>
                <a:ea typeface="ＭＳ Ｐゴシック" charset="-128"/>
              </a:rPr>
              <a:t>’</a:t>
            </a:r>
            <a:r>
              <a:rPr lang="en-US" altLang="ja-JP" sz="2000" dirty="0">
                <a:latin typeface="+mn-lt"/>
                <a:ea typeface="ＭＳ Ｐゴシック" charset="-128"/>
              </a:rPr>
              <a:t> vs. </a:t>
            </a:r>
            <a:r>
              <a:rPr lang="en-US" altLang="ja-JP" sz="2000" i="1" dirty="0" err="1">
                <a:latin typeface="+mn-lt"/>
                <a:ea typeface="ＭＳ Ｐゴシック" charset="-128"/>
              </a:rPr>
              <a:t>tabbirr</a:t>
            </a:r>
            <a:r>
              <a:rPr lang="en-US" altLang="ja-JP" sz="2000" dirty="0">
                <a:latin typeface="+mn-lt"/>
                <a:ea typeface="ＭＳ Ｐゴシック" charset="-128"/>
              </a:rPr>
              <a:t> </a:t>
            </a:r>
            <a:r>
              <a:rPr lang="en-US" altLang="en-US" sz="2000" dirty="0">
                <a:latin typeface="+mn-lt"/>
                <a:ea typeface="ＭＳ Ｐゴシック" charset="-128"/>
              </a:rPr>
              <a:t>‘</a:t>
            </a:r>
            <a:r>
              <a:rPr lang="cs-CZ" altLang="ja-JP" sz="2000" dirty="0">
                <a:latin typeface="+mn-lt"/>
                <a:ea typeface="ＭＳ Ｐゴシック" charset="-128"/>
              </a:rPr>
              <a:t>říkat, mluvit</a:t>
            </a:r>
            <a:r>
              <a:rPr lang="en-US" altLang="en-US" sz="2000" dirty="0">
                <a:latin typeface="+mn-lt"/>
                <a:ea typeface="ＭＳ Ｐゴシック" charset="-128"/>
              </a:rPr>
              <a:t>’</a:t>
            </a:r>
            <a:r>
              <a:rPr lang="en-US" altLang="ja-JP" sz="2000" dirty="0">
                <a:latin typeface="+mn-lt"/>
                <a:ea typeface="ＭＳ Ｐゴシック" charset="-128"/>
              </a:rPr>
              <a:t> </a:t>
            </a:r>
          </a:p>
        </p:txBody>
      </p:sp>
      <p:sp>
        <p:nvSpPr>
          <p:cNvPr id="25604" name="TextBox 4"/>
          <p:cNvSpPr txBox="1">
            <a:spLocks noChangeArrowheads="1"/>
          </p:cNvSpPr>
          <p:nvPr/>
        </p:nvSpPr>
        <p:spPr bwMode="auto">
          <a:xfrm>
            <a:off x="3913994" y="3308377"/>
            <a:ext cx="472860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Calibri" charset="0"/>
                <a:ea typeface="ＭＳ Ｐゴシック" charset="-128"/>
              </a:defRPr>
            </a:lvl1pPr>
            <a:lvl2pPr marL="800100" indent="-34290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marL="0" indent="0" eaLnBrk="1" hangingPunct="1"/>
            <a:r>
              <a:rPr lang="en-US" altLang="en-US" sz="2000" b="1" dirty="0"/>
              <a:t>No consonant clusters</a:t>
            </a:r>
            <a:r>
              <a:rPr lang="en-US" altLang="en-US" sz="2000" dirty="0"/>
              <a:t>, with one exception: </a:t>
            </a:r>
          </a:p>
          <a:p>
            <a:pPr marL="0" indent="0" eaLnBrk="1" hangingPunct="1"/>
            <a:r>
              <a:rPr lang="en-US" altLang="en-US" sz="2000" i="1" dirty="0" err="1"/>
              <a:t>glome</a:t>
            </a:r>
            <a:r>
              <a:rPr lang="en-US" altLang="en-US" sz="2000" dirty="0"/>
              <a:t> ‘</a:t>
            </a:r>
            <a:r>
              <a:rPr lang="cs-CZ" altLang="ja-JP" sz="2000" dirty="0"/>
              <a:t>náhle, najednou</a:t>
            </a:r>
            <a:r>
              <a:rPr lang="en-US" altLang="en-US" sz="2000" dirty="0"/>
              <a:t>’</a:t>
            </a:r>
            <a:r>
              <a:rPr lang="en-US" altLang="ja-JP" sz="2000" dirty="0"/>
              <a:t> </a:t>
            </a:r>
            <a:endParaRPr lang="en-US" altLang="en-US" sz="2000" dirty="0"/>
          </a:p>
        </p:txBody>
      </p:sp>
      <p:sp>
        <p:nvSpPr>
          <p:cNvPr id="25605" name="TextBox 1"/>
          <p:cNvSpPr txBox="1">
            <a:spLocks noChangeArrowheads="1"/>
          </p:cNvSpPr>
          <p:nvPr/>
        </p:nvSpPr>
        <p:spPr bwMode="auto">
          <a:xfrm>
            <a:off x="470605" y="4161327"/>
            <a:ext cx="830553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000" dirty="0"/>
              <a:t>“</a:t>
            </a:r>
            <a:r>
              <a:rPr lang="en-US" altLang="ja-JP" sz="2000" dirty="0" err="1"/>
              <a:t>Jednotný</a:t>
            </a:r>
            <a:r>
              <a:rPr lang="en-US" altLang="ja-JP" sz="2000" dirty="0"/>
              <a:t> </a:t>
            </a:r>
            <a:r>
              <a:rPr lang="en-US" altLang="ja-JP" sz="2000" dirty="0" err="1"/>
              <a:t>tón</a:t>
            </a:r>
            <a:r>
              <a:rPr lang="en-US" altLang="ja-JP" sz="2000" dirty="0"/>
              <a:t> </a:t>
            </a:r>
            <a:r>
              <a:rPr lang="en-US" altLang="ja-JP" sz="2000" dirty="0" err="1"/>
              <a:t>yggurštiny</a:t>
            </a:r>
            <a:r>
              <a:rPr lang="en-US" altLang="ja-JP" sz="2000" dirty="0"/>
              <a:t> je </a:t>
            </a:r>
            <a:r>
              <a:rPr lang="en-US" altLang="ja-JP" sz="2000" dirty="0" err="1"/>
              <a:t>dán</a:t>
            </a:r>
            <a:r>
              <a:rPr lang="en-US" altLang="ja-JP" sz="2000" dirty="0"/>
              <a:t> </a:t>
            </a:r>
            <a:r>
              <a:rPr lang="en-US" altLang="ja-JP" sz="2000" dirty="0" err="1"/>
              <a:t>především</a:t>
            </a:r>
            <a:r>
              <a:rPr lang="en-US" altLang="ja-JP" sz="2000" dirty="0"/>
              <a:t> </a:t>
            </a:r>
            <a:r>
              <a:rPr lang="en-US" altLang="ja-JP" sz="2000" dirty="0" err="1"/>
              <a:t>tím</a:t>
            </a:r>
            <a:r>
              <a:rPr lang="en-US" altLang="ja-JP" sz="2000" dirty="0"/>
              <a:t>, </a:t>
            </a:r>
            <a:r>
              <a:rPr lang="en-US" altLang="ja-JP" sz="2000" dirty="0" err="1"/>
              <a:t>že</a:t>
            </a:r>
            <a:r>
              <a:rPr lang="en-US" altLang="ja-JP" sz="2000" dirty="0"/>
              <a:t> v </a:t>
            </a:r>
            <a:r>
              <a:rPr lang="en-US" altLang="ja-JP" sz="2000" dirty="0" err="1"/>
              <a:t>ní</a:t>
            </a:r>
            <a:r>
              <a:rPr lang="en-US" altLang="ja-JP" sz="2000" dirty="0"/>
              <a:t> </a:t>
            </a:r>
            <a:r>
              <a:rPr lang="en-US" altLang="ja-JP" sz="2000" dirty="0" err="1"/>
              <a:t>převažují</a:t>
            </a:r>
            <a:r>
              <a:rPr lang="en-US" altLang="ja-JP" sz="2000" dirty="0"/>
              <a:t> </a:t>
            </a:r>
            <a:r>
              <a:rPr lang="en-US" altLang="ja-JP" sz="2000" dirty="0" err="1"/>
              <a:t>znělé</a:t>
            </a:r>
            <a:r>
              <a:rPr lang="en-US" altLang="ja-JP" sz="2000" dirty="0"/>
              <a:t> </a:t>
            </a:r>
            <a:r>
              <a:rPr lang="en-US" altLang="ja-JP" sz="2000" dirty="0" err="1"/>
              <a:t>souhlásky</a:t>
            </a:r>
            <a:r>
              <a:rPr lang="en-US" altLang="ja-JP" sz="2000" dirty="0"/>
              <a:t> </a:t>
            </a:r>
            <a:r>
              <a:rPr lang="en-US" altLang="ja-JP" sz="2000" dirty="0" err="1"/>
              <a:t>nad</a:t>
            </a:r>
            <a:r>
              <a:rPr lang="en-US" altLang="ja-JP" sz="2000" dirty="0"/>
              <a:t> </a:t>
            </a:r>
            <a:r>
              <a:rPr lang="en-US" altLang="ja-JP" sz="2000" dirty="0" err="1"/>
              <a:t>neznělými</a:t>
            </a:r>
            <a:r>
              <a:rPr lang="en-US" altLang="ja-JP" sz="2000" dirty="0"/>
              <a:t> a </a:t>
            </a:r>
            <a:r>
              <a:rPr lang="en-US" altLang="ja-JP" sz="2000" dirty="0" err="1"/>
              <a:t>že</a:t>
            </a:r>
            <a:r>
              <a:rPr lang="en-US" altLang="ja-JP" sz="2000" dirty="0"/>
              <a:t> se tam </a:t>
            </a:r>
            <a:r>
              <a:rPr lang="en-US" altLang="ja-JP" sz="2000" dirty="0" err="1"/>
              <a:t>kromě</a:t>
            </a:r>
            <a:r>
              <a:rPr lang="en-US" altLang="ja-JP" sz="2000" dirty="0"/>
              <a:t> </a:t>
            </a:r>
            <a:r>
              <a:rPr lang="en-US" altLang="ja-JP" sz="2000" dirty="0" err="1"/>
              <a:t>zdvojených</a:t>
            </a:r>
            <a:r>
              <a:rPr lang="en-US" altLang="ja-JP" sz="2000" dirty="0"/>
              <a:t> </a:t>
            </a:r>
            <a:r>
              <a:rPr lang="en-US" altLang="ja-JP" sz="2000" dirty="0" err="1"/>
              <a:t>souhlásek</a:t>
            </a:r>
            <a:r>
              <a:rPr lang="en-US" altLang="ja-JP" sz="2000" dirty="0"/>
              <a:t> </a:t>
            </a:r>
            <a:r>
              <a:rPr lang="en-US" altLang="ja-JP" sz="2000" dirty="0" err="1"/>
              <a:t>nevyskytují</a:t>
            </a:r>
            <a:r>
              <a:rPr lang="en-US" altLang="ja-JP" sz="2000" dirty="0"/>
              <a:t> </a:t>
            </a:r>
            <a:r>
              <a:rPr lang="en-US" altLang="ja-JP" sz="2000" dirty="0" err="1"/>
              <a:t>žádné</a:t>
            </a:r>
            <a:r>
              <a:rPr lang="en-US" altLang="ja-JP" sz="2000" dirty="0"/>
              <a:t> </a:t>
            </a:r>
            <a:r>
              <a:rPr lang="en-US" altLang="ja-JP" sz="2000" dirty="0" err="1"/>
              <a:t>souhláskové</a:t>
            </a:r>
            <a:r>
              <a:rPr lang="en-US" altLang="ja-JP" sz="2000" dirty="0"/>
              <a:t> </a:t>
            </a:r>
            <a:r>
              <a:rPr lang="en-US" altLang="ja-JP" sz="2000" dirty="0" err="1"/>
              <a:t>skupiny</a:t>
            </a:r>
            <a:r>
              <a:rPr lang="en-US" altLang="ja-JP" sz="2000" dirty="0"/>
              <a:t>.</a:t>
            </a:r>
            <a:r>
              <a:rPr lang="en-US" altLang="en-US" sz="2000" dirty="0"/>
              <a:t>”</a:t>
            </a:r>
            <a:r>
              <a:rPr lang="en-US" altLang="ja-JP" sz="2000" dirty="0"/>
              <a:t> M. </a:t>
            </a:r>
            <a:r>
              <a:rPr lang="en-US" altLang="ja-JP" sz="2000" dirty="0" err="1"/>
              <a:t>Ajvaz</a:t>
            </a:r>
            <a:endParaRPr lang="en-US" altLang="en-US" sz="2000" dirty="0"/>
          </a:p>
        </p:txBody>
      </p:sp>
    </p:spTree>
    <p:extLst>
      <p:ext uri="{BB962C8B-B14F-4D97-AF65-F5344CB8AC3E}">
        <p14:creationId xmlns:p14="http://schemas.microsoft.com/office/powerpoint/2010/main" val="2115567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35000"/>
          </a:blip>
          <a:stretch>
            <a:fillRect/>
          </a:stretch>
        </p:blipFill>
        <p:spPr>
          <a:xfrm>
            <a:off x="0" y="0"/>
            <a:ext cx="9155235" cy="5143501"/>
          </a:xfrm>
          <a:prstGeom prst="rect">
            <a:avLst/>
          </a:prstGeom>
        </p:spPr>
      </p:pic>
      <p:sp>
        <p:nvSpPr>
          <p:cNvPr id="3" name="Title 2"/>
          <p:cNvSpPr>
            <a:spLocks noGrp="1"/>
          </p:cNvSpPr>
          <p:nvPr>
            <p:ph type="title"/>
          </p:nvPr>
        </p:nvSpPr>
        <p:spPr/>
        <p:txBody>
          <a:bodyPr/>
          <a:lstStyle/>
          <a:p>
            <a:r>
              <a:rPr lang="en-US" dirty="0"/>
              <a:t>The place of </a:t>
            </a:r>
            <a:r>
              <a:rPr lang="en-US" dirty="0" err="1"/>
              <a:t>Yggur</a:t>
            </a:r>
            <a:r>
              <a:rPr lang="en-US" dirty="0"/>
              <a:t> in the language universe</a:t>
            </a:r>
          </a:p>
        </p:txBody>
      </p:sp>
      <p:sp>
        <p:nvSpPr>
          <p:cNvPr id="4" name="Content Placeholder 3"/>
          <p:cNvSpPr>
            <a:spLocks noGrp="1"/>
          </p:cNvSpPr>
          <p:nvPr>
            <p:ph idx="1"/>
          </p:nvPr>
        </p:nvSpPr>
        <p:spPr/>
        <p:txBody>
          <a:bodyPr>
            <a:normAutofit/>
          </a:bodyPr>
          <a:lstStyle/>
          <a:p>
            <a:r>
              <a:rPr lang="en-US" sz="2800" dirty="0"/>
              <a:t>Languages and their creative extensions </a:t>
            </a:r>
          </a:p>
          <a:p>
            <a:r>
              <a:rPr lang="en-US" sz="2800" dirty="0"/>
              <a:t>Relationship to natural languages </a:t>
            </a:r>
          </a:p>
          <a:p>
            <a:r>
              <a:rPr lang="en-US" sz="2800" dirty="0"/>
              <a:t>Extent and evolution of languages</a:t>
            </a:r>
          </a:p>
          <a:p>
            <a:r>
              <a:rPr lang="en-US" sz="2800" dirty="0"/>
              <a:t>Domains of languages</a:t>
            </a:r>
          </a:p>
          <a:p>
            <a:r>
              <a:rPr lang="en-US" sz="2800" dirty="0"/>
              <a:t>Ideologies of languages</a:t>
            </a:r>
            <a:endParaRPr lang="en-US" sz="2800" dirty="0">
              <a:latin typeface="+mn-lt"/>
            </a:endParaRPr>
          </a:p>
        </p:txBody>
      </p:sp>
    </p:spTree>
    <p:extLst>
      <p:ext uri="{BB962C8B-B14F-4D97-AF65-F5344CB8AC3E}">
        <p14:creationId xmlns:p14="http://schemas.microsoft.com/office/powerpoint/2010/main" val="311013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4"/>
          <p:cNvSpPr>
            <a:spLocks noGrp="1"/>
          </p:cNvSpPr>
          <p:nvPr>
            <p:ph type="title"/>
          </p:nvPr>
        </p:nvSpPr>
        <p:spPr>
          <a:xfrm>
            <a:off x="777766" y="225029"/>
            <a:ext cx="6243144" cy="913209"/>
          </a:xfrm>
        </p:spPr>
        <p:txBody>
          <a:bodyPr>
            <a:normAutofit/>
          </a:bodyPr>
          <a:lstStyle/>
          <a:p>
            <a:r>
              <a:rPr lang="en-US" altLang="en-US" sz="2800" dirty="0" err="1">
                <a:latin typeface="+mj-lt"/>
                <a:ea typeface="ＭＳ Ｐゴシック" charset="-128"/>
              </a:rPr>
              <a:t>Zipf’s</a:t>
            </a:r>
            <a:r>
              <a:rPr lang="en-US" altLang="en-US" sz="2800" dirty="0">
                <a:latin typeface="+mj-lt"/>
                <a:ea typeface="ＭＳ Ｐゴシック" charset="-128"/>
              </a:rPr>
              <a:t> Law and the distribution of words</a:t>
            </a:r>
          </a:p>
        </p:txBody>
      </p:sp>
      <p:sp>
        <p:nvSpPr>
          <p:cNvPr id="26626" name="Content Placeholder 5"/>
          <p:cNvSpPr>
            <a:spLocks noGrp="1"/>
          </p:cNvSpPr>
          <p:nvPr>
            <p:ph idx="1"/>
          </p:nvPr>
        </p:nvSpPr>
        <p:spPr>
          <a:xfrm>
            <a:off x="777765" y="1313260"/>
            <a:ext cx="6863256" cy="3627834"/>
          </a:xfrm>
        </p:spPr>
        <p:txBody>
          <a:bodyPr>
            <a:normAutofit/>
          </a:bodyPr>
          <a:lstStyle/>
          <a:p>
            <a:r>
              <a:rPr lang="en-US" altLang="en-US" sz="2400" dirty="0" err="1">
                <a:latin typeface="+mn-lt"/>
                <a:ea typeface="ＭＳ Ｐゴシック" charset="-128"/>
              </a:rPr>
              <a:t>Zipf’s</a:t>
            </a:r>
            <a:r>
              <a:rPr lang="en-US" altLang="en-US" sz="2400" dirty="0">
                <a:latin typeface="+mn-lt"/>
                <a:ea typeface="ＭＳ Ｐゴシック" charset="-128"/>
              </a:rPr>
              <a:t> Law is a mathematical regularity observed in the distribution of words in natural languages, formulated by American linguist George K. </a:t>
            </a:r>
            <a:r>
              <a:rPr lang="en-US" altLang="en-US" sz="2400" dirty="0" err="1">
                <a:latin typeface="+mn-lt"/>
                <a:ea typeface="ＭＳ Ｐゴシック" charset="-128"/>
              </a:rPr>
              <a:t>Zipf</a:t>
            </a:r>
            <a:endParaRPr lang="en-US" altLang="en-US" sz="2400" dirty="0">
              <a:latin typeface="+mn-lt"/>
              <a:ea typeface="ＭＳ Ｐゴシック" charset="-128"/>
            </a:endParaRPr>
          </a:p>
          <a:p>
            <a:r>
              <a:rPr lang="en-US" sz="2400" dirty="0">
                <a:latin typeface="+mn-lt"/>
              </a:rPr>
              <a:t>In a corpus of natural language utterances, the frequency of a word is inversely proportional to its frequency rank (n), so frequency = 1/n</a:t>
            </a:r>
          </a:p>
          <a:p>
            <a:r>
              <a:rPr lang="en-US" sz="2400" dirty="0">
                <a:latin typeface="+mn-lt"/>
              </a:rPr>
              <a:t>This yields a characteristic right-skewed curve</a:t>
            </a:r>
          </a:p>
          <a:p>
            <a:endParaRPr lang="en-US" sz="2000" dirty="0"/>
          </a:p>
        </p:txBody>
      </p:sp>
      <p:pic>
        <p:nvPicPr>
          <p:cNvPr id="2662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79506" y="-7144"/>
            <a:ext cx="1664494"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41450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28625"/>
            <a:ext cx="6096000"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extBox 2"/>
          <p:cNvSpPr txBox="1">
            <a:spLocks noChangeArrowheads="1"/>
          </p:cNvSpPr>
          <p:nvPr/>
        </p:nvSpPr>
        <p:spPr bwMode="auto">
          <a:xfrm>
            <a:off x="2880122" y="556023"/>
            <a:ext cx="49120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r>
              <a:rPr lang="en-US" altLang="en-US" sz="2700" dirty="0" err="1"/>
              <a:t>Zipf’s</a:t>
            </a:r>
            <a:r>
              <a:rPr lang="en-US" altLang="en-US" sz="2700" dirty="0"/>
              <a:t> Law in English (</a:t>
            </a:r>
            <a:r>
              <a:rPr lang="en-US" sz="2800" i="1" dirty="0" err="1"/>
              <a:t>WordCount</a:t>
            </a:r>
            <a:r>
              <a:rPr lang="en-US" altLang="en-US" sz="2700" dirty="0"/>
              <a:t>)</a:t>
            </a:r>
          </a:p>
        </p:txBody>
      </p:sp>
    </p:spTree>
    <p:extLst>
      <p:ext uri="{BB962C8B-B14F-4D97-AF65-F5344CB8AC3E}">
        <p14:creationId xmlns:p14="http://schemas.microsoft.com/office/powerpoint/2010/main" val="6590243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3817" y="89298"/>
            <a:ext cx="5239940" cy="500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Box 2"/>
          <p:cNvSpPr txBox="1">
            <a:spLocks noChangeArrowheads="1"/>
          </p:cNvSpPr>
          <p:nvPr/>
        </p:nvSpPr>
        <p:spPr bwMode="auto">
          <a:xfrm>
            <a:off x="3015853" y="183357"/>
            <a:ext cx="403649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700" dirty="0" err="1"/>
              <a:t>Zipf’s</a:t>
            </a:r>
            <a:r>
              <a:rPr lang="en-US" altLang="en-US" sz="2700" dirty="0"/>
              <a:t> Law in Romeo a Juliet</a:t>
            </a:r>
          </a:p>
        </p:txBody>
      </p:sp>
    </p:spTree>
    <p:extLst>
      <p:ext uri="{BB962C8B-B14F-4D97-AF65-F5344CB8AC3E}">
        <p14:creationId xmlns:p14="http://schemas.microsoft.com/office/powerpoint/2010/main" val="1648797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ygg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extBox 2"/>
          <p:cNvSpPr txBox="1">
            <a:spLocks noChangeArrowheads="1"/>
          </p:cNvSpPr>
          <p:nvPr/>
        </p:nvSpPr>
        <p:spPr bwMode="auto">
          <a:xfrm>
            <a:off x="3073003" y="295275"/>
            <a:ext cx="171559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500" i="1"/>
              <a:t>og</a:t>
            </a:r>
            <a:r>
              <a:rPr lang="en-US" altLang="en-US" sz="1500"/>
              <a:t> ‘</a:t>
            </a:r>
            <a:r>
              <a:rPr lang="en-US" altLang="ja-JP" sz="1500">
                <a:solidFill>
                  <a:srgbClr val="000000"/>
                </a:solidFill>
              </a:rPr>
              <a:t>z, znak genitivu</a:t>
            </a:r>
            <a:r>
              <a:rPr lang="en-US" altLang="en-US" sz="1500"/>
              <a:t>’</a:t>
            </a:r>
          </a:p>
        </p:txBody>
      </p:sp>
      <p:sp>
        <p:nvSpPr>
          <p:cNvPr id="29699" name="TextBox 3"/>
          <p:cNvSpPr txBox="1">
            <a:spLocks noChangeArrowheads="1"/>
          </p:cNvSpPr>
          <p:nvPr/>
        </p:nvSpPr>
        <p:spPr bwMode="auto">
          <a:xfrm>
            <a:off x="3390900" y="883444"/>
            <a:ext cx="60702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500" i="1"/>
              <a:t>ed</a:t>
            </a:r>
            <a:r>
              <a:rPr lang="en-US" altLang="en-US" sz="1500"/>
              <a:t> ‘v’</a:t>
            </a:r>
          </a:p>
        </p:txBody>
      </p:sp>
      <p:sp>
        <p:nvSpPr>
          <p:cNvPr id="29700" name="TextBox 4"/>
          <p:cNvSpPr txBox="1">
            <a:spLocks noChangeArrowheads="1"/>
          </p:cNvSpPr>
          <p:nvPr/>
        </p:nvSpPr>
        <p:spPr bwMode="auto">
          <a:xfrm>
            <a:off x="3702844" y="2331244"/>
            <a:ext cx="60003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500" i="1"/>
              <a:t>ali</a:t>
            </a:r>
            <a:r>
              <a:rPr lang="en-US" altLang="en-US" sz="1500"/>
              <a:t> ‘a’</a:t>
            </a:r>
          </a:p>
        </p:txBody>
      </p:sp>
      <p:sp>
        <p:nvSpPr>
          <p:cNvPr id="29701" name="TextBox 5"/>
          <p:cNvSpPr txBox="1">
            <a:spLocks noChangeArrowheads="1"/>
          </p:cNvSpPr>
          <p:nvPr/>
        </p:nvSpPr>
        <p:spPr bwMode="auto">
          <a:xfrm>
            <a:off x="3973116" y="2664619"/>
            <a:ext cx="81144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500" i="1"/>
              <a:t>om</a:t>
            </a:r>
            <a:r>
              <a:rPr lang="en-US" altLang="en-US" sz="1500"/>
              <a:t> ‘</a:t>
            </a:r>
            <a:r>
              <a:rPr lang="en-US" altLang="ja-JP" sz="1500"/>
              <a:t>na</a:t>
            </a:r>
            <a:r>
              <a:rPr lang="en-US" altLang="en-US" sz="1500"/>
              <a:t>’</a:t>
            </a:r>
            <a:r>
              <a:rPr lang="en-US" altLang="ja-JP" sz="1500"/>
              <a:t> </a:t>
            </a:r>
            <a:endParaRPr lang="en-US" altLang="en-US" sz="1500"/>
          </a:p>
        </p:txBody>
      </p:sp>
      <p:sp>
        <p:nvSpPr>
          <p:cNvPr id="29702" name="TextBox 6"/>
          <p:cNvSpPr txBox="1">
            <a:spLocks noChangeArrowheads="1"/>
          </p:cNvSpPr>
          <p:nvPr/>
        </p:nvSpPr>
        <p:spPr bwMode="auto">
          <a:xfrm>
            <a:off x="4345781" y="3151585"/>
            <a:ext cx="22460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500" i="1"/>
              <a:t>tan</a:t>
            </a:r>
            <a:r>
              <a:rPr lang="en-US" altLang="en-US" sz="1500"/>
              <a:t> ‘</a:t>
            </a:r>
            <a:r>
              <a:rPr lang="en-US" altLang="ja-JP" sz="1500">
                <a:solidFill>
                  <a:srgbClr val="000000"/>
                </a:solidFill>
              </a:rPr>
              <a:t>s, znak instrumentálu</a:t>
            </a:r>
            <a:r>
              <a:rPr lang="en-US" altLang="en-US" sz="1500"/>
              <a:t>’</a:t>
            </a:r>
          </a:p>
        </p:txBody>
      </p:sp>
      <p:sp>
        <p:nvSpPr>
          <p:cNvPr id="29703" name="TextBox 7"/>
          <p:cNvSpPr txBox="1">
            <a:spLocks noChangeArrowheads="1"/>
          </p:cNvSpPr>
          <p:nvPr/>
        </p:nvSpPr>
        <p:spPr bwMode="auto">
          <a:xfrm>
            <a:off x="4630341" y="3417094"/>
            <a:ext cx="69018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500" i="1"/>
              <a:t>na</a:t>
            </a:r>
            <a:r>
              <a:rPr lang="en-US" altLang="en-US" sz="1500"/>
              <a:t> ‘</a:t>
            </a:r>
            <a:r>
              <a:rPr lang="en-US" altLang="ja-JP" sz="1500"/>
              <a:t>že</a:t>
            </a:r>
            <a:r>
              <a:rPr lang="en-US" altLang="en-US" sz="1500"/>
              <a:t>’</a:t>
            </a:r>
          </a:p>
        </p:txBody>
      </p:sp>
      <p:sp>
        <p:nvSpPr>
          <p:cNvPr id="29704" name="TextBox 8"/>
          <p:cNvSpPr txBox="1">
            <a:spLocks noChangeArrowheads="1"/>
          </p:cNvSpPr>
          <p:nvPr/>
        </p:nvSpPr>
        <p:spPr bwMode="auto">
          <a:xfrm>
            <a:off x="4975623" y="3623073"/>
            <a:ext cx="271112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500" i="1"/>
              <a:t>ollude</a:t>
            </a:r>
            <a:r>
              <a:rPr lang="en-US" altLang="en-US" sz="1500"/>
              <a:t> ‘</a:t>
            </a:r>
            <a:r>
              <a:rPr lang="en-US" altLang="ja-JP" sz="1500"/>
              <a:t>budeme</a:t>
            </a:r>
            <a:r>
              <a:rPr lang="en-US" altLang="en-US" sz="1500"/>
              <a:t>’</a:t>
            </a:r>
            <a:r>
              <a:rPr lang="en-US" altLang="ja-JP" sz="1500"/>
              <a:t>; </a:t>
            </a:r>
            <a:r>
              <a:rPr lang="en-US" altLang="ja-JP" sz="1500" i="1"/>
              <a:t>bazelori</a:t>
            </a:r>
            <a:r>
              <a:rPr lang="en-US" altLang="ja-JP" sz="1500"/>
              <a:t> </a:t>
            </a:r>
            <a:r>
              <a:rPr lang="en-US" altLang="en-US" sz="1500"/>
              <a:t>‘</a:t>
            </a:r>
            <a:r>
              <a:rPr lang="en-US" altLang="ja-JP" sz="1500"/>
              <a:t>které</a:t>
            </a:r>
            <a:r>
              <a:rPr lang="en-US" altLang="en-US" sz="1500"/>
              <a:t>’</a:t>
            </a:r>
          </a:p>
        </p:txBody>
      </p:sp>
      <p:sp>
        <p:nvSpPr>
          <p:cNvPr id="29705" name="TextBox 9"/>
          <p:cNvSpPr txBox="1">
            <a:spLocks noChangeArrowheads="1"/>
          </p:cNvSpPr>
          <p:nvPr/>
        </p:nvSpPr>
        <p:spPr bwMode="auto">
          <a:xfrm>
            <a:off x="4067706" y="1486285"/>
            <a:ext cx="275799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700" dirty="0" err="1"/>
              <a:t>Zipf’s</a:t>
            </a:r>
            <a:r>
              <a:rPr lang="en-US" altLang="en-US" sz="2700" dirty="0"/>
              <a:t> Law in </a:t>
            </a:r>
            <a:r>
              <a:rPr lang="en-US" altLang="en-US" sz="2700" dirty="0" err="1"/>
              <a:t>Yggur</a:t>
            </a:r>
            <a:endParaRPr lang="en-US" altLang="en-US" sz="2700" dirty="0"/>
          </a:p>
        </p:txBody>
      </p:sp>
    </p:spTree>
    <p:extLst>
      <p:ext uri="{BB962C8B-B14F-4D97-AF65-F5344CB8AC3E}">
        <p14:creationId xmlns:p14="http://schemas.microsoft.com/office/powerpoint/2010/main" val="2047527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4629151" y="225029"/>
            <a:ext cx="3884228" cy="913209"/>
          </a:xfrm>
        </p:spPr>
        <p:txBody>
          <a:bodyPr>
            <a:noAutofit/>
          </a:bodyPr>
          <a:lstStyle/>
          <a:p>
            <a:r>
              <a:rPr lang="en-US" altLang="en-US" sz="2800" dirty="0">
                <a:latin typeface="+mj-lt"/>
                <a:ea typeface="ＭＳ Ｐゴシック" charset="-128"/>
              </a:rPr>
              <a:t>P</a:t>
            </a:r>
            <a:r>
              <a:rPr lang="cs-CZ" altLang="en-US" sz="2800" dirty="0" err="1">
                <a:latin typeface="+mj-lt"/>
                <a:ea typeface="ＭＳ Ｐゴシック" charset="-128"/>
              </a:rPr>
              <a:t>repositions</a:t>
            </a:r>
            <a:r>
              <a:rPr lang="cs-CZ" altLang="en-US" sz="2800" dirty="0">
                <a:latin typeface="+mj-lt"/>
                <a:ea typeface="ＭＳ Ｐゴシック" charset="-128"/>
              </a:rPr>
              <a:t> and </a:t>
            </a:r>
            <a:r>
              <a:rPr lang="cs-CZ" altLang="en-US" sz="2800" dirty="0" err="1">
                <a:latin typeface="+mj-lt"/>
                <a:ea typeface="ＭＳ Ｐゴシック" charset="-128"/>
              </a:rPr>
              <a:t>conjunctions</a:t>
            </a:r>
            <a:endParaRPr lang="en-US" altLang="en-US" sz="2800" dirty="0">
              <a:latin typeface="+mj-lt"/>
              <a:ea typeface="ＭＳ Ｐゴシック" charset="-128"/>
            </a:endParaRPr>
          </a:p>
        </p:txBody>
      </p:sp>
      <p:graphicFrame>
        <p:nvGraphicFramePr>
          <p:cNvPr id="2" name="Content Placeholder 1"/>
          <p:cNvGraphicFramePr>
            <a:graphicFrameLocks noGrp="1"/>
          </p:cNvGraphicFramePr>
          <p:nvPr>
            <p:ph sz="half" idx="1"/>
            <p:extLst>
              <p:ext uri="{D42A27DB-BD31-4B8C-83A1-F6EECF244321}">
                <p14:modId xmlns:p14="http://schemas.microsoft.com/office/powerpoint/2010/main" val="1218079909"/>
              </p:ext>
            </p:extLst>
          </p:nvPr>
        </p:nvGraphicFramePr>
        <p:xfrm>
          <a:off x="1398985" y="566738"/>
          <a:ext cx="3028950" cy="4432697"/>
        </p:xfrm>
        <a:graphic>
          <a:graphicData uri="http://schemas.openxmlformats.org/drawingml/2006/table">
            <a:tbl>
              <a:tblPr/>
              <a:tblGrid>
                <a:gridCol w="1484709">
                  <a:extLst>
                    <a:ext uri="{9D8B030D-6E8A-4147-A177-3AD203B41FA5}">
                      <a16:colId xmlns:a16="http://schemas.microsoft.com/office/drawing/2014/main" val="20000"/>
                    </a:ext>
                  </a:extLst>
                </a:gridCol>
                <a:gridCol w="1544241">
                  <a:extLst>
                    <a:ext uri="{9D8B030D-6E8A-4147-A177-3AD203B41FA5}">
                      <a16:colId xmlns:a16="http://schemas.microsoft.com/office/drawing/2014/main" val="20001"/>
                    </a:ext>
                  </a:extLst>
                </a:gridCol>
              </a:tblGrid>
              <a:tr h="548879">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b-NO" altLang="en-US" sz="1800" b="1" i="0" u="none" strike="noStrike" cap="none" normalizeH="0" baseline="0" dirty="0" err="1">
                          <a:ln>
                            <a:noFill/>
                          </a:ln>
                          <a:solidFill>
                            <a:srgbClr val="FFFFFF"/>
                          </a:solidFill>
                          <a:effectLst/>
                          <a:latin typeface="+mn-lt"/>
                          <a:ea typeface="ＭＳ 明朝" charset="-128"/>
                        </a:rPr>
                        <a:t>prepositions</a:t>
                      </a:r>
                      <a:endParaRPr kumimoji="0" lang="en-US" altLang="en-US" sz="1800" b="1" i="0" u="none" strike="noStrike" cap="none" normalizeH="0" baseline="0" dirty="0">
                        <a:ln>
                          <a:noFill/>
                        </a:ln>
                        <a:solidFill>
                          <a:srgbClr val="FFFFFF"/>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FFFFFF"/>
                        </a:solidFill>
                        <a:effectLst/>
                        <a:latin typeface="+mn-lt"/>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7860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rgbClr val="000000"/>
                          </a:solidFill>
                          <a:effectLst/>
                          <a:latin typeface="+mn-lt"/>
                          <a:ea typeface="ＭＳ 明朝" charset="-128"/>
                        </a:rPr>
                        <a:t>bet</a:t>
                      </a:r>
                      <a:endParaRPr kumimoji="0" lang="en-US" altLang="en-US" sz="1800" b="0" i="0" u="none" strike="noStrike" cap="none" normalizeH="0" baseline="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mn-lt"/>
                          <a:ea typeface="ＭＳ 明朝" charset="-128"/>
                        </a:rPr>
                        <a:t>u</a:t>
                      </a: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1"/>
                  </a:ext>
                </a:extLst>
              </a:tr>
              <a:tr h="27860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err="1">
                          <a:ln>
                            <a:noFill/>
                          </a:ln>
                          <a:solidFill>
                            <a:srgbClr val="000000"/>
                          </a:solidFill>
                          <a:effectLst/>
                          <a:latin typeface="+mn-lt"/>
                          <a:ea typeface="ＭＳ 明朝" charset="-128"/>
                        </a:rPr>
                        <a:t>ed</a:t>
                      </a:r>
                      <a:endParaRPr kumimoji="0" lang="en-US" altLang="en-US" sz="1800" b="0" i="0" u="none" strike="noStrike" cap="none" normalizeH="0" baseline="0" dirty="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mn-lt"/>
                          <a:ea typeface="ＭＳ 明朝" charset="-128"/>
                        </a:rPr>
                        <a:t>v</a:t>
                      </a: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02"/>
                  </a:ext>
                </a:extLst>
              </a:tr>
              <a:tr h="27860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rgbClr val="000000"/>
                          </a:solidFill>
                          <a:effectLst/>
                          <a:latin typeface="+mn-lt"/>
                          <a:ea typeface="ＭＳ 明朝" charset="-128"/>
                        </a:rPr>
                        <a:t>emedd</a:t>
                      </a:r>
                      <a:endParaRPr kumimoji="0" lang="en-US" altLang="en-US" sz="1800" b="0" i="0" u="none" strike="noStrike" cap="none" normalizeH="0" baseline="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mn-lt"/>
                          <a:ea typeface="ＭＳ 明朝" charset="-128"/>
                        </a:rPr>
                        <a:t>pod</a:t>
                      </a: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3"/>
                  </a:ext>
                </a:extLst>
              </a:tr>
              <a:tr h="27860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rgbClr val="000000"/>
                          </a:solidFill>
                          <a:effectLst/>
                          <a:latin typeface="+mn-lt"/>
                          <a:ea typeface="ＭＳ 明朝" charset="-128"/>
                        </a:rPr>
                        <a:t>igg</a:t>
                      </a:r>
                      <a:endParaRPr kumimoji="0" lang="en-US" altLang="en-US" sz="1800" b="0" i="0" u="none" strike="noStrike" cap="none" normalizeH="0" baseline="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mn-lt"/>
                          <a:ea typeface="ＭＳ 明朝" charset="-128"/>
                        </a:rPr>
                        <a:t>skrze</a:t>
                      </a: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04"/>
                  </a:ext>
                </a:extLst>
              </a:tr>
              <a:tr h="27860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rgbClr val="000000"/>
                          </a:solidFill>
                          <a:effectLst/>
                          <a:latin typeface="+mn-lt"/>
                          <a:ea typeface="ＭＳ 明朝" charset="-128"/>
                        </a:rPr>
                        <a:t>mu</a:t>
                      </a:r>
                      <a:endParaRPr kumimoji="0" lang="en-US" altLang="en-US" sz="1800" b="0" i="0" u="none" strike="noStrike" cap="none" normalizeH="0" baseline="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mn-lt"/>
                          <a:ea typeface="ＭＳ 明朝" charset="-128"/>
                        </a:rPr>
                        <a:t>za</a:t>
                      </a: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5"/>
                  </a:ext>
                </a:extLst>
              </a:tr>
              <a:tr h="27860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rgbClr val="000000"/>
                          </a:solidFill>
                          <a:effectLst/>
                          <a:latin typeface="+mn-lt"/>
                          <a:ea typeface="ＭＳ 明朝" charset="-128"/>
                        </a:rPr>
                        <a:t>nyd</a:t>
                      </a:r>
                      <a:endParaRPr kumimoji="0" lang="en-US" altLang="en-US" sz="1800" b="0" i="0" u="none" strike="noStrike" cap="none" normalizeH="0" baseline="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mn-lt"/>
                          <a:ea typeface="ＭＳ 明朝" charset="-128"/>
                        </a:rPr>
                        <a:t>po (</a:t>
                      </a:r>
                      <a:r>
                        <a:rPr kumimoji="0" lang="cs-CZ" altLang="en-US" sz="1800" b="0" i="0" u="none" strike="noStrike" cap="none" normalizeH="0" baseline="0">
                          <a:ln>
                            <a:noFill/>
                          </a:ln>
                          <a:solidFill>
                            <a:srgbClr val="000000"/>
                          </a:solidFill>
                          <a:effectLst/>
                          <a:latin typeface="+mn-lt"/>
                          <a:ea typeface="ＭＳ 明朝" charset="-128"/>
                        </a:rPr>
                        <a:t>časově</a:t>
                      </a:r>
                      <a:r>
                        <a:rPr kumimoji="0" lang="en-US" altLang="en-US" sz="1800" b="0" i="0" u="none" strike="noStrike" cap="none" normalizeH="0" baseline="0">
                          <a:ln>
                            <a:noFill/>
                          </a:ln>
                          <a:solidFill>
                            <a:srgbClr val="000000"/>
                          </a:solidFill>
                          <a:effectLst/>
                          <a:latin typeface="+mn-lt"/>
                          <a:ea typeface="ＭＳ 明朝" charset="-128"/>
                        </a:rPr>
                        <a:t>)</a:t>
                      </a: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06"/>
                  </a:ext>
                </a:extLst>
              </a:tr>
              <a:tr h="548879">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rgbClr val="000000"/>
                          </a:solidFill>
                          <a:effectLst/>
                          <a:latin typeface="+mn-lt"/>
                          <a:ea typeface="ＭＳ 明朝" charset="-128"/>
                        </a:rPr>
                        <a:t>og</a:t>
                      </a:r>
                      <a:endParaRPr kumimoji="0" lang="en-US" altLang="en-US" sz="1800" b="0" i="0" u="none" strike="noStrike" cap="none" normalizeH="0" baseline="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mn-lt"/>
                          <a:ea typeface="ＭＳ 明朝" charset="-128"/>
                        </a:rPr>
                        <a:t>z, znak genitivu</a:t>
                      </a: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7"/>
                  </a:ext>
                </a:extLst>
              </a:tr>
              <a:tr h="27860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rgbClr val="000000"/>
                          </a:solidFill>
                          <a:effectLst/>
                          <a:latin typeface="+mn-lt"/>
                          <a:ea typeface="ＭＳ 明朝" charset="-128"/>
                        </a:rPr>
                        <a:t>om</a:t>
                      </a:r>
                      <a:endParaRPr kumimoji="0" lang="en-US" altLang="en-US" sz="1800" b="0" i="0" u="none" strike="noStrike" cap="none" normalizeH="0" baseline="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mn-lt"/>
                          <a:ea typeface="ＭＳ 明朝" charset="-128"/>
                        </a:rPr>
                        <a:t>na</a:t>
                      </a: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08"/>
                  </a:ext>
                </a:extLst>
              </a:tr>
              <a:tr h="27860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rgbClr val="000000"/>
                          </a:solidFill>
                          <a:effectLst/>
                          <a:latin typeface="+mn-lt"/>
                          <a:ea typeface="ＭＳ 明朝" charset="-128"/>
                        </a:rPr>
                        <a:t>sat</a:t>
                      </a:r>
                      <a:endParaRPr kumimoji="0" lang="en-US" altLang="en-US" sz="1800" b="0" i="0" u="none" strike="noStrike" cap="none" normalizeH="0" baseline="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mn-lt"/>
                          <a:ea typeface="ＭＳ 明朝" charset="-128"/>
                        </a:rPr>
                        <a:t>pro, na</a:t>
                      </a: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9"/>
                  </a:ext>
                </a:extLst>
              </a:tr>
              <a:tr h="27860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rgbClr val="000000"/>
                          </a:solidFill>
                          <a:effectLst/>
                          <a:latin typeface="+mn-lt"/>
                          <a:ea typeface="ＭＳ 明朝" charset="-128"/>
                        </a:rPr>
                        <a:t>sin</a:t>
                      </a:r>
                      <a:endParaRPr kumimoji="0" lang="en-US" altLang="en-US" sz="1800" b="0" i="0" u="none" strike="noStrike" cap="none" normalizeH="0" baseline="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mn-lt"/>
                          <a:ea typeface="ＭＳ 明朝" charset="-128"/>
                        </a:rPr>
                        <a:t>o</a:t>
                      </a: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10"/>
                  </a:ext>
                </a:extLst>
              </a:tr>
              <a:tr h="548879">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rgbClr val="000000"/>
                          </a:solidFill>
                          <a:effectLst/>
                          <a:latin typeface="+mn-lt"/>
                          <a:ea typeface="ＭＳ 明朝" charset="-128"/>
                        </a:rPr>
                        <a:t>tan</a:t>
                      </a:r>
                      <a:endParaRPr kumimoji="0" lang="en-US" altLang="en-US" sz="1800" b="0" i="0" u="none" strike="noStrike" cap="none" normalizeH="0" baseline="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mn-lt"/>
                          <a:ea typeface="ＭＳ 明朝" charset="-128"/>
                        </a:rPr>
                        <a:t>s, nebo znak instrumentálu</a:t>
                      </a: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11"/>
                  </a:ext>
                </a:extLst>
              </a:tr>
              <a:tr h="27860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rgbClr val="000000"/>
                          </a:solidFill>
                          <a:effectLst/>
                          <a:latin typeface="+mn-lt"/>
                          <a:ea typeface="ＭＳ 明朝" charset="-128"/>
                        </a:rPr>
                        <a:t>udd</a:t>
                      </a:r>
                      <a:endParaRPr kumimoji="0" lang="en-US" altLang="en-US" sz="1800" b="0" i="0" u="none" strike="noStrike" cap="none" normalizeH="0" baseline="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mn-lt"/>
                          <a:ea typeface="ＭＳ 明朝" charset="-128"/>
                        </a:rPr>
                        <a:t>nad</a:t>
                      </a:r>
                      <a:endParaRPr kumimoji="0" lang="en-US" altLang="en-US" sz="1800" b="0" i="0" u="none" strike="noStrike" cap="none" normalizeH="0" baseline="0" dirty="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12"/>
                  </a:ext>
                </a:extLst>
              </a:tr>
            </a:tbl>
          </a:graphicData>
        </a:graphic>
      </p:graphicFrame>
      <p:graphicFrame>
        <p:nvGraphicFramePr>
          <p:cNvPr id="3" name="Content Placeholder 2"/>
          <p:cNvGraphicFramePr>
            <a:graphicFrameLocks noGrp="1"/>
          </p:cNvGraphicFramePr>
          <p:nvPr>
            <p:ph sz="half" idx="4294967295"/>
            <p:extLst>
              <p:ext uri="{D42A27DB-BD31-4B8C-83A1-F6EECF244321}">
                <p14:modId xmlns:p14="http://schemas.microsoft.com/office/powerpoint/2010/main" val="307423712"/>
              </p:ext>
            </p:extLst>
          </p:nvPr>
        </p:nvGraphicFramePr>
        <p:xfrm>
          <a:off x="4629151" y="1378744"/>
          <a:ext cx="2926557" cy="2228848"/>
        </p:xfrm>
        <a:graphic>
          <a:graphicData uri="http://schemas.openxmlformats.org/drawingml/2006/table">
            <a:tbl>
              <a:tblPr/>
              <a:tblGrid>
                <a:gridCol w="1463279">
                  <a:extLst>
                    <a:ext uri="{9D8B030D-6E8A-4147-A177-3AD203B41FA5}">
                      <a16:colId xmlns:a16="http://schemas.microsoft.com/office/drawing/2014/main" val="20000"/>
                    </a:ext>
                  </a:extLst>
                </a:gridCol>
                <a:gridCol w="1463278">
                  <a:extLst>
                    <a:ext uri="{9D8B030D-6E8A-4147-A177-3AD203B41FA5}">
                      <a16:colId xmlns:a16="http://schemas.microsoft.com/office/drawing/2014/main" val="20001"/>
                    </a:ext>
                  </a:extLst>
                </a:gridCol>
              </a:tblGrid>
              <a:tr h="27860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mn-lt"/>
                          <a:ea typeface="ＭＳ 明朝" charset="-128"/>
                        </a:rPr>
                        <a:t>conjunctions</a:t>
                      </a: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mn-lt"/>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7860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err="1">
                          <a:ln>
                            <a:noFill/>
                          </a:ln>
                          <a:solidFill>
                            <a:srgbClr val="000000"/>
                          </a:solidFill>
                          <a:effectLst/>
                          <a:latin typeface="+mn-lt"/>
                          <a:ea typeface="ＭＳ 明朝" charset="-128"/>
                        </a:rPr>
                        <a:t>ali</a:t>
                      </a:r>
                      <a:endParaRPr kumimoji="0" lang="en-US" altLang="en-US" sz="1800" b="0" i="0" u="none" strike="noStrike" cap="none" normalizeH="0" baseline="0" dirty="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mn-lt"/>
                          <a:ea typeface="ＭＳ 明朝" charset="-128"/>
                        </a:rPr>
                        <a:t>a</a:t>
                      </a: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1"/>
                  </a:ext>
                </a:extLst>
              </a:tr>
              <a:tr h="27860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err="1">
                          <a:ln>
                            <a:noFill/>
                          </a:ln>
                          <a:solidFill>
                            <a:srgbClr val="000000"/>
                          </a:solidFill>
                          <a:effectLst/>
                          <a:latin typeface="+mn-lt"/>
                          <a:ea typeface="ＭＳ 明朝" charset="-128"/>
                        </a:rPr>
                        <a:t>dol</a:t>
                      </a:r>
                      <a:endParaRPr kumimoji="0" lang="en-US" altLang="en-US" sz="1800" b="0" i="0" u="none" strike="noStrike" cap="none" normalizeH="0" baseline="0" dirty="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mn-lt"/>
                          <a:ea typeface="ＭＳ 明朝" charset="-128"/>
                        </a:rPr>
                        <a:t>ačkoliv</a:t>
                      </a:r>
                      <a:endParaRPr kumimoji="0" lang="en-US" altLang="en-US" sz="1800" b="0" i="0" u="none" strike="noStrike" cap="none" normalizeH="0" baseline="0" dirty="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02"/>
                  </a:ext>
                </a:extLst>
              </a:tr>
              <a:tr h="27860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rgbClr val="000000"/>
                          </a:solidFill>
                          <a:effectLst/>
                          <a:latin typeface="+mn-lt"/>
                          <a:ea typeface="ＭＳ 明朝" charset="-128"/>
                        </a:rPr>
                        <a:t>ili</a:t>
                      </a:r>
                      <a:endParaRPr kumimoji="0" lang="en-US" altLang="en-US" sz="1800" b="0" i="0" u="none" strike="noStrike" cap="none" normalizeH="0" baseline="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mn-lt"/>
                          <a:ea typeface="ＭＳ 明朝" charset="-128"/>
                        </a:rPr>
                        <a:t>i</a:t>
                      </a:r>
                      <a:endParaRPr kumimoji="0" lang="en-US" altLang="en-US" sz="1800" b="0" i="0" u="none" strike="noStrike" cap="none" normalizeH="0" baseline="0" dirty="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3"/>
                  </a:ext>
                </a:extLst>
              </a:tr>
              <a:tr h="27860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rgbClr val="000000"/>
                          </a:solidFill>
                          <a:effectLst/>
                          <a:latin typeface="+mn-lt"/>
                          <a:ea typeface="ＭＳ 明朝" charset="-128"/>
                        </a:rPr>
                        <a:t>na</a:t>
                      </a:r>
                      <a:endParaRPr kumimoji="0" lang="en-US" altLang="en-US" sz="1800" b="0" i="0" u="none" strike="noStrike" cap="none" normalizeH="0" baseline="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mn-lt"/>
                          <a:ea typeface="ＭＳ 明朝" charset="-128"/>
                        </a:rPr>
                        <a:t>že</a:t>
                      </a:r>
                      <a:endParaRPr kumimoji="0" lang="en-US" altLang="en-US" sz="1800" b="0" i="0" u="none" strike="noStrike" cap="none" normalizeH="0" baseline="0" dirty="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04"/>
                  </a:ext>
                </a:extLst>
              </a:tr>
              <a:tr h="27860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rgbClr val="000000"/>
                          </a:solidFill>
                          <a:effectLst/>
                          <a:latin typeface="+mn-lt"/>
                          <a:ea typeface="ＭＳ 明朝" charset="-128"/>
                        </a:rPr>
                        <a:t>un</a:t>
                      </a:r>
                      <a:endParaRPr kumimoji="0" lang="en-US" altLang="en-US" sz="1800" b="0" i="0" u="none" strike="noStrike" cap="none" normalizeH="0" baseline="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mn-lt"/>
                          <a:ea typeface="ＭＳ 明朝" charset="-128"/>
                        </a:rPr>
                        <a:t>jestli</a:t>
                      </a:r>
                      <a:endParaRPr kumimoji="0" lang="en-US" altLang="en-US" sz="1800" b="0" i="0" u="none" strike="noStrike" cap="none" normalizeH="0" baseline="0" dirty="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5"/>
                  </a:ext>
                </a:extLst>
              </a:tr>
              <a:tr h="27860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rgbClr val="000000"/>
                          </a:solidFill>
                          <a:effectLst/>
                          <a:latin typeface="+mn-lt"/>
                          <a:ea typeface="ＭＳ 明朝" charset="-128"/>
                        </a:rPr>
                        <a:t>yl</a:t>
                      </a:r>
                      <a:endParaRPr kumimoji="0" lang="en-US" altLang="en-US" sz="1800" b="0" i="0" u="none" strike="noStrike" cap="none" normalizeH="0" baseline="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mn-lt"/>
                          <a:ea typeface="ＭＳ 明朝" charset="-128"/>
                        </a:rPr>
                        <a:t>než</a:t>
                      </a:r>
                      <a:endParaRPr kumimoji="0" lang="en-US" altLang="en-US" sz="1800" b="0" i="0" u="none" strike="noStrike" cap="none" normalizeH="0" baseline="0" dirty="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06"/>
                  </a:ext>
                </a:extLst>
              </a:tr>
              <a:tr h="27860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rgbClr val="000000"/>
                          </a:solidFill>
                          <a:effectLst/>
                          <a:latin typeface="+mn-lt"/>
                          <a:ea typeface="ＭＳ 明朝" charset="-128"/>
                        </a:rPr>
                        <a:t>yr</a:t>
                      </a:r>
                      <a:endParaRPr kumimoji="0" lang="en-US" altLang="en-US" sz="1800" b="0" i="0" u="none" strike="noStrike" cap="none" normalizeH="0" baseline="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mn-lt"/>
                          <a:ea typeface="ＭＳ 明朝" charset="-128"/>
                        </a:rPr>
                        <a:t>nebo</a:t>
                      </a:r>
                      <a:endParaRPr kumimoji="0" lang="en-US" altLang="en-US" sz="1800" b="0" i="0" u="none" strike="noStrike" cap="none" normalizeH="0" baseline="0" dirty="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0111037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4761310" y="225029"/>
            <a:ext cx="2794397" cy="913209"/>
          </a:xfrm>
        </p:spPr>
        <p:txBody>
          <a:bodyPr>
            <a:noAutofit/>
          </a:bodyPr>
          <a:lstStyle/>
          <a:p>
            <a:r>
              <a:rPr lang="en-US" altLang="en-US" sz="2800" dirty="0">
                <a:latin typeface="+mj-lt"/>
                <a:ea typeface="ＭＳ Ｐゴシック" charset="-128"/>
              </a:rPr>
              <a:t>Adverbs and interrogatives</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984326838"/>
              </p:ext>
            </p:extLst>
          </p:nvPr>
        </p:nvGraphicFramePr>
        <p:xfrm>
          <a:off x="1307306" y="422673"/>
          <a:ext cx="3028950" cy="4449124"/>
        </p:xfrm>
        <a:graphic>
          <a:graphicData uri="http://schemas.openxmlformats.org/drawingml/2006/table">
            <a:tbl>
              <a:tblPr/>
              <a:tblGrid>
                <a:gridCol w="1514475">
                  <a:extLst>
                    <a:ext uri="{9D8B030D-6E8A-4147-A177-3AD203B41FA5}">
                      <a16:colId xmlns:a16="http://schemas.microsoft.com/office/drawing/2014/main" val="20000"/>
                    </a:ext>
                  </a:extLst>
                </a:gridCol>
                <a:gridCol w="1514475">
                  <a:extLst>
                    <a:ext uri="{9D8B030D-6E8A-4147-A177-3AD203B41FA5}">
                      <a16:colId xmlns:a16="http://schemas.microsoft.com/office/drawing/2014/main" val="20001"/>
                    </a:ext>
                  </a:extLst>
                </a:gridCol>
              </a:tblGrid>
              <a:tr h="27860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mn-lt"/>
                          <a:ea typeface="ＭＳ 明朝" charset="-128"/>
                        </a:rPr>
                        <a:t>adverbs</a:t>
                      </a: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mn-lt"/>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7860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err="1">
                          <a:ln>
                            <a:noFill/>
                          </a:ln>
                          <a:solidFill>
                            <a:srgbClr val="000000"/>
                          </a:solidFill>
                          <a:effectLst/>
                          <a:latin typeface="+mn-lt"/>
                          <a:ea typeface="ＭＳ 明朝" charset="-128"/>
                        </a:rPr>
                        <a:t>bete</a:t>
                      </a:r>
                      <a:endParaRPr kumimoji="0" lang="en-US" altLang="en-US" sz="1800" b="0" i="0" u="none" strike="noStrike" cap="none" normalizeH="0" baseline="0" dirty="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mn-lt"/>
                          <a:ea typeface="ＭＳ 明朝" charset="-128"/>
                        </a:rPr>
                        <a:t>už</a:t>
                      </a: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1"/>
                  </a:ext>
                </a:extLst>
              </a:tr>
              <a:tr h="27860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err="1">
                          <a:ln>
                            <a:noFill/>
                          </a:ln>
                          <a:solidFill>
                            <a:srgbClr val="000000"/>
                          </a:solidFill>
                          <a:effectLst/>
                          <a:latin typeface="+mn-lt"/>
                          <a:ea typeface="ＭＳ 明朝" charset="-128"/>
                        </a:rPr>
                        <a:t>gemmeb</a:t>
                      </a:r>
                      <a:endParaRPr kumimoji="0" lang="en-US" altLang="en-US" sz="1800" b="0" i="0" u="none" strike="noStrike" cap="none" normalizeH="0" baseline="0" dirty="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mn-lt"/>
                          <a:ea typeface="ＭＳ 明朝" charset="-128"/>
                        </a:rPr>
                        <a:t>dále</a:t>
                      </a:r>
                      <a:endParaRPr kumimoji="0" lang="en-US" altLang="en-US" sz="1800" b="0" i="0" u="none" strike="noStrike" cap="none" normalizeH="0" baseline="0" dirty="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02"/>
                  </a:ext>
                </a:extLst>
              </a:tr>
              <a:tr h="548640">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rgbClr val="000000"/>
                          </a:solidFill>
                          <a:effectLst/>
                          <a:latin typeface="+mn-lt"/>
                          <a:ea typeface="ＭＳ 明朝" charset="-128"/>
                        </a:rPr>
                        <a:t>glome</a:t>
                      </a:r>
                      <a:endParaRPr kumimoji="0" lang="en-US" altLang="en-US" sz="1800" b="0" i="0" u="none" strike="noStrike" cap="none" normalizeH="0" baseline="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mn-lt"/>
                          <a:ea typeface="ＭＳ 明朝" charset="-128"/>
                        </a:rPr>
                        <a:t>náhle</a:t>
                      </a:r>
                      <a:r>
                        <a:rPr kumimoji="0" lang="en-US" altLang="en-US" sz="1800" b="0" i="0" u="none" strike="noStrike" cap="none" normalizeH="0" baseline="0" dirty="0">
                          <a:ln>
                            <a:noFill/>
                          </a:ln>
                          <a:solidFill>
                            <a:srgbClr val="000000"/>
                          </a:solidFill>
                          <a:effectLst/>
                          <a:latin typeface="+mn-lt"/>
                          <a:ea typeface="ＭＳ 明朝" charset="-128"/>
                        </a:rPr>
                        <a:t>, </a:t>
                      </a:r>
                      <a:r>
                        <a:rPr kumimoji="0" lang="en-US" altLang="en-US" sz="1800" b="0" i="0" u="none" strike="noStrike" cap="none" normalizeH="0" baseline="0" dirty="0" err="1">
                          <a:ln>
                            <a:noFill/>
                          </a:ln>
                          <a:solidFill>
                            <a:srgbClr val="000000"/>
                          </a:solidFill>
                          <a:effectLst/>
                          <a:latin typeface="+mn-lt"/>
                          <a:ea typeface="ＭＳ 明朝" charset="-128"/>
                        </a:rPr>
                        <a:t>najednou</a:t>
                      </a:r>
                      <a:endParaRPr kumimoji="0" lang="en-US" altLang="en-US" sz="1800" b="0" i="0" u="none" strike="noStrike" cap="none" normalizeH="0" baseline="0" dirty="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3"/>
                  </a:ext>
                </a:extLst>
              </a:tr>
              <a:tr h="27860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rgbClr val="000000"/>
                          </a:solidFill>
                          <a:effectLst/>
                          <a:latin typeface="+mn-lt"/>
                          <a:ea typeface="ＭＳ 明朝" charset="-128"/>
                        </a:rPr>
                        <a:t>kal</a:t>
                      </a:r>
                      <a:endParaRPr kumimoji="0" lang="en-US" altLang="en-US" sz="1800" b="0" i="0" u="none" strike="noStrike" cap="none" normalizeH="0" baseline="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mn-lt"/>
                          <a:ea typeface="ＭＳ 明朝" charset="-128"/>
                        </a:rPr>
                        <a:t>přece</a:t>
                      </a:r>
                      <a:endParaRPr kumimoji="0" lang="en-US" altLang="en-US" sz="1800" b="0" i="0" u="none" strike="noStrike" cap="none" normalizeH="0" baseline="0" dirty="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04"/>
                  </a:ext>
                </a:extLst>
              </a:tr>
              <a:tr h="27860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rgbClr val="000000"/>
                          </a:solidFill>
                          <a:effectLst/>
                          <a:latin typeface="+mn-lt"/>
                          <a:ea typeface="ＭＳ 明朝" charset="-128"/>
                        </a:rPr>
                        <a:t>kan(n)eto</a:t>
                      </a:r>
                      <a:endParaRPr kumimoji="0" lang="en-US" altLang="en-US" sz="1800" b="0" i="0" u="none" strike="noStrike" cap="none" normalizeH="0" baseline="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1800" b="0" i="0" u="none" strike="noStrike" cap="none" normalizeH="0" baseline="0" dirty="0">
                          <a:ln>
                            <a:noFill/>
                          </a:ln>
                          <a:solidFill>
                            <a:srgbClr val="000000"/>
                          </a:solidFill>
                          <a:effectLst/>
                          <a:latin typeface="+mn-lt"/>
                          <a:ea typeface="ＭＳ 明朝" charset="-128"/>
                        </a:rPr>
                        <a:t>jistě</a:t>
                      </a:r>
                      <a:endParaRPr kumimoji="0" lang="en-US" altLang="en-US" sz="1800" b="0" i="0" u="none" strike="noStrike" cap="none" normalizeH="0" baseline="0" dirty="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5"/>
                  </a:ext>
                </a:extLst>
              </a:tr>
              <a:tr h="27860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rgbClr val="000000"/>
                          </a:solidFill>
                          <a:effectLst/>
                          <a:latin typeface="+mn-lt"/>
                          <a:ea typeface="ＭＳ 明朝" charset="-128"/>
                        </a:rPr>
                        <a:t>lorin</a:t>
                      </a:r>
                      <a:endParaRPr kumimoji="0" lang="en-US" altLang="en-US" sz="1800" b="0" i="0" u="none" strike="noStrike" cap="none" normalizeH="0" baseline="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1800" b="0" i="0" u="none" strike="noStrike" cap="none" normalizeH="0" baseline="0" dirty="0">
                          <a:ln>
                            <a:noFill/>
                          </a:ln>
                          <a:solidFill>
                            <a:srgbClr val="000000"/>
                          </a:solidFill>
                          <a:effectLst/>
                          <a:latin typeface="+mn-lt"/>
                          <a:ea typeface="ＭＳ 明朝" charset="-128"/>
                        </a:rPr>
                        <a:t>zítra</a:t>
                      </a:r>
                      <a:endParaRPr kumimoji="0" lang="en-US" altLang="en-US" sz="1800" b="0" i="0" u="none" strike="noStrike" cap="none" normalizeH="0" baseline="0" dirty="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06"/>
                  </a:ext>
                </a:extLst>
              </a:tr>
              <a:tr h="27860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rgbClr val="000000"/>
                          </a:solidFill>
                          <a:effectLst/>
                          <a:latin typeface="+mn-lt"/>
                          <a:ea typeface="ＭＳ 明朝" charset="-128"/>
                        </a:rPr>
                        <a:t>mi</a:t>
                      </a:r>
                      <a:endParaRPr kumimoji="0" lang="en-US" altLang="en-US" sz="1800" b="0" i="0" u="none" strike="noStrike" cap="none" normalizeH="0" baseline="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1800" b="0" i="0" u="none" strike="noStrike" cap="none" normalizeH="0" baseline="0" dirty="0">
                          <a:ln>
                            <a:noFill/>
                          </a:ln>
                          <a:solidFill>
                            <a:srgbClr val="000000"/>
                          </a:solidFill>
                          <a:effectLst/>
                          <a:latin typeface="+mn-lt"/>
                          <a:ea typeface="ＭＳ 明朝" charset="-128"/>
                        </a:rPr>
                        <a:t>také</a:t>
                      </a:r>
                      <a:endParaRPr kumimoji="0" lang="en-US" altLang="en-US" sz="1800" b="0" i="0" u="none" strike="noStrike" cap="none" normalizeH="0" baseline="0" dirty="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7"/>
                  </a:ext>
                </a:extLst>
              </a:tr>
              <a:tr h="27860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rgbClr val="000000"/>
                          </a:solidFill>
                          <a:effectLst/>
                          <a:latin typeface="+mn-lt"/>
                          <a:ea typeface="ＭＳ 明朝" charset="-128"/>
                        </a:rPr>
                        <a:t>mir</a:t>
                      </a:r>
                      <a:endParaRPr kumimoji="0" lang="en-US" altLang="en-US" sz="1800" b="0" i="0" u="none" strike="noStrike" cap="none" normalizeH="0" baseline="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1800" b="0" i="0" u="none" strike="noStrike" cap="none" normalizeH="0" baseline="0" dirty="0">
                          <a:ln>
                            <a:noFill/>
                          </a:ln>
                          <a:solidFill>
                            <a:srgbClr val="000000"/>
                          </a:solidFill>
                          <a:effectLst/>
                          <a:latin typeface="+mn-lt"/>
                          <a:ea typeface="ＭＳ 明朝" charset="-128"/>
                        </a:rPr>
                        <a:t>ještě</a:t>
                      </a:r>
                      <a:endParaRPr kumimoji="0" lang="en-US" altLang="en-US" sz="1800" b="0" i="0" u="none" strike="noStrike" cap="none" normalizeH="0" baseline="0" dirty="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08"/>
                  </a:ext>
                </a:extLst>
              </a:tr>
              <a:tr h="27860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rgbClr val="000000"/>
                          </a:solidFill>
                          <a:effectLst/>
                          <a:latin typeface="+mn-lt"/>
                          <a:ea typeface="ＭＳ 明朝" charset="-128"/>
                        </a:rPr>
                        <a:t>pal</a:t>
                      </a:r>
                      <a:endParaRPr kumimoji="0" lang="en-US" altLang="en-US" sz="1800" b="0" i="0" u="none" strike="noStrike" cap="none" normalizeH="0" baseline="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1800" b="0" i="0" u="none" strike="noStrike" cap="none" normalizeH="0" baseline="0" dirty="0">
                          <a:ln>
                            <a:noFill/>
                          </a:ln>
                          <a:solidFill>
                            <a:srgbClr val="000000"/>
                          </a:solidFill>
                          <a:effectLst/>
                          <a:latin typeface="+mn-lt"/>
                          <a:ea typeface="ＭＳ 明朝" charset="-128"/>
                        </a:rPr>
                        <a:t>jak</a:t>
                      </a:r>
                      <a:endParaRPr kumimoji="0" lang="en-US" altLang="en-US" sz="1800" b="0" i="0" u="none" strike="noStrike" cap="none" normalizeH="0" baseline="0" dirty="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9"/>
                  </a:ext>
                </a:extLst>
              </a:tr>
              <a:tr h="27860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rgbClr val="000000"/>
                          </a:solidFill>
                          <a:effectLst/>
                          <a:latin typeface="+mn-lt"/>
                          <a:ea typeface="ＭＳ 明朝" charset="-128"/>
                        </a:rPr>
                        <a:t>pyggad</a:t>
                      </a:r>
                      <a:endParaRPr kumimoji="0" lang="en-US" altLang="en-US" sz="1800" b="0" i="0" u="none" strike="noStrike" cap="none" normalizeH="0" baseline="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1800" b="0" i="0" u="none" strike="noStrike" cap="none" normalizeH="0" baseline="0" dirty="0">
                          <a:ln>
                            <a:noFill/>
                          </a:ln>
                          <a:solidFill>
                            <a:srgbClr val="000000"/>
                          </a:solidFill>
                          <a:effectLst/>
                          <a:latin typeface="+mn-lt"/>
                          <a:ea typeface="ＭＳ 明朝" charset="-128"/>
                        </a:rPr>
                        <a:t>dnes, dnešní</a:t>
                      </a:r>
                      <a:endParaRPr kumimoji="0" lang="en-US" altLang="en-US" sz="1800" b="0" i="0" u="none" strike="noStrike" cap="none" normalizeH="0" baseline="0" dirty="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10"/>
                  </a:ext>
                </a:extLst>
              </a:tr>
              <a:tr h="27860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rgbClr val="000000"/>
                          </a:solidFill>
                          <a:effectLst/>
                          <a:latin typeface="+mn-lt"/>
                          <a:ea typeface="ＭＳ 明朝" charset="-128"/>
                        </a:rPr>
                        <a:t>tanna</a:t>
                      </a:r>
                      <a:endParaRPr kumimoji="0" lang="en-US" altLang="en-US" sz="1800" b="0" i="0" u="none" strike="noStrike" cap="none" normalizeH="0" baseline="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1800" b="0" i="0" u="none" strike="noStrike" cap="none" normalizeH="0" baseline="0" dirty="0">
                          <a:ln>
                            <a:noFill/>
                          </a:ln>
                          <a:solidFill>
                            <a:srgbClr val="000000"/>
                          </a:solidFill>
                          <a:effectLst/>
                          <a:latin typeface="+mn-lt"/>
                          <a:ea typeface="ＭＳ 明朝" charset="-128"/>
                        </a:rPr>
                        <a:t>spolu</a:t>
                      </a:r>
                      <a:endParaRPr kumimoji="0" lang="en-US" altLang="en-US" sz="1800" b="0" i="0" u="none" strike="noStrike" cap="none" normalizeH="0" baseline="0" dirty="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11"/>
                  </a:ext>
                </a:extLst>
              </a:tr>
              <a:tr h="27860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rgbClr val="000000"/>
                          </a:solidFill>
                          <a:effectLst/>
                          <a:latin typeface="+mn-lt"/>
                          <a:ea typeface="ＭＳ 明朝" charset="-128"/>
                        </a:rPr>
                        <a:t>tunn</a:t>
                      </a:r>
                      <a:endParaRPr kumimoji="0" lang="en-US" altLang="en-US" sz="1800" b="0" i="0" u="none" strike="noStrike" cap="none" normalizeH="0" baseline="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1800" b="0" i="0" u="none" strike="noStrike" cap="none" normalizeH="0" baseline="0" dirty="0">
                          <a:ln>
                            <a:noFill/>
                          </a:ln>
                          <a:solidFill>
                            <a:srgbClr val="000000"/>
                          </a:solidFill>
                          <a:effectLst/>
                          <a:latin typeface="+mn-lt"/>
                          <a:ea typeface="ＭＳ 明朝" charset="-128"/>
                        </a:rPr>
                        <a:t>nyní</a:t>
                      </a:r>
                      <a:endParaRPr kumimoji="0" lang="en-US" altLang="en-US" sz="1800" b="0" i="0" u="none" strike="noStrike" cap="none" normalizeH="0" baseline="0" dirty="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12"/>
                  </a:ext>
                </a:extLst>
              </a:tr>
              <a:tr h="27860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rgbClr val="000000"/>
                          </a:solidFill>
                          <a:effectLst/>
                          <a:latin typeface="+mn-lt"/>
                          <a:ea typeface="ＭＳ 明朝" charset="-128"/>
                        </a:rPr>
                        <a:t>ugul</a:t>
                      </a:r>
                      <a:endParaRPr kumimoji="0" lang="en-US" altLang="en-US" sz="1800" b="0" i="0" u="none" strike="noStrike" cap="none" normalizeH="0" baseline="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1800" b="0" i="0" u="none" strike="noStrike" cap="none" normalizeH="0" baseline="0" dirty="0" err="1">
                          <a:ln>
                            <a:noFill/>
                          </a:ln>
                          <a:solidFill>
                            <a:srgbClr val="000000"/>
                          </a:solidFill>
                          <a:effectLst/>
                          <a:latin typeface="+mn-lt"/>
                          <a:ea typeface="ＭＳ 明朝" charset="-128"/>
                        </a:rPr>
                        <a:t>ted</a:t>
                      </a:r>
                      <a:r>
                        <a:rPr kumimoji="0" lang="cs-CZ" altLang="en-US" sz="1800" b="0" i="0" u="none" strike="noStrike" cap="none" normalizeH="0" baseline="0" dirty="0">
                          <a:ln>
                            <a:noFill/>
                          </a:ln>
                          <a:solidFill>
                            <a:srgbClr val="000000"/>
                          </a:solidFill>
                          <a:effectLst/>
                          <a:latin typeface="+mn-lt"/>
                          <a:ea typeface="ＭＳ 明朝" charset="-128"/>
                        </a:rPr>
                        <a:t>' ještě</a:t>
                      </a:r>
                      <a:endParaRPr kumimoji="0" lang="en-US" altLang="en-US" sz="1800" b="0" i="0" u="none" strike="noStrike" cap="none" normalizeH="0" baseline="0" dirty="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13"/>
                  </a:ext>
                </a:extLst>
              </a:tr>
              <a:tr h="27860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rgbClr val="000000"/>
                          </a:solidFill>
                          <a:effectLst/>
                          <a:latin typeface="+mn-lt"/>
                          <a:ea typeface="ＭＳ 明朝" charset="-128"/>
                        </a:rPr>
                        <a:t>val</a:t>
                      </a:r>
                      <a:endParaRPr kumimoji="0" lang="en-US" altLang="en-US" sz="1800" b="0" i="0" u="none" strike="noStrike" cap="none" normalizeH="0" baseline="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n-US" sz="1800" b="0" i="0" u="none" strike="noStrike" cap="none" normalizeH="0" baseline="0" dirty="0">
                          <a:ln>
                            <a:noFill/>
                          </a:ln>
                          <a:solidFill>
                            <a:srgbClr val="000000"/>
                          </a:solidFill>
                          <a:effectLst/>
                          <a:latin typeface="+mn-lt"/>
                          <a:ea typeface="ＭＳ 明朝" charset="-128"/>
                        </a:rPr>
                        <a:t>jen</a:t>
                      </a:r>
                      <a:endParaRPr kumimoji="0" lang="en-US" altLang="en-US" sz="1800" b="0" i="0" u="none" strike="noStrike" cap="none" normalizeH="0" baseline="0" dirty="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14"/>
                  </a:ext>
                </a:extLst>
              </a:tr>
            </a:tbl>
          </a:graphicData>
        </a:graphic>
      </p:graphicFrame>
      <p:graphicFrame>
        <p:nvGraphicFramePr>
          <p:cNvPr id="6" name="Content Placeholder 5"/>
          <p:cNvGraphicFramePr>
            <a:graphicFrameLocks noGrp="1"/>
          </p:cNvGraphicFramePr>
          <p:nvPr>
            <p:ph sz="half" idx="4294967295"/>
            <p:extLst>
              <p:ext uri="{D42A27DB-BD31-4B8C-83A1-F6EECF244321}">
                <p14:modId xmlns:p14="http://schemas.microsoft.com/office/powerpoint/2010/main" val="1514633425"/>
              </p:ext>
            </p:extLst>
          </p:nvPr>
        </p:nvGraphicFramePr>
        <p:xfrm>
          <a:off x="4629151" y="1378741"/>
          <a:ext cx="3453304" cy="1942527"/>
        </p:xfrm>
        <a:graphic>
          <a:graphicData uri="http://schemas.openxmlformats.org/drawingml/2006/table">
            <a:tbl>
              <a:tblPr/>
              <a:tblGrid>
                <a:gridCol w="1726653">
                  <a:extLst>
                    <a:ext uri="{9D8B030D-6E8A-4147-A177-3AD203B41FA5}">
                      <a16:colId xmlns:a16="http://schemas.microsoft.com/office/drawing/2014/main" val="20000"/>
                    </a:ext>
                  </a:extLst>
                </a:gridCol>
                <a:gridCol w="1726651">
                  <a:extLst>
                    <a:ext uri="{9D8B030D-6E8A-4147-A177-3AD203B41FA5}">
                      <a16:colId xmlns:a16="http://schemas.microsoft.com/office/drawing/2014/main" val="20001"/>
                    </a:ext>
                  </a:extLst>
                </a:gridCol>
              </a:tblGrid>
              <a:tr h="548882">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b-NO" altLang="en-US" sz="1800" b="1" i="0" u="none" strike="noStrike" cap="none" normalizeH="0" baseline="0" dirty="0">
                          <a:ln>
                            <a:noFill/>
                          </a:ln>
                          <a:solidFill>
                            <a:srgbClr val="FFFFFF"/>
                          </a:solidFill>
                          <a:effectLst/>
                          <a:latin typeface="+mn-lt"/>
                          <a:ea typeface="ＭＳ 明朝" charset="-128"/>
                        </a:rPr>
                        <a:t>interrogatives</a:t>
                      </a:r>
                      <a:endParaRPr kumimoji="0" lang="en-US" altLang="en-US" sz="1800" b="1" i="0" u="none" strike="noStrike" cap="none" normalizeH="0" baseline="0" dirty="0">
                        <a:ln>
                          <a:noFill/>
                        </a:ln>
                        <a:solidFill>
                          <a:srgbClr val="FFFFFF"/>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mn-lt"/>
                        <a:ea typeface="ＭＳ Ｐゴシック"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78729">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err="1">
                          <a:ln>
                            <a:noFill/>
                          </a:ln>
                          <a:solidFill>
                            <a:srgbClr val="000000"/>
                          </a:solidFill>
                          <a:effectLst/>
                          <a:latin typeface="+mn-lt"/>
                          <a:ea typeface="ＭＳ 明朝" charset="-128"/>
                        </a:rPr>
                        <a:t>bazel</a:t>
                      </a:r>
                      <a:endParaRPr kumimoji="0" lang="en-US" altLang="en-US" sz="1800" b="0" i="0" u="none" strike="noStrike" cap="none" normalizeH="0" baseline="0" dirty="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mn-lt"/>
                          <a:ea typeface="ＭＳ 明朝" charset="-128"/>
                        </a:rPr>
                        <a:t>který, kdo</a:t>
                      </a: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1"/>
                  </a:ext>
                </a:extLst>
              </a:tr>
              <a:tr h="278729">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rgbClr val="000000"/>
                          </a:solidFill>
                          <a:effectLst/>
                          <a:latin typeface="+mn-lt"/>
                          <a:ea typeface="ＭＳ 明朝" charset="-128"/>
                        </a:rPr>
                        <a:t>da</a:t>
                      </a:r>
                      <a:endParaRPr kumimoji="0" lang="en-US" altLang="en-US" sz="1800" b="0" i="0" u="none" strike="noStrike" cap="none" normalizeH="0" baseline="0" dirty="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mn-lt"/>
                          <a:ea typeface="ＭＳ 明朝" charset="-128"/>
                        </a:rPr>
                        <a:t>co</a:t>
                      </a: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02"/>
                  </a:ext>
                </a:extLst>
              </a:tr>
              <a:tr h="278729">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rgbClr val="000000"/>
                          </a:solidFill>
                          <a:effectLst/>
                          <a:latin typeface="+mn-lt"/>
                          <a:ea typeface="ＭＳ 明朝" charset="-128"/>
                        </a:rPr>
                        <a:t>ita</a:t>
                      </a:r>
                      <a:endParaRPr kumimoji="0" lang="en-US" altLang="en-US" sz="1800" b="0" i="0" u="none" strike="noStrike" cap="none" normalizeH="0" baseline="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mn-lt"/>
                          <a:ea typeface="ＭＳ 明朝" charset="-128"/>
                        </a:rPr>
                        <a:t>kdy</a:t>
                      </a:r>
                      <a:endParaRPr kumimoji="0" lang="en-US" altLang="en-US" sz="1800" b="0" i="0" u="none" strike="noStrike" cap="none" normalizeH="0" baseline="0" dirty="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3"/>
                  </a:ext>
                </a:extLst>
              </a:tr>
              <a:tr h="278729">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rgbClr val="000000"/>
                          </a:solidFill>
                          <a:effectLst/>
                          <a:latin typeface="+mn-lt"/>
                          <a:ea typeface="ＭＳ 明朝" charset="-128"/>
                        </a:rPr>
                        <a:t>sat-da</a:t>
                      </a:r>
                      <a:endParaRPr kumimoji="0" lang="en-US" altLang="en-US" sz="1800" b="0" i="0" u="none" strike="noStrike" cap="none" normalizeH="0" baseline="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mn-lt"/>
                          <a:ea typeface="ＭＳ 明朝" charset="-128"/>
                        </a:rPr>
                        <a:t>proč</a:t>
                      </a:r>
                      <a:endParaRPr kumimoji="0" lang="en-US" altLang="en-US" sz="1800" b="0" i="0" u="none" strike="noStrike" cap="none" normalizeH="0" baseline="0" dirty="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04"/>
                  </a:ext>
                </a:extLst>
              </a:tr>
              <a:tr h="278729">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rgbClr val="000000"/>
                          </a:solidFill>
                          <a:effectLst/>
                          <a:latin typeface="+mn-lt"/>
                          <a:ea typeface="ＭＳ 明朝" charset="-128"/>
                        </a:rPr>
                        <a:t>uta</a:t>
                      </a:r>
                      <a:endParaRPr kumimoji="0" lang="en-US" altLang="en-US" sz="1800" b="0" i="0" u="none" strike="noStrike" cap="none" normalizeH="0" baseline="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mn-lt"/>
                          <a:ea typeface="ＭＳ 明朝" charset="-128"/>
                        </a:rPr>
                        <a:t>kde</a:t>
                      </a:r>
                      <a:endParaRPr kumimoji="0" lang="en-US" altLang="en-US" sz="1800" b="0" i="0" u="none" strike="noStrike" cap="none" normalizeH="0" baseline="0" dirty="0">
                        <a:ln>
                          <a:noFill/>
                        </a:ln>
                        <a:solidFill>
                          <a:srgbClr val="000000"/>
                        </a:solidFill>
                        <a:effectLst/>
                        <a:latin typeface="+mn-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82425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noAutofit/>
          </a:bodyPr>
          <a:lstStyle/>
          <a:p>
            <a:r>
              <a:rPr lang="en-US" altLang="en-US" sz="2800" dirty="0">
                <a:latin typeface="+mj-lt"/>
                <a:ea typeface="ＭＳ Ｐゴシック" charset="-128"/>
              </a:rPr>
              <a:t>Noun inflection:</a:t>
            </a:r>
            <a:br>
              <a:rPr lang="en-US" altLang="en-US" sz="2800" dirty="0">
                <a:latin typeface="+mj-lt"/>
                <a:ea typeface="ＭＳ Ｐゴシック" charset="-128"/>
              </a:rPr>
            </a:br>
            <a:r>
              <a:rPr lang="en-US" altLang="en-US" sz="2800" i="1" dirty="0" err="1">
                <a:latin typeface="+mj-lt"/>
                <a:ea typeface="ＭＳ Ｐゴシック" charset="-128"/>
              </a:rPr>
              <a:t>ollizim</a:t>
            </a:r>
            <a:r>
              <a:rPr lang="en-US" altLang="en-US" sz="2800" i="1" dirty="0">
                <a:latin typeface="+mj-lt"/>
                <a:ea typeface="ＭＳ Ｐゴシック" charset="-128"/>
              </a:rPr>
              <a:t> </a:t>
            </a:r>
            <a:r>
              <a:rPr lang="en-US" altLang="en-US" sz="2800" dirty="0">
                <a:latin typeface="+mj-lt"/>
                <a:ea typeface="ＭＳ Ｐゴシック" charset="-128"/>
              </a:rPr>
              <a:t>‘</a:t>
            </a:r>
            <a:r>
              <a:rPr lang="en-US" altLang="ja-JP" sz="2800" dirty="0" err="1">
                <a:latin typeface="+mj-lt"/>
                <a:ea typeface="ＭＳ Ｐゴシック" charset="-128"/>
              </a:rPr>
              <a:t>nádraží</a:t>
            </a:r>
            <a:r>
              <a:rPr lang="en-US" altLang="en-US" sz="2800" dirty="0">
                <a:latin typeface="+mj-lt"/>
                <a:ea typeface="ＭＳ Ｐゴシック" charset="-128"/>
              </a:rPr>
              <a:t>’</a:t>
            </a:r>
            <a:r>
              <a:rPr lang="en-US" altLang="ja-JP" sz="2800" dirty="0">
                <a:latin typeface="+mj-lt"/>
                <a:ea typeface="ＭＳ Ｐゴシック" charset="-128"/>
              </a:rPr>
              <a:t>, </a:t>
            </a:r>
            <a:r>
              <a:rPr lang="en-US" altLang="ja-JP" sz="2800" i="1" dirty="0" err="1">
                <a:latin typeface="+mj-lt"/>
                <a:ea typeface="ＭＳ Ｐゴシック" charset="-128"/>
              </a:rPr>
              <a:t>gallida</a:t>
            </a:r>
            <a:r>
              <a:rPr lang="en-US" altLang="ja-JP" sz="2800" i="1" dirty="0">
                <a:latin typeface="+mj-lt"/>
                <a:ea typeface="ＭＳ Ｐゴシック" charset="-128"/>
              </a:rPr>
              <a:t> </a:t>
            </a:r>
            <a:r>
              <a:rPr lang="en-US" altLang="en-US" sz="2800" dirty="0">
                <a:latin typeface="+mj-lt"/>
                <a:ea typeface="ＭＳ Ｐゴシック" charset="-128"/>
              </a:rPr>
              <a:t>‘</a:t>
            </a:r>
            <a:r>
              <a:rPr lang="en-US" altLang="ja-JP" sz="2800" dirty="0">
                <a:latin typeface="+mj-lt"/>
                <a:ea typeface="ＭＳ Ｐゴシック" charset="-128"/>
              </a:rPr>
              <a:t>???</a:t>
            </a:r>
            <a:r>
              <a:rPr lang="en-US" altLang="en-US" sz="2800" dirty="0">
                <a:latin typeface="+mj-lt"/>
                <a:ea typeface="ＭＳ Ｐゴシック" charset="-128"/>
              </a:rPr>
              <a:t>’</a:t>
            </a:r>
            <a:r>
              <a:rPr lang="en-US" altLang="ja-JP" sz="2800" dirty="0">
                <a:latin typeface="+mj-lt"/>
                <a:ea typeface="ＭＳ Ｐゴシック" charset="-128"/>
              </a:rPr>
              <a:t>, </a:t>
            </a:r>
            <a:r>
              <a:rPr lang="en-US" altLang="ja-JP" sz="2800" i="1" dirty="0" err="1">
                <a:latin typeface="+mj-lt"/>
                <a:ea typeface="ＭＳ Ｐゴシック" charset="-128"/>
              </a:rPr>
              <a:t>byge</a:t>
            </a:r>
            <a:r>
              <a:rPr lang="en-US" altLang="ja-JP" sz="2800" dirty="0">
                <a:latin typeface="+mj-lt"/>
                <a:ea typeface="ＭＳ Ｐゴシック" charset="-128"/>
              </a:rPr>
              <a:t> </a:t>
            </a:r>
            <a:r>
              <a:rPr lang="en-US" altLang="en-US" sz="2800" dirty="0">
                <a:latin typeface="+mj-lt"/>
                <a:ea typeface="ＭＳ Ｐゴシック" charset="-128"/>
              </a:rPr>
              <a:t>‘</a:t>
            </a:r>
            <a:r>
              <a:rPr lang="en-US" altLang="ja-JP" sz="2800" dirty="0" err="1">
                <a:latin typeface="+mj-lt"/>
                <a:ea typeface="ＭＳ Ｐゴシック" charset="-128"/>
              </a:rPr>
              <a:t>deska</a:t>
            </a:r>
            <a:r>
              <a:rPr lang="en-US" altLang="en-US" sz="2800" dirty="0">
                <a:latin typeface="+mj-lt"/>
                <a:ea typeface="ＭＳ Ｐゴシック" charset="-128"/>
              </a:rPr>
              <a: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2134805"/>
              </p:ext>
            </p:extLst>
          </p:nvPr>
        </p:nvGraphicFramePr>
        <p:xfrm>
          <a:off x="1389460" y="1313260"/>
          <a:ext cx="6172202" cy="2377440"/>
        </p:xfrm>
        <a:graphic>
          <a:graphicData uri="http://schemas.openxmlformats.org/drawingml/2006/table">
            <a:tbl>
              <a:tblPr/>
              <a:tblGrid>
                <a:gridCol w="1234678">
                  <a:extLst>
                    <a:ext uri="{9D8B030D-6E8A-4147-A177-3AD203B41FA5}">
                      <a16:colId xmlns:a16="http://schemas.microsoft.com/office/drawing/2014/main" val="20000"/>
                    </a:ext>
                  </a:extLst>
                </a:gridCol>
                <a:gridCol w="1234679">
                  <a:extLst>
                    <a:ext uri="{9D8B030D-6E8A-4147-A177-3AD203B41FA5}">
                      <a16:colId xmlns:a16="http://schemas.microsoft.com/office/drawing/2014/main" val="20001"/>
                    </a:ext>
                  </a:extLst>
                </a:gridCol>
                <a:gridCol w="1233488">
                  <a:extLst>
                    <a:ext uri="{9D8B030D-6E8A-4147-A177-3AD203B41FA5}">
                      <a16:colId xmlns:a16="http://schemas.microsoft.com/office/drawing/2014/main" val="20002"/>
                    </a:ext>
                  </a:extLst>
                </a:gridCol>
                <a:gridCol w="1234678">
                  <a:extLst>
                    <a:ext uri="{9D8B030D-6E8A-4147-A177-3AD203B41FA5}">
                      <a16:colId xmlns:a16="http://schemas.microsoft.com/office/drawing/2014/main" val="20003"/>
                    </a:ext>
                  </a:extLst>
                </a:gridCol>
                <a:gridCol w="1234679">
                  <a:extLst>
                    <a:ext uri="{9D8B030D-6E8A-4147-A177-3AD203B41FA5}">
                      <a16:colId xmlns:a16="http://schemas.microsoft.com/office/drawing/2014/main" val="20004"/>
                    </a:ext>
                  </a:extLst>
                </a:gridCol>
              </a:tblGrid>
              <a:tr h="548640">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FFFF"/>
                          </a:solidFill>
                          <a:effectLst/>
                          <a:latin typeface="+mj-lt"/>
                          <a:ea typeface="ＭＳ 明朝" charset="-128"/>
                        </a:rPr>
                        <a:t> </a:t>
                      </a: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FFFF"/>
                          </a:solidFill>
                          <a:effectLst/>
                          <a:latin typeface="+mj-lt"/>
                          <a:ea typeface="ＭＳ 明朝" charset="-128"/>
                        </a:rPr>
                        <a:t> </a:t>
                      </a: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FFFFFF"/>
                          </a:solidFill>
                          <a:effectLst/>
                          <a:latin typeface="+mj-lt"/>
                          <a:ea typeface="ＭＳ 明朝" charset="-128"/>
                        </a:rPr>
                        <a:t>masc</a:t>
                      </a:r>
                      <a:endParaRPr kumimoji="0" lang="en-US" altLang="en-US" sz="2000" b="1" i="0" u="none" strike="noStrike" cap="none" normalizeH="0" baseline="0" dirty="0">
                        <a:ln>
                          <a:noFill/>
                        </a:ln>
                        <a:solidFill>
                          <a:srgbClr val="FFFFFF"/>
                        </a:solidFill>
                        <a:effectLst/>
                        <a:latin typeface="+mj-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FFFF"/>
                          </a:solidFill>
                          <a:effectLst/>
                          <a:latin typeface="+mj-lt"/>
                          <a:ea typeface="ＭＳ 明朝" charset="-128"/>
                        </a:rPr>
                        <a:t>fem -</a:t>
                      </a:r>
                      <a:r>
                        <a:rPr kumimoji="0" lang="en-US" altLang="en-US" sz="2000" b="1" i="1" u="none" strike="noStrike" cap="none" normalizeH="0" baseline="0" dirty="0">
                          <a:ln>
                            <a:noFill/>
                          </a:ln>
                          <a:solidFill>
                            <a:srgbClr val="FFFFFF"/>
                          </a:solidFill>
                          <a:effectLst/>
                          <a:latin typeface="+mj-lt"/>
                          <a:ea typeface="ＭＳ 明朝" charset="-128"/>
                        </a:rPr>
                        <a:t>a</a:t>
                      </a:r>
                      <a:endParaRPr kumimoji="0" lang="en-US" altLang="en-US" sz="2000" b="1" i="0" u="none" strike="noStrike" cap="none" normalizeH="0" baseline="0" dirty="0">
                        <a:ln>
                          <a:noFill/>
                        </a:ln>
                        <a:solidFill>
                          <a:srgbClr val="FFFFFF"/>
                        </a:solidFill>
                        <a:effectLst/>
                        <a:latin typeface="+mj-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FFFF"/>
                          </a:solidFill>
                          <a:effectLst/>
                          <a:latin typeface="+mj-lt"/>
                          <a:ea typeface="ＭＳ 明朝" charset="-128"/>
                        </a:rPr>
                        <a:t>fem -</a:t>
                      </a:r>
                      <a:r>
                        <a:rPr kumimoji="0" lang="en-US" altLang="en-US" sz="2000" b="1" i="1" u="none" strike="noStrike" cap="none" normalizeH="0" baseline="0" dirty="0">
                          <a:ln>
                            <a:noFill/>
                          </a:ln>
                          <a:solidFill>
                            <a:srgbClr val="FFFFFF"/>
                          </a:solidFill>
                          <a:effectLst/>
                          <a:latin typeface="+mj-lt"/>
                          <a:ea typeface="ＭＳ 明朝" charset="-128"/>
                        </a:rPr>
                        <a:t>e</a:t>
                      </a:r>
                      <a:endParaRPr kumimoji="0" lang="en-US" altLang="en-US" sz="2000" b="1" i="0" u="none" strike="noStrike" cap="none" normalizeH="0" baseline="0" dirty="0">
                        <a:ln>
                          <a:noFill/>
                        </a:ln>
                        <a:solidFill>
                          <a:srgbClr val="FFFFFF"/>
                        </a:solidFill>
                        <a:effectLst/>
                        <a:latin typeface="+mj-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48640">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mj-lt"/>
                          <a:ea typeface="ＭＳ 明朝" charset="-128"/>
                        </a:rPr>
                        <a:t>Sg</a:t>
                      </a: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mj-lt"/>
                          <a:ea typeface="ＭＳ 明朝" charset="-128"/>
                        </a:rPr>
                        <a:t>Nom, Gen, </a:t>
                      </a:r>
                      <a:r>
                        <a:rPr kumimoji="0" lang="en-US" altLang="en-US" sz="2000" b="0" i="0" u="none" strike="noStrike" cap="none" normalizeH="0" baseline="0" dirty="0" err="1">
                          <a:ln>
                            <a:noFill/>
                          </a:ln>
                          <a:solidFill>
                            <a:srgbClr val="000000"/>
                          </a:solidFill>
                          <a:effectLst/>
                          <a:latin typeface="+mj-lt"/>
                          <a:ea typeface="ＭＳ 明朝" charset="-128"/>
                        </a:rPr>
                        <a:t>Dat</a:t>
                      </a:r>
                      <a:r>
                        <a:rPr kumimoji="0" lang="en-US" altLang="en-US" sz="2000" b="0" i="0" u="none" strike="noStrike" cap="none" normalizeH="0" baseline="0" dirty="0">
                          <a:ln>
                            <a:noFill/>
                          </a:ln>
                          <a:solidFill>
                            <a:srgbClr val="000000"/>
                          </a:solidFill>
                          <a:effectLst/>
                          <a:latin typeface="+mj-lt"/>
                          <a:ea typeface="ＭＳ 明朝" charset="-128"/>
                        </a:rPr>
                        <a:t>, Inst</a:t>
                      </a: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1" u="none" strike="noStrike" cap="none" normalizeH="0" baseline="0">
                          <a:ln>
                            <a:noFill/>
                          </a:ln>
                          <a:solidFill>
                            <a:srgbClr val="000000"/>
                          </a:solidFill>
                          <a:effectLst/>
                          <a:latin typeface="+mj-lt"/>
                          <a:ea typeface="ＭＳ Ｐゴシック" charset="-128"/>
                        </a:rPr>
                        <a:t>ollizim</a:t>
                      </a:r>
                      <a:endParaRPr kumimoji="0" lang="en-US" altLang="en-US" sz="2000" b="0" i="0" u="none" strike="noStrike" cap="none" normalizeH="0" baseline="0">
                        <a:ln>
                          <a:noFill/>
                        </a:ln>
                        <a:solidFill>
                          <a:srgbClr val="000000"/>
                        </a:solidFill>
                        <a:effectLst/>
                        <a:latin typeface="+mj-lt"/>
                        <a:ea typeface="ＭＳ 明朝"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1" u="none" strike="noStrike" cap="none" normalizeH="0" baseline="0">
                          <a:ln>
                            <a:noFill/>
                          </a:ln>
                          <a:solidFill>
                            <a:srgbClr val="000000"/>
                          </a:solidFill>
                          <a:effectLst/>
                          <a:latin typeface="+mj-lt"/>
                          <a:ea typeface="ＭＳ Ｐゴシック" charset="-128"/>
                        </a:rPr>
                        <a:t> </a:t>
                      </a:r>
                      <a:endParaRPr kumimoji="0" lang="en-US" altLang="en-US" sz="2000" b="0" i="0" u="none" strike="noStrike" cap="none" normalizeH="0" baseline="0">
                        <a:ln>
                          <a:noFill/>
                        </a:ln>
                        <a:solidFill>
                          <a:srgbClr val="000000"/>
                        </a:solidFill>
                        <a:effectLst/>
                        <a:latin typeface="+mj-lt"/>
                        <a:ea typeface="ＭＳ 明朝"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1" u="none" strike="noStrike" cap="none" normalizeH="0" baseline="0">
                          <a:ln>
                            <a:noFill/>
                          </a:ln>
                          <a:solidFill>
                            <a:srgbClr val="000000"/>
                          </a:solidFill>
                          <a:effectLst/>
                          <a:latin typeface="+mj-lt"/>
                          <a:ea typeface="ＭＳ Ｐゴシック" charset="-128"/>
                        </a:rPr>
                        <a:t>gallida</a:t>
                      </a:r>
                      <a:endParaRPr kumimoji="0" lang="en-US" altLang="en-US" sz="2000" b="0" i="0" u="none" strike="noStrike" cap="none" normalizeH="0" baseline="0">
                        <a:ln>
                          <a:noFill/>
                        </a:ln>
                        <a:solidFill>
                          <a:srgbClr val="000000"/>
                        </a:solidFill>
                        <a:effectLst/>
                        <a:latin typeface="+mj-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1" u="none" strike="noStrike" cap="none" normalizeH="0" baseline="0">
                          <a:ln>
                            <a:noFill/>
                          </a:ln>
                          <a:solidFill>
                            <a:srgbClr val="000000"/>
                          </a:solidFill>
                          <a:effectLst/>
                          <a:latin typeface="+mj-lt"/>
                          <a:ea typeface="ＭＳ 明朝" charset="-128"/>
                        </a:rPr>
                        <a:t> </a:t>
                      </a:r>
                      <a:endParaRPr kumimoji="0" lang="en-US" altLang="en-US" sz="2000" b="0" i="0" u="none" strike="noStrike" cap="none" normalizeH="0" baseline="0">
                        <a:ln>
                          <a:noFill/>
                        </a:ln>
                        <a:solidFill>
                          <a:srgbClr val="000000"/>
                        </a:solidFill>
                        <a:effectLst/>
                        <a:latin typeface="+mj-lt"/>
                        <a:ea typeface="ＭＳ 明朝"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1" u="none" strike="noStrike" cap="none" normalizeH="0" baseline="0">
                          <a:ln>
                            <a:noFill/>
                          </a:ln>
                          <a:solidFill>
                            <a:srgbClr val="000000"/>
                          </a:solidFill>
                          <a:effectLst/>
                          <a:latin typeface="+mj-lt"/>
                          <a:ea typeface="ＭＳ 明朝" charset="-128"/>
                        </a:rPr>
                        <a:t>byge</a:t>
                      </a:r>
                      <a:endParaRPr kumimoji="0" lang="en-US" altLang="en-US" sz="2000" b="0" i="0" u="none" strike="noStrike" cap="none" normalizeH="0" baseline="0">
                        <a:ln>
                          <a:noFill/>
                        </a:ln>
                        <a:solidFill>
                          <a:srgbClr val="000000"/>
                        </a:solidFill>
                        <a:effectLst/>
                        <a:latin typeface="+mj-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1"/>
                  </a:ext>
                </a:extLst>
              </a:tr>
              <a:tr h="27860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mj-lt"/>
                          <a:ea typeface="ＭＳ 明朝" charset="-128"/>
                        </a:rPr>
                        <a:t> </a:t>
                      </a: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mj-lt"/>
                          <a:ea typeface="ＭＳ 明朝" charset="-128"/>
                        </a:rPr>
                        <a:t>Acc</a:t>
                      </a: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1" u="none" strike="noStrike" cap="none" normalizeH="0" baseline="0">
                          <a:ln>
                            <a:noFill/>
                          </a:ln>
                          <a:solidFill>
                            <a:srgbClr val="000000"/>
                          </a:solidFill>
                          <a:effectLst/>
                          <a:latin typeface="+mj-lt"/>
                          <a:ea typeface="ＭＳ Ｐゴシック" charset="-128"/>
                        </a:rPr>
                        <a:t>ollizim</a:t>
                      </a:r>
                      <a:r>
                        <a:rPr kumimoji="0" lang="en-US" altLang="en-US" sz="2000" b="1" i="1" u="none" strike="noStrike" cap="none" normalizeH="0" baseline="0">
                          <a:ln>
                            <a:noFill/>
                          </a:ln>
                          <a:solidFill>
                            <a:srgbClr val="000000"/>
                          </a:solidFill>
                          <a:effectLst/>
                          <a:latin typeface="+mj-lt"/>
                          <a:ea typeface="ＭＳ Ｐゴシック" charset="-128"/>
                        </a:rPr>
                        <a:t>en</a:t>
                      </a:r>
                      <a:endParaRPr kumimoji="0" lang="en-US" altLang="en-US" sz="2000" b="0" i="0" u="none" strike="noStrike" cap="none" normalizeH="0" baseline="0">
                        <a:ln>
                          <a:noFill/>
                        </a:ln>
                        <a:solidFill>
                          <a:srgbClr val="000000"/>
                        </a:solidFill>
                        <a:effectLst/>
                        <a:latin typeface="+mj-lt"/>
                        <a:ea typeface="ＭＳ 明朝"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1" u="none" strike="noStrike" cap="none" normalizeH="0" baseline="0">
                          <a:ln>
                            <a:noFill/>
                          </a:ln>
                          <a:solidFill>
                            <a:srgbClr val="000000"/>
                          </a:solidFill>
                          <a:effectLst/>
                          <a:latin typeface="+mj-lt"/>
                          <a:ea typeface="ＭＳ Ｐゴシック" charset="-128"/>
                        </a:rPr>
                        <a:t>gallida</a:t>
                      </a:r>
                      <a:r>
                        <a:rPr kumimoji="0" lang="en-US" altLang="en-US" sz="2000" b="1" i="1" u="none" strike="noStrike" cap="none" normalizeH="0" baseline="0">
                          <a:ln>
                            <a:noFill/>
                          </a:ln>
                          <a:solidFill>
                            <a:srgbClr val="000000"/>
                          </a:solidFill>
                          <a:effectLst/>
                          <a:latin typeface="+mj-lt"/>
                          <a:ea typeface="ＭＳ Ｐゴシック" charset="-128"/>
                        </a:rPr>
                        <a:t>n</a:t>
                      </a:r>
                      <a:endParaRPr kumimoji="0" lang="en-US" altLang="en-US" sz="2000" b="0" i="0" u="none" strike="noStrike" cap="none" normalizeH="0" baseline="0">
                        <a:ln>
                          <a:noFill/>
                        </a:ln>
                        <a:solidFill>
                          <a:srgbClr val="000000"/>
                        </a:solidFill>
                        <a:effectLst/>
                        <a:latin typeface="+mj-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1" u="none" strike="noStrike" cap="none" normalizeH="0" baseline="0">
                          <a:ln>
                            <a:noFill/>
                          </a:ln>
                          <a:solidFill>
                            <a:srgbClr val="000000"/>
                          </a:solidFill>
                          <a:effectLst/>
                          <a:latin typeface="+mj-lt"/>
                          <a:ea typeface="ＭＳ 明朝" charset="-128"/>
                        </a:rPr>
                        <a:t>byge</a:t>
                      </a:r>
                      <a:r>
                        <a:rPr kumimoji="0" lang="en-US" altLang="en-US" sz="2000" b="1" i="1" u="none" strike="noStrike" cap="none" normalizeH="0" baseline="0">
                          <a:ln>
                            <a:noFill/>
                          </a:ln>
                          <a:solidFill>
                            <a:srgbClr val="000000"/>
                          </a:solidFill>
                          <a:effectLst/>
                          <a:latin typeface="+mj-lt"/>
                          <a:ea typeface="ＭＳ 明朝" charset="-128"/>
                        </a:rPr>
                        <a:t>n</a:t>
                      </a:r>
                      <a:endParaRPr kumimoji="0" lang="en-US" altLang="en-US" sz="2000" b="0" i="0" u="none" strike="noStrike" cap="none" normalizeH="0" baseline="0">
                        <a:ln>
                          <a:noFill/>
                        </a:ln>
                        <a:solidFill>
                          <a:srgbClr val="000000"/>
                        </a:solidFill>
                        <a:effectLst/>
                        <a:latin typeface="+mj-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02"/>
                  </a:ext>
                </a:extLst>
              </a:tr>
              <a:tr h="548640">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mj-lt"/>
                          <a:ea typeface="ＭＳ 明朝" charset="-128"/>
                        </a:rPr>
                        <a:t>Pl</a:t>
                      </a: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mj-lt"/>
                          <a:ea typeface="ＭＳ 明朝" charset="-128"/>
                        </a:rPr>
                        <a:t>Nom, Gen, Dat, Inst</a:t>
                      </a: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1" u="none" strike="noStrike" cap="none" normalizeH="0" baseline="0">
                          <a:ln>
                            <a:noFill/>
                          </a:ln>
                          <a:solidFill>
                            <a:srgbClr val="000000"/>
                          </a:solidFill>
                          <a:effectLst/>
                          <a:latin typeface="+mj-lt"/>
                          <a:ea typeface="ＭＳ Ｐゴシック" charset="-128"/>
                        </a:rPr>
                        <a:t>ollizim</a:t>
                      </a:r>
                      <a:r>
                        <a:rPr kumimoji="0" lang="en-US" altLang="en-US" sz="2000" b="1" i="1" u="none" strike="noStrike" cap="none" normalizeH="0" baseline="0">
                          <a:ln>
                            <a:noFill/>
                          </a:ln>
                          <a:solidFill>
                            <a:srgbClr val="000000"/>
                          </a:solidFill>
                          <a:effectLst/>
                          <a:latin typeface="+mj-lt"/>
                          <a:ea typeface="ＭＳ Ｐゴシック" charset="-128"/>
                        </a:rPr>
                        <a:t>ori</a:t>
                      </a:r>
                      <a:endParaRPr kumimoji="0" lang="en-US" altLang="en-US" sz="2000" b="0" i="0" u="none" strike="noStrike" cap="none" normalizeH="0" baseline="0">
                        <a:ln>
                          <a:noFill/>
                        </a:ln>
                        <a:solidFill>
                          <a:srgbClr val="000000"/>
                        </a:solidFill>
                        <a:effectLst/>
                        <a:latin typeface="+mj-lt"/>
                        <a:ea typeface="ＭＳ 明朝"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1" u="none" strike="noStrike" cap="none" normalizeH="0" baseline="0">
                          <a:ln>
                            <a:noFill/>
                          </a:ln>
                          <a:solidFill>
                            <a:srgbClr val="000000"/>
                          </a:solidFill>
                          <a:effectLst/>
                          <a:latin typeface="+mj-lt"/>
                          <a:ea typeface="ＭＳ Ｐゴシック" charset="-128"/>
                        </a:rPr>
                        <a:t> </a:t>
                      </a:r>
                      <a:endParaRPr kumimoji="0" lang="en-US" altLang="en-US" sz="2000" b="0" i="0" u="none" strike="noStrike" cap="none" normalizeH="0" baseline="0">
                        <a:ln>
                          <a:noFill/>
                        </a:ln>
                        <a:solidFill>
                          <a:srgbClr val="000000"/>
                        </a:solidFill>
                        <a:effectLst/>
                        <a:latin typeface="+mj-lt"/>
                        <a:ea typeface="ＭＳ 明朝"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1" u="none" strike="noStrike" cap="none" normalizeH="0" baseline="0">
                          <a:ln>
                            <a:noFill/>
                          </a:ln>
                          <a:solidFill>
                            <a:srgbClr val="000000"/>
                          </a:solidFill>
                          <a:effectLst/>
                          <a:latin typeface="+mj-lt"/>
                          <a:ea typeface="ＭＳ Ｐゴシック" charset="-128"/>
                        </a:rPr>
                        <a:t>gallid</a:t>
                      </a:r>
                      <a:r>
                        <a:rPr kumimoji="0" lang="en-US" altLang="en-US" sz="2000" b="1" i="1" u="none" strike="noStrike" cap="none" normalizeH="0" baseline="0">
                          <a:ln>
                            <a:noFill/>
                          </a:ln>
                          <a:solidFill>
                            <a:srgbClr val="000000"/>
                          </a:solidFill>
                          <a:effectLst/>
                          <a:latin typeface="+mj-lt"/>
                          <a:ea typeface="ＭＳ Ｐゴシック" charset="-128"/>
                        </a:rPr>
                        <a:t>aru</a:t>
                      </a:r>
                      <a:endParaRPr kumimoji="0" lang="en-US" altLang="en-US" sz="2000" b="0" i="0" u="none" strike="noStrike" cap="none" normalizeH="0" baseline="0">
                        <a:ln>
                          <a:noFill/>
                        </a:ln>
                        <a:solidFill>
                          <a:srgbClr val="000000"/>
                        </a:solidFill>
                        <a:effectLst/>
                        <a:latin typeface="+mj-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1" u="none" strike="noStrike" cap="none" normalizeH="0" baseline="0">
                          <a:ln>
                            <a:noFill/>
                          </a:ln>
                          <a:solidFill>
                            <a:srgbClr val="000000"/>
                          </a:solidFill>
                          <a:effectLst/>
                          <a:latin typeface="+mj-lt"/>
                          <a:ea typeface="ＭＳ 明朝" charset="-128"/>
                        </a:rPr>
                        <a:t> </a:t>
                      </a:r>
                      <a:endParaRPr kumimoji="0" lang="en-US" altLang="en-US" sz="2000" b="0" i="0" u="none" strike="noStrike" cap="none" normalizeH="0" baseline="0">
                        <a:ln>
                          <a:noFill/>
                        </a:ln>
                        <a:solidFill>
                          <a:srgbClr val="000000"/>
                        </a:solidFill>
                        <a:effectLst/>
                        <a:latin typeface="+mj-lt"/>
                        <a:ea typeface="ＭＳ 明朝"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1" u="none" strike="noStrike" cap="none" normalizeH="0" baseline="0">
                          <a:ln>
                            <a:noFill/>
                          </a:ln>
                          <a:solidFill>
                            <a:srgbClr val="000000"/>
                          </a:solidFill>
                          <a:effectLst/>
                          <a:latin typeface="+mj-lt"/>
                          <a:ea typeface="ＭＳ 明朝" charset="-128"/>
                        </a:rPr>
                        <a:t>byge</a:t>
                      </a:r>
                      <a:r>
                        <a:rPr kumimoji="0" lang="en-US" altLang="en-US" sz="2000" b="1" i="1" u="none" strike="noStrike" cap="none" normalizeH="0" baseline="0">
                          <a:ln>
                            <a:noFill/>
                          </a:ln>
                          <a:solidFill>
                            <a:srgbClr val="000000"/>
                          </a:solidFill>
                          <a:effectLst/>
                          <a:latin typeface="+mj-lt"/>
                          <a:ea typeface="ＭＳ 明朝" charset="-128"/>
                        </a:rPr>
                        <a:t>mi</a:t>
                      </a:r>
                      <a:endParaRPr kumimoji="0" lang="en-US" altLang="en-US" sz="2000" b="0" i="0" u="none" strike="noStrike" cap="none" normalizeH="0" baseline="0">
                        <a:ln>
                          <a:noFill/>
                        </a:ln>
                        <a:solidFill>
                          <a:srgbClr val="000000"/>
                        </a:solidFill>
                        <a:effectLst/>
                        <a:latin typeface="+mj-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3"/>
                  </a:ext>
                </a:extLst>
              </a:tr>
              <a:tr h="27860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mj-lt"/>
                          <a:ea typeface="ＭＳ 明朝" charset="-128"/>
                        </a:rPr>
                        <a:t> </a:t>
                      </a: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mj-lt"/>
                          <a:ea typeface="ＭＳ 明朝" charset="-128"/>
                        </a:rPr>
                        <a:t>Acc</a:t>
                      </a: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1" u="none" strike="noStrike" cap="none" normalizeH="0" baseline="0">
                          <a:ln>
                            <a:noFill/>
                          </a:ln>
                          <a:solidFill>
                            <a:srgbClr val="000000"/>
                          </a:solidFill>
                          <a:effectLst/>
                          <a:latin typeface="+mj-lt"/>
                          <a:ea typeface="ＭＳ Ｐゴシック" charset="-128"/>
                        </a:rPr>
                        <a:t>ollizim</a:t>
                      </a:r>
                      <a:r>
                        <a:rPr kumimoji="0" lang="en-US" altLang="en-US" sz="2000" b="1" i="1" u="none" strike="noStrike" cap="none" normalizeH="0" baseline="0">
                          <a:ln>
                            <a:noFill/>
                          </a:ln>
                          <a:solidFill>
                            <a:srgbClr val="000000"/>
                          </a:solidFill>
                          <a:effectLst/>
                          <a:latin typeface="+mj-lt"/>
                          <a:ea typeface="ＭＳ Ｐゴシック" charset="-128"/>
                        </a:rPr>
                        <a:t>orin</a:t>
                      </a:r>
                      <a:endParaRPr kumimoji="0" lang="en-US" altLang="en-US" sz="2000" b="0" i="0" u="none" strike="noStrike" cap="none" normalizeH="0" baseline="0">
                        <a:ln>
                          <a:noFill/>
                        </a:ln>
                        <a:solidFill>
                          <a:srgbClr val="000000"/>
                        </a:solidFill>
                        <a:effectLst/>
                        <a:latin typeface="+mj-lt"/>
                        <a:ea typeface="ＭＳ 明朝"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1" u="none" strike="noStrike" cap="none" normalizeH="0" baseline="0">
                          <a:ln>
                            <a:noFill/>
                          </a:ln>
                          <a:solidFill>
                            <a:srgbClr val="000000"/>
                          </a:solidFill>
                          <a:effectLst/>
                          <a:latin typeface="+mj-lt"/>
                          <a:ea typeface="ＭＳ Ｐゴシック" charset="-128"/>
                        </a:rPr>
                        <a:t>gallid</a:t>
                      </a:r>
                      <a:r>
                        <a:rPr kumimoji="0" lang="en-US" altLang="en-US" sz="2000" b="1" i="1" u="none" strike="noStrike" cap="none" normalizeH="0" baseline="0">
                          <a:ln>
                            <a:noFill/>
                          </a:ln>
                          <a:solidFill>
                            <a:srgbClr val="000000"/>
                          </a:solidFill>
                          <a:effectLst/>
                          <a:latin typeface="+mj-lt"/>
                          <a:ea typeface="ＭＳ Ｐゴシック" charset="-128"/>
                        </a:rPr>
                        <a:t>arun</a:t>
                      </a:r>
                      <a:endParaRPr kumimoji="0" lang="en-US" altLang="en-US" sz="2000" b="0" i="0" u="none" strike="noStrike" cap="none" normalizeH="0" baseline="0">
                        <a:ln>
                          <a:noFill/>
                        </a:ln>
                        <a:solidFill>
                          <a:srgbClr val="000000"/>
                        </a:solidFill>
                        <a:effectLst/>
                        <a:latin typeface="+mj-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0" i="1" u="none" strike="noStrike" cap="none" normalizeH="0" baseline="0" dirty="0" err="1">
                          <a:ln>
                            <a:noFill/>
                          </a:ln>
                          <a:solidFill>
                            <a:srgbClr val="000000"/>
                          </a:solidFill>
                          <a:effectLst/>
                          <a:latin typeface="+mj-lt"/>
                          <a:ea typeface="ＭＳ 明朝" charset="-128"/>
                        </a:rPr>
                        <a:t>byge</a:t>
                      </a:r>
                      <a:r>
                        <a:rPr kumimoji="0" lang="en-US" altLang="en-US" sz="2000" b="1" i="1" u="none" strike="noStrike" cap="none" normalizeH="0" baseline="0" dirty="0" err="1">
                          <a:ln>
                            <a:noFill/>
                          </a:ln>
                          <a:solidFill>
                            <a:srgbClr val="000000"/>
                          </a:solidFill>
                          <a:effectLst/>
                          <a:latin typeface="+mj-lt"/>
                          <a:ea typeface="ＭＳ 明朝" charset="-128"/>
                        </a:rPr>
                        <a:t>min</a:t>
                      </a:r>
                      <a:endParaRPr kumimoji="0" lang="en-US" altLang="en-US" sz="2000" b="0" i="0" u="none" strike="noStrike" cap="none" normalizeH="0" baseline="0" dirty="0">
                        <a:ln>
                          <a:noFill/>
                        </a:ln>
                        <a:solidFill>
                          <a:srgbClr val="000000"/>
                        </a:solidFill>
                        <a:effectLst/>
                        <a:latin typeface="+mj-lt"/>
                        <a:ea typeface="ＭＳ 明朝" charset="-128"/>
                      </a:endParaRPr>
                    </a:p>
                  </a:txBody>
                  <a:tcPr marL="51435" marR="5143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04"/>
                  </a:ext>
                </a:extLst>
              </a:tr>
            </a:tbl>
          </a:graphicData>
        </a:graphic>
      </p:graphicFrame>
      <p:sp>
        <p:nvSpPr>
          <p:cNvPr id="32808" name="TextBox 4"/>
          <p:cNvSpPr txBox="1">
            <a:spLocks noChangeArrowheads="1"/>
          </p:cNvSpPr>
          <p:nvPr/>
        </p:nvSpPr>
        <p:spPr bwMode="auto">
          <a:xfrm>
            <a:off x="5003911" y="3691801"/>
            <a:ext cx="282250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000" dirty="0"/>
              <a:t>Same inflection </a:t>
            </a:r>
            <a:r>
              <a:rPr lang="en-US" altLang="en-US" sz="2000"/>
              <a:t>for </a:t>
            </a:r>
          </a:p>
          <a:p>
            <a:pPr eaLnBrk="1" hangingPunct="1"/>
            <a:r>
              <a:rPr lang="en-US" altLang="en-US" sz="2000" dirty="0"/>
              <a:t>adjectives and participles</a:t>
            </a:r>
          </a:p>
        </p:txBody>
      </p:sp>
      <p:sp>
        <p:nvSpPr>
          <p:cNvPr id="32809" name="TextBox 5"/>
          <p:cNvSpPr txBox="1">
            <a:spLocks noChangeArrowheads="1"/>
          </p:cNvSpPr>
          <p:nvPr/>
        </p:nvSpPr>
        <p:spPr bwMode="auto">
          <a:xfrm>
            <a:off x="1389460" y="3690700"/>
            <a:ext cx="259396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650" dirty="0" err="1"/>
              <a:t>Acc</a:t>
            </a:r>
            <a:r>
              <a:rPr lang="en-US" altLang="en-US" sz="1650" dirty="0"/>
              <a:t> ending: </a:t>
            </a:r>
            <a:r>
              <a:rPr lang="en-US" altLang="en-US" sz="1650" b="1" i="1" dirty="0"/>
              <a:t>-(e)n</a:t>
            </a:r>
          </a:p>
          <a:p>
            <a:pPr eaLnBrk="1" hangingPunct="1"/>
            <a:r>
              <a:rPr lang="en-US" altLang="en-US" sz="1650" dirty="0"/>
              <a:t>Plural: 	</a:t>
            </a:r>
            <a:r>
              <a:rPr lang="en-US" altLang="en-US" sz="1650" b="1" dirty="0"/>
              <a:t>-</a:t>
            </a:r>
            <a:r>
              <a:rPr lang="en-US" altLang="en-US" sz="1650" b="1" i="1" dirty="0" err="1"/>
              <a:t>ori</a:t>
            </a:r>
            <a:r>
              <a:rPr lang="en-US" altLang="en-US" sz="1650" b="1" dirty="0"/>
              <a:t> </a:t>
            </a:r>
            <a:r>
              <a:rPr lang="en-US" altLang="en-US" sz="1650" dirty="0"/>
              <a:t>for </a:t>
            </a:r>
            <a:r>
              <a:rPr lang="en-US" altLang="en-US" sz="1650" dirty="0" err="1"/>
              <a:t>masc</a:t>
            </a:r>
            <a:r>
              <a:rPr lang="en-US" altLang="en-US" sz="1650" dirty="0"/>
              <a:t> 	</a:t>
            </a:r>
          </a:p>
          <a:p>
            <a:pPr eaLnBrk="1" hangingPunct="1"/>
            <a:r>
              <a:rPr lang="en-US" altLang="en-US" sz="1650" b="1" dirty="0"/>
              <a:t>		-</a:t>
            </a:r>
            <a:r>
              <a:rPr lang="en-US" altLang="en-US" sz="1650" b="1" i="1" dirty="0" err="1"/>
              <a:t>ru</a:t>
            </a:r>
            <a:r>
              <a:rPr lang="en-US" altLang="en-US" sz="1650" b="1" dirty="0"/>
              <a:t> </a:t>
            </a:r>
            <a:r>
              <a:rPr lang="en-US" altLang="en-US" sz="1650" dirty="0"/>
              <a:t>for fem -</a:t>
            </a:r>
            <a:r>
              <a:rPr lang="en-US" altLang="en-US" sz="1650" i="1" dirty="0"/>
              <a:t>a</a:t>
            </a:r>
          </a:p>
          <a:p>
            <a:pPr eaLnBrk="1" hangingPunct="1"/>
            <a:r>
              <a:rPr lang="en-US" altLang="en-US" sz="1650" dirty="0"/>
              <a:t>		</a:t>
            </a:r>
            <a:r>
              <a:rPr lang="en-US" altLang="en-US" sz="1650" b="1" dirty="0"/>
              <a:t>-</a:t>
            </a:r>
            <a:r>
              <a:rPr lang="en-US" altLang="en-US" sz="1650" b="1" i="1" dirty="0"/>
              <a:t>mi</a:t>
            </a:r>
            <a:r>
              <a:rPr lang="en-US" altLang="en-US" sz="1650" b="1" dirty="0"/>
              <a:t> </a:t>
            </a:r>
            <a:r>
              <a:rPr lang="en-US" altLang="en-US" sz="1650" dirty="0"/>
              <a:t>for fem -</a:t>
            </a:r>
            <a:r>
              <a:rPr lang="en-US" altLang="en-US" sz="1650" i="1" dirty="0"/>
              <a:t>e</a:t>
            </a:r>
            <a:r>
              <a:rPr lang="en-US" altLang="en-US" sz="1650" dirty="0"/>
              <a:t> </a:t>
            </a:r>
          </a:p>
        </p:txBody>
      </p:sp>
    </p:spTree>
    <p:extLst>
      <p:ext uri="{BB962C8B-B14F-4D97-AF65-F5344CB8AC3E}">
        <p14:creationId xmlns:p14="http://schemas.microsoft.com/office/powerpoint/2010/main" val="600881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normAutofit/>
          </a:bodyPr>
          <a:lstStyle/>
          <a:p>
            <a:r>
              <a:rPr lang="en-US" altLang="en-US" sz="2800" dirty="0">
                <a:latin typeface="+mj-lt"/>
                <a:ea typeface="ＭＳ Ｐゴシック" charset="-128"/>
              </a:rPr>
              <a:t>Pronoun inflection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27178587"/>
              </p:ext>
            </p:extLst>
          </p:nvPr>
        </p:nvGraphicFramePr>
        <p:xfrm>
          <a:off x="670300" y="1323770"/>
          <a:ext cx="7160955" cy="1257300"/>
        </p:xfrm>
        <a:graphic>
          <a:graphicData uri="http://schemas.openxmlformats.org/drawingml/2006/table">
            <a:tbl>
              <a:tblPr/>
              <a:tblGrid>
                <a:gridCol w="2386985">
                  <a:extLst>
                    <a:ext uri="{9D8B030D-6E8A-4147-A177-3AD203B41FA5}">
                      <a16:colId xmlns:a16="http://schemas.microsoft.com/office/drawing/2014/main" val="20000"/>
                    </a:ext>
                  </a:extLst>
                </a:gridCol>
                <a:gridCol w="2386985">
                  <a:extLst>
                    <a:ext uri="{9D8B030D-6E8A-4147-A177-3AD203B41FA5}">
                      <a16:colId xmlns:a16="http://schemas.microsoft.com/office/drawing/2014/main" val="20001"/>
                    </a:ext>
                  </a:extLst>
                </a:gridCol>
                <a:gridCol w="2386985">
                  <a:extLst>
                    <a:ext uri="{9D8B030D-6E8A-4147-A177-3AD203B41FA5}">
                      <a16:colId xmlns:a16="http://schemas.microsoft.com/office/drawing/2014/main" val="20002"/>
                    </a:ext>
                  </a:extLst>
                </a:gridCol>
              </a:tblGrid>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bg1"/>
                          </a:solidFill>
                          <a:effectLst/>
                          <a:latin typeface="Calibri" charset="0"/>
                          <a:ea typeface="ＭＳ Ｐゴシック" charset="-128"/>
                        </a:rPr>
                        <a:t>Personal pronouns</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sv-SE" altLang="en-US" sz="2000" b="1" i="0" u="none" strike="noStrike" cap="none" normalizeH="0" baseline="0">
                          <a:ln>
                            <a:noFill/>
                          </a:ln>
                          <a:solidFill>
                            <a:schemeClr val="bg1"/>
                          </a:solidFill>
                          <a:effectLst/>
                          <a:latin typeface="Calibri" charset="0"/>
                          <a:ea typeface="ＭＳ Ｐゴシック" charset="-128"/>
                        </a:rPr>
                        <a:t>SG nom. (acc.) m., f.</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hu-HU" altLang="en-US" sz="2000" b="1" i="0" u="none" strike="noStrike" cap="none" normalizeH="0" baseline="0">
                          <a:ln>
                            <a:noFill/>
                          </a:ln>
                          <a:solidFill>
                            <a:schemeClr val="bg1"/>
                          </a:solidFill>
                          <a:effectLst/>
                          <a:latin typeface="Calibri" charset="0"/>
                          <a:ea typeface="ＭＳ Ｐゴシック" charset="-128"/>
                        </a:rPr>
                        <a:t>PL nom. (acc.) m., f.</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charset="0"/>
                          <a:ea typeface="ＭＳ Ｐゴシック" charset="-128"/>
                        </a:rPr>
                        <a:t>1. person</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1" i="1" u="none" strike="noStrike" cap="none" normalizeH="0" baseline="0" dirty="0" err="1">
                          <a:ln>
                            <a:noFill/>
                          </a:ln>
                          <a:solidFill>
                            <a:srgbClr val="000000"/>
                          </a:solidFill>
                          <a:effectLst/>
                          <a:latin typeface="Calibri" charset="0"/>
                          <a:ea typeface="ＭＳ Ｐゴシック" charset="-128"/>
                        </a:rPr>
                        <a:t>umu</a:t>
                      </a:r>
                      <a:r>
                        <a:rPr kumimoji="0" lang="en-US" altLang="en-US" sz="2000" b="1" i="1" u="none" strike="noStrike" cap="none" normalizeH="0" baseline="0" dirty="0">
                          <a:ln>
                            <a:noFill/>
                          </a:ln>
                          <a:solidFill>
                            <a:srgbClr val="000000"/>
                          </a:solidFill>
                          <a:effectLst/>
                          <a:latin typeface="Calibri" charset="0"/>
                          <a:ea typeface="ＭＳ Ｐゴシック" charset="-128"/>
                        </a:rPr>
                        <a:t>(n)</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1" i="1" u="none" strike="noStrike" cap="none" normalizeH="0" baseline="0">
                          <a:ln>
                            <a:noFill/>
                          </a:ln>
                          <a:solidFill>
                            <a:srgbClr val="000000"/>
                          </a:solidFill>
                          <a:effectLst/>
                          <a:latin typeface="Calibri" charset="0"/>
                          <a:ea typeface="ＭＳ Ｐゴシック" charset="-128"/>
                        </a:rPr>
                        <a:t>umuz(en)</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1"/>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charset="0"/>
                          <a:ea typeface="ＭＳ Ｐゴシック" charset="-128"/>
                        </a:rPr>
                        <a:t>2. person</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1" i="1" u="none" strike="noStrike" cap="none" normalizeH="0" baseline="0" dirty="0" err="1">
                          <a:ln>
                            <a:noFill/>
                          </a:ln>
                          <a:solidFill>
                            <a:srgbClr val="000000"/>
                          </a:solidFill>
                          <a:effectLst/>
                          <a:latin typeface="Calibri" charset="0"/>
                          <a:ea typeface="ＭＳ Ｐゴシック" charset="-128"/>
                        </a:rPr>
                        <a:t>umi</a:t>
                      </a:r>
                      <a:r>
                        <a:rPr kumimoji="0" lang="en-US" altLang="en-US" sz="2000" b="1" i="1" u="none" strike="noStrike" cap="none" normalizeH="0" baseline="0" dirty="0">
                          <a:ln>
                            <a:noFill/>
                          </a:ln>
                          <a:solidFill>
                            <a:srgbClr val="000000"/>
                          </a:solidFill>
                          <a:effectLst/>
                          <a:latin typeface="Calibri" charset="0"/>
                          <a:ea typeface="ＭＳ Ｐゴシック" charset="-128"/>
                        </a:rPr>
                        <a:t>(n)</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1" i="1" u="none" strike="noStrike" cap="none" normalizeH="0" baseline="0">
                          <a:ln>
                            <a:noFill/>
                          </a:ln>
                          <a:solidFill>
                            <a:srgbClr val="000000"/>
                          </a:solidFill>
                          <a:effectLst/>
                          <a:latin typeface="Calibri" charset="0"/>
                          <a:ea typeface="ＭＳ Ｐゴシック" charset="-128"/>
                        </a:rPr>
                        <a:t>umudez(en)</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02"/>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charset="0"/>
                          <a:ea typeface="ＭＳ Ｐゴシック" charset="-128"/>
                        </a:rPr>
                        <a:t>3. person</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1" i="1" u="none" strike="noStrike" cap="none" normalizeH="0" baseline="0">
                          <a:ln>
                            <a:noFill/>
                          </a:ln>
                          <a:solidFill>
                            <a:srgbClr val="000000"/>
                          </a:solidFill>
                          <a:effectLst/>
                          <a:latin typeface="Calibri" charset="0"/>
                          <a:ea typeface="ＭＳ Ｐゴシック" charset="-128"/>
                        </a:rPr>
                        <a:t>um(en), uma(n)</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1" i="1" u="none" strike="noStrike" cap="none" normalizeH="0" baseline="0" dirty="0" err="1">
                          <a:ln>
                            <a:noFill/>
                          </a:ln>
                          <a:solidFill>
                            <a:srgbClr val="000000"/>
                          </a:solidFill>
                          <a:effectLst/>
                          <a:latin typeface="Calibri" charset="0"/>
                          <a:ea typeface="ＭＳ Ｐゴシック" charset="-128"/>
                        </a:rPr>
                        <a:t>umuzu</a:t>
                      </a:r>
                      <a:r>
                        <a:rPr kumimoji="0" lang="en-US" altLang="en-US" sz="2000" b="1" i="1" u="none" strike="noStrike" cap="none" normalizeH="0" baseline="0" dirty="0">
                          <a:ln>
                            <a:noFill/>
                          </a:ln>
                          <a:solidFill>
                            <a:srgbClr val="000000"/>
                          </a:solidFill>
                          <a:effectLst/>
                          <a:latin typeface="Calibri" charset="0"/>
                          <a:ea typeface="ＭＳ Ｐゴシック" charset="-128"/>
                        </a:rPr>
                        <a:t>(n)</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3"/>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70810093"/>
              </p:ext>
            </p:extLst>
          </p:nvPr>
        </p:nvGraphicFramePr>
        <p:xfrm>
          <a:off x="670300" y="2853148"/>
          <a:ext cx="5625397" cy="628650"/>
        </p:xfrm>
        <a:graphic>
          <a:graphicData uri="http://schemas.openxmlformats.org/drawingml/2006/table">
            <a:tbl>
              <a:tblPr/>
              <a:tblGrid>
                <a:gridCol w="2813351">
                  <a:extLst>
                    <a:ext uri="{9D8B030D-6E8A-4147-A177-3AD203B41FA5}">
                      <a16:colId xmlns:a16="http://schemas.microsoft.com/office/drawing/2014/main" val="20000"/>
                    </a:ext>
                  </a:extLst>
                </a:gridCol>
                <a:gridCol w="2812046">
                  <a:extLst>
                    <a:ext uri="{9D8B030D-6E8A-4147-A177-3AD203B41FA5}">
                      <a16:colId xmlns:a16="http://schemas.microsoft.com/office/drawing/2014/main" val="20001"/>
                    </a:ext>
                  </a:extLst>
                </a:gridCol>
              </a:tblGrid>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charset="0"/>
                          <a:ea typeface="ＭＳ Ｐゴシック" charset="-128"/>
                        </a:rPr>
                        <a:t>Possessive pronoun</a:t>
                      </a:r>
                    </a:p>
                  </a:txBody>
                  <a:tcPr marL="9525" marR="9525" marT="9525" marB="0" anchor="b" horzOverflow="overflow">
                    <a:lnL>
                      <a:noFill/>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Calibri" charset="0"/>
                          <a:ea typeface="ＭＳ Ｐゴシック" charset="-128"/>
                        </a:rPr>
                        <a:t>personal pronoun + </a:t>
                      </a:r>
                      <a:r>
                        <a:rPr kumimoji="0" lang="en-US" altLang="en-US" sz="2000" b="1" i="1" u="none" strike="noStrike" cap="none" normalizeH="0" baseline="0" dirty="0">
                          <a:ln>
                            <a:noFill/>
                          </a:ln>
                          <a:solidFill>
                            <a:srgbClr val="000000"/>
                          </a:solidFill>
                          <a:effectLst/>
                          <a:latin typeface="Calibri" charset="0"/>
                          <a:ea typeface="ＭＳ Ｐゴシック" charset="-128"/>
                        </a:rPr>
                        <a:t>-(e)go</a:t>
                      </a:r>
                    </a:p>
                  </a:txBody>
                  <a:tcPr marL="9525" marR="9525" marT="9525"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charset="0"/>
                          <a:ea typeface="ＭＳ Ｐゴシック" charset="-128"/>
                        </a:rPr>
                        <a:t>Relative pronoun</a:t>
                      </a:r>
                    </a:p>
                  </a:txBody>
                  <a:tcPr marL="9525" marR="9525" marT="9525" marB="0" anchor="b" horzOverflow="overflow">
                    <a:lnL>
                      <a:noFill/>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Calibri" charset="0"/>
                          <a:ea typeface="ＭＳ Ｐゴシック" charset="-128"/>
                        </a:rPr>
                        <a:t>personal pronoun + </a:t>
                      </a:r>
                      <a:r>
                        <a:rPr kumimoji="0" lang="en-US" altLang="en-US" sz="2000" b="1" i="1" u="none" strike="noStrike" cap="none" normalizeH="0" baseline="0" dirty="0">
                          <a:ln>
                            <a:noFill/>
                          </a:ln>
                          <a:solidFill>
                            <a:srgbClr val="000000"/>
                          </a:solidFill>
                          <a:effectLst/>
                          <a:latin typeface="Calibri" charset="0"/>
                          <a:ea typeface="ＭＳ Ｐゴシック" charset="-128"/>
                        </a:rPr>
                        <a:t>-(e)s</a:t>
                      </a:r>
                    </a:p>
                  </a:txBody>
                  <a:tcPr marL="9525" marR="9525" marT="9525" marB="0"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54976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64102690"/>
              </p:ext>
            </p:extLst>
          </p:nvPr>
        </p:nvGraphicFramePr>
        <p:xfrm>
          <a:off x="293796" y="237757"/>
          <a:ext cx="4433888" cy="4545815"/>
        </p:xfrm>
        <a:graphic>
          <a:graphicData uri="http://schemas.openxmlformats.org/drawingml/2006/table">
            <a:tbl>
              <a:tblPr/>
              <a:tblGrid>
                <a:gridCol w="1109663">
                  <a:extLst>
                    <a:ext uri="{9D8B030D-6E8A-4147-A177-3AD203B41FA5}">
                      <a16:colId xmlns:a16="http://schemas.microsoft.com/office/drawing/2014/main" val="20000"/>
                    </a:ext>
                  </a:extLst>
                </a:gridCol>
                <a:gridCol w="1658541">
                  <a:extLst>
                    <a:ext uri="{9D8B030D-6E8A-4147-A177-3AD203B41FA5}">
                      <a16:colId xmlns:a16="http://schemas.microsoft.com/office/drawing/2014/main" val="20001"/>
                    </a:ext>
                  </a:extLst>
                </a:gridCol>
                <a:gridCol w="1665684">
                  <a:extLst>
                    <a:ext uri="{9D8B030D-6E8A-4147-A177-3AD203B41FA5}">
                      <a16:colId xmlns:a16="http://schemas.microsoft.com/office/drawing/2014/main" val="20002"/>
                    </a:ext>
                  </a:extLst>
                </a:gridCol>
              </a:tblGrid>
              <a:tr h="59888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chemeClr val="bg1"/>
                        </a:solidFill>
                        <a:effectLst/>
                        <a:latin typeface="Cambria" charset="0"/>
                        <a:ea typeface="ＭＳ Ｐゴシック"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latin typeface="Calibri" charset="0"/>
                          <a:ea typeface="ＭＳ Ｐゴシック" charset="-128"/>
                        </a:rPr>
                        <a:t>present SG</a:t>
                      </a:r>
                      <a:endParaRPr kumimoji="0" lang="en-US" altLang="en-US" sz="1800" b="1" i="0" u="none" strike="noStrike" cap="none" normalizeH="0" baseline="0" dirty="0">
                        <a:ln>
                          <a:noFill/>
                        </a:ln>
                        <a:solidFill>
                          <a:schemeClr val="bg1"/>
                        </a:solidFill>
                        <a:effectLst/>
                        <a:latin typeface="Cambria" charset="0"/>
                        <a:ea typeface="ＭＳ 明朝"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bg1"/>
                          </a:solidFill>
                          <a:effectLst/>
                          <a:latin typeface="Calibri" charset="0"/>
                          <a:ea typeface="ＭＳ Ｐゴシック" charset="-128"/>
                        </a:rPr>
                        <a:t>present PL</a:t>
                      </a:r>
                      <a:endParaRPr kumimoji="0" lang="en-US" altLang="en-US" sz="1800" b="1" i="0" u="none" strike="noStrike" cap="none" normalizeH="0" baseline="0" dirty="0">
                        <a:ln>
                          <a:noFill/>
                        </a:ln>
                        <a:solidFill>
                          <a:schemeClr val="bg1"/>
                        </a:solidFill>
                        <a:effectLst/>
                        <a:latin typeface="Cambria" charset="0"/>
                        <a:ea typeface="ＭＳ 明朝"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03610">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ＭＳ Ｐゴシック" charset="-128"/>
                        </a:rPr>
                        <a:t>1. person</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charset="0"/>
                          <a:ea typeface="ＭＳ Ｐゴシック" charset="-128"/>
                        </a:rPr>
                        <a:t>mon-u</a:t>
                      </a:r>
                      <a:endParaRPr kumimoji="0" lang="en-US" altLang="en-US" sz="1800" b="0" i="0" u="none" strike="noStrike" cap="none" normalizeH="0" baseline="0" dirty="0">
                        <a:ln>
                          <a:noFill/>
                        </a:ln>
                        <a:solidFill>
                          <a:srgbClr val="000000"/>
                        </a:solidFill>
                        <a:effectLst/>
                        <a:latin typeface="Cambria" charset="0"/>
                        <a:ea typeface="ＭＳ 明朝"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charset="0"/>
                          <a:ea typeface="ＭＳ Ｐゴシック" charset="-128"/>
                        </a:rPr>
                        <a:t>mon-ude</a:t>
                      </a:r>
                      <a:endParaRPr kumimoji="0" lang="en-US" altLang="en-US" sz="1800" b="0" i="0" u="none" strike="noStrike" cap="none" normalizeH="0" baseline="0">
                        <a:ln>
                          <a:noFill/>
                        </a:ln>
                        <a:solidFill>
                          <a:srgbClr val="000000"/>
                        </a:solidFill>
                        <a:effectLst/>
                        <a:latin typeface="Cambria" charset="0"/>
                        <a:ea typeface="ＭＳ 明朝"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1"/>
                  </a:ext>
                </a:extLst>
              </a:tr>
              <a:tr h="303610">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ＭＳ Ｐゴシック" charset="-128"/>
                        </a:rPr>
                        <a:t>2. person</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charset="0"/>
                          <a:ea typeface="ＭＳ Ｐゴシック" charset="-128"/>
                        </a:rPr>
                        <a:t>mon-ed</a:t>
                      </a:r>
                      <a:endParaRPr kumimoji="0" lang="en-US" altLang="en-US" sz="1800" b="0" i="0" u="none" strike="noStrike" cap="none" normalizeH="0" baseline="0">
                        <a:ln>
                          <a:noFill/>
                        </a:ln>
                        <a:solidFill>
                          <a:srgbClr val="000000"/>
                        </a:solidFill>
                        <a:effectLst/>
                        <a:latin typeface="Cambria" charset="0"/>
                        <a:ea typeface="ＭＳ 明朝"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charset="0"/>
                          <a:ea typeface="ＭＳ Ｐゴシック" charset="-128"/>
                        </a:rPr>
                        <a:t>mon-edet</a:t>
                      </a:r>
                      <a:endParaRPr kumimoji="0" lang="en-US" altLang="en-US" sz="1800" b="0" i="0" u="none" strike="noStrike" cap="none" normalizeH="0" baseline="0">
                        <a:ln>
                          <a:noFill/>
                        </a:ln>
                        <a:solidFill>
                          <a:srgbClr val="000000"/>
                        </a:solidFill>
                        <a:effectLst/>
                        <a:latin typeface="Cambria" charset="0"/>
                        <a:ea typeface="ＭＳ 明朝"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02"/>
                  </a:ext>
                </a:extLst>
              </a:tr>
              <a:tr h="303610">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ＭＳ Ｐゴシック" charset="-128"/>
                        </a:rPr>
                        <a:t>3. person</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charset="0"/>
                          <a:ea typeface="ＭＳ Ｐゴシック" charset="-128"/>
                        </a:rPr>
                        <a:t>mon-ad</a:t>
                      </a:r>
                      <a:endParaRPr kumimoji="0" lang="en-US" altLang="en-US" sz="1800" b="0" i="0" u="none" strike="noStrike" cap="none" normalizeH="0" baseline="0">
                        <a:ln>
                          <a:noFill/>
                        </a:ln>
                        <a:solidFill>
                          <a:srgbClr val="000000"/>
                        </a:solidFill>
                        <a:effectLst/>
                        <a:latin typeface="Cambria" charset="0"/>
                        <a:ea typeface="ＭＳ 明朝"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charset="0"/>
                          <a:ea typeface="ＭＳ Ｐゴシック" charset="-128"/>
                        </a:rPr>
                        <a:t>mon-ade</a:t>
                      </a:r>
                      <a:endParaRPr kumimoji="0" lang="en-US" altLang="en-US" sz="1800" b="0" i="0" u="none" strike="noStrike" cap="none" normalizeH="0" baseline="0">
                        <a:ln>
                          <a:noFill/>
                        </a:ln>
                        <a:solidFill>
                          <a:srgbClr val="000000"/>
                        </a:solidFill>
                        <a:effectLst/>
                        <a:latin typeface="Cambria" charset="0"/>
                        <a:ea typeface="ＭＳ 明朝"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3"/>
                  </a:ext>
                </a:extLst>
              </a:tr>
              <a:tr h="303610">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mbria" charset="0"/>
                        <a:ea typeface="ＭＳ Ｐゴシック"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mbria" charset="0"/>
                        <a:ea typeface="ＭＳ Ｐゴシック"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mbria" charset="0"/>
                        <a:ea typeface="ＭＳ Ｐゴシック"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04"/>
                  </a:ext>
                </a:extLst>
              </a:tr>
              <a:tr h="303610">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mbria" charset="0"/>
                        <a:ea typeface="ＭＳ Ｐゴシック"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ＭＳ Ｐゴシック" charset="-128"/>
                        </a:rPr>
                        <a:t>past SG</a:t>
                      </a:r>
                      <a:endParaRPr kumimoji="0" lang="en-US" altLang="en-US" sz="1800" b="0" i="0" u="none" strike="noStrike" cap="none" normalizeH="0" baseline="0" dirty="0">
                        <a:ln>
                          <a:noFill/>
                        </a:ln>
                        <a:solidFill>
                          <a:srgbClr val="000000"/>
                        </a:solidFill>
                        <a:effectLst/>
                        <a:latin typeface="Cambria" charset="0"/>
                        <a:ea typeface="ＭＳ 明朝"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ＭＳ Ｐゴシック" charset="-128"/>
                        </a:rPr>
                        <a:t>past PL</a:t>
                      </a:r>
                      <a:endParaRPr kumimoji="0" lang="en-US" altLang="en-US" sz="1800" b="0" i="0" u="none" strike="noStrike" cap="none" normalizeH="0" baseline="0" dirty="0">
                        <a:ln>
                          <a:noFill/>
                        </a:ln>
                        <a:solidFill>
                          <a:srgbClr val="000000"/>
                        </a:solidFill>
                        <a:effectLst/>
                        <a:latin typeface="Cambria" charset="0"/>
                        <a:ea typeface="ＭＳ 明朝"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5"/>
                  </a:ext>
                </a:extLst>
              </a:tr>
              <a:tr h="303610">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ＭＳ Ｐゴシック" charset="-128"/>
                        </a:rPr>
                        <a:t>1. person</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charset="0"/>
                          <a:ea typeface="ＭＳ Ｐゴシック" charset="-128"/>
                        </a:rPr>
                        <a:t>mon-udu</a:t>
                      </a:r>
                      <a:endParaRPr kumimoji="0" lang="en-US" altLang="en-US" sz="1800" b="0" i="0" u="none" strike="noStrike" cap="none" normalizeH="0" baseline="0">
                        <a:ln>
                          <a:noFill/>
                        </a:ln>
                        <a:solidFill>
                          <a:srgbClr val="000000"/>
                        </a:solidFill>
                        <a:effectLst/>
                        <a:latin typeface="Cambria" charset="0"/>
                        <a:ea typeface="ＭＳ 明朝"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charset="0"/>
                          <a:ea typeface="ＭＳ Ｐゴシック" charset="-128"/>
                        </a:rPr>
                        <a:t>mon-udelu</a:t>
                      </a:r>
                      <a:endParaRPr kumimoji="0" lang="en-US" altLang="en-US" sz="1800" b="0" i="0" u="none" strike="noStrike" cap="none" normalizeH="0" baseline="0">
                        <a:ln>
                          <a:noFill/>
                        </a:ln>
                        <a:solidFill>
                          <a:srgbClr val="000000"/>
                        </a:solidFill>
                        <a:effectLst/>
                        <a:latin typeface="Cambria" charset="0"/>
                        <a:ea typeface="ＭＳ 明朝"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06"/>
                  </a:ext>
                </a:extLst>
              </a:tr>
              <a:tr h="303610">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ＭＳ Ｐゴシック" charset="-128"/>
                        </a:rPr>
                        <a:t>2. person</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charset="0"/>
                          <a:ea typeface="ＭＳ Ｐゴシック" charset="-128"/>
                        </a:rPr>
                        <a:t>mon-ede</a:t>
                      </a:r>
                      <a:endParaRPr kumimoji="0" lang="en-US" altLang="en-US" sz="1800" b="0" i="0" u="none" strike="noStrike" cap="none" normalizeH="0" baseline="0">
                        <a:ln>
                          <a:noFill/>
                        </a:ln>
                        <a:solidFill>
                          <a:srgbClr val="000000"/>
                        </a:solidFill>
                        <a:effectLst/>
                        <a:latin typeface="Cambria" charset="0"/>
                        <a:ea typeface="ＭＳ 明朝"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charset="0"/>
                          <a:ea typeface="ＭＳ Ｐゴシック" charset="-128"/>
                        </a:rPr>
                        <a:t>mon-edul</a:t>
                      </a:r>
                      <a:endParaRPr kumimoji="0" lang="en-US" altLang="en-US" sz="1800" b="0" i="0" u="none" strike="noStrike" cap="none" normalizeH="0" baseline="0">
                        <a:ln>
                          <a:noFill/>
                        </a:ln>
                        <a:solidFill>
                          <a:srgbClr val="000000"/>
                        </a:solidFill>
                        <a:effectLst/>
                        <a:latin typeface="Cambria" charset="0"/>
                        <a:ea typeface="ＭＳ 明朝"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7"/>
                  </a:ext>
                </a:extLst>
              </a:tr>
              <a:tr h="303610">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ＭＳ Ｐゴシック" charset="-128"/>
                        </a:rPr>
                        <a:t>3. person</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charset="0"/>
                          <a:ea typeface="ＭＳ Ｐゴシック" charset="-128"/>
                        </a:rPr>
                        <a:t>mon-ada</a:t>
                      </a:r>
                      <a:endParaRPr kumimoji="0" lang="en-US" altLang="en-US" sz="1800" b="0" i="0" u="none" strike="noStrike" cap="none" normalizeH="0" baseline="0">
                        <a:ln>
                          <a:noFill/>
                        </a:ln>
                        <a:solidFill>
                          <a:srgbClr val="000000"/>
                        </a:solidFill>
                        <a:effectLst/>
                        <a:latin typeface="Cambria" charset="0"/>
                        <a:ea typeface="ＭＳ 明朝"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charset="0"/>
                          <a:ea typeface="ＭＳ Ｐゴシック" charset="-128"/>
                        </a:rPr>
                        <a:t>mon-adul</a:t>
                      </a:r>
                      <a:endParaRPr kumimoji="0" lang="en-US" altLang="en-US" sz="1800" b="0" i="0" u="none" strike="noStrike" cap="none" normalizeH="0" baseline="0">
                        <a:ln>
                          <a:noFill/>
                        </a:ln>
                        <a:solidFill>
                          <a:srgbClr val="000000"/>
                        </a:solidFill>
                        <a:effectLst/>
                        <a:latin typeface="Cambria" charset="0"/>
                        <a:ea typeface="ＭＳ 明朝"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08"/>
                  </a:ext>
                </a:extLst>
              </a:tr>
              <a:tr h="303610">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mbria" charset="0"/>
                        <a:ea typeface="ＭＳ Ｐゴシック"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mbria" charset="0"/>
                        <a:ea typeface="ＭＳ Ｐゴシック"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mbria" charset="0"/>
                        <a:ea typeface="ＭＳ Ｐゴシック"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9"/>
                  </a:ext>
                </a:extLst>
              </a:tr>
              <a:tr h="303610">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ambria" charset="0"/>
                        <a:ea typeface="ＭＳ Ｐゴシック"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ＭＳ Ｐゴシック" charset="-128"/>
                        </a:rPr>
                        <a:t>future SG</a:t>
                      </a:r>
                      <a:endParaRPr kumimoji="0" lang="en-US" altLang="en-US" sz="1800" b="0" i="0" u="none" strike="noStrike" cap="none" normalizeH="0" baseline="0" dirty="0">
                        <a:ln>
                          <a:noFill/>
                        </a:ln>
                        <a:solidFill>
                          <a:srgbClr val="000000"/>
                        </a:solidFill>
                        <a:effectLst/>
                        <a:latin typeface="Cambria" charset="0"/>
                        <a:ea typeface="ＭＳ 明朝"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ＭＳ Ｐゴシック" charset="-128"/>
                        </a:rPr>
                        <a:t>future PL</a:t>
                      </a:r>
                      <a:endParaRPr kumimoji="0" lang="en-US" altLang="en-US" sz="1800" b="0" i="0" u="none" strike="noStrike" cap="none" normalizeH="0" baseline="0" dirty="0">
                        <a:ln>
                          <a:noFill/>
                        </a:ln>
                        <a:solidFill>
                          <a:srgbClr val="000000"/>
                        </a:solidFill>
                        <a:effectLst/>
                        <a:latin typeface="Cambria" charset="0"/>
                        <a:ea typeface="ＭＳ 明朝"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10"/>
                  </a:ext>
                </a:extLst>
              </a:tr>
              <a:tr h="303610">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ＭＳ Ｐゴシック" charset="-128"/>
                        </a:rPr>
                        <a:t>1. person</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charset="0"/>
                          <a:ea typeface="ＭＳ Ｐゴシック" charset="-128"/>
                        </a:rPr>
                        <a:t>ollu monirr</a:t>
                      </a:r>
                      <a:endParaRPr kumimoji="0" lang="en-US" altLang="en-US" sz="1800" b="0" i="0" u="none" strike="noStrike" cap="none" normalizeH="0" baseline="0">
                        <a:ln>
                          <a:noFill/>
                        </a:ln>
                        <a:solidFill>
                          <a:srgbClr val="000000"/>
                        </a:solidFill>
                        <a:effectLst/>
                        <a:latin typeface="Cambria" charset="0"/>
                        <a:ea typeface="ＭＳ 明朝"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charset="0"/>
                          <a:ea typeface="ＭＳ Ｐゴシック" charset="-128"/>
                        </a:rPr>
                        <a:t>ollude monirr</a:t>
                      </a:r>
                      <a:endParaRPr kumimoji="0" lang="en-US" altLang="en-US" sz="1800" b="0" i="0" u="none" strike="noStrike" cap="none" normalizeH="0" baseline="0">
                        <a:ln>
                          <a:noFill/>
                        </a:ln>
                        <a:solidFill>
                          <a:srgbClr val="000000"/>
                        </a:solidFill>
                        <a:effectLst/>
                        <a:latin typeface="Cambria" charset="0"/>
                        <a:ea typeface="ＭＳ 明朝"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11"/>
                  </a:ext>
                </a:extLst>
              </a:tr>
              <a:tr h="303610">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ＭＳ Ｐゴシック" charset="-128"/>
                        </a:rPr>
                        <a:t>2. person</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charset="0"/>
                          <a:ea typeface="ＭＳ Ｐゴシック" charset="-128"/>
                        </a:rPr>
                        <a:t>olled monirr</a:t>
                      </a:r>
                      <a:endParaRPr kumimoji="0" lang="en-US" altLang="en-US" sz="1800" b="0" i="0" u="none" strike="noStrike" cap="none" normalizeH="0" baseline="0">
                        <a:ln>
                          <a:noFill/>
                        </a:ln>
                        <a:solidFill>
                          <a:srgbClr val="000000"/>
                        </a:solidFill>
                        <a:effectLst/>
                        <a:latin typeface="Cambria" charset="0"/>
                        <a:ea typeface="ＭＳ 明朝"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charset="0"/>
                          <a:ea typeface="ＭＳ Ｐゴシック" charset="-128"/>
                        </a:rPr>
                        <a:t>olledet monirr</a:t>
                      </a:r>
                      <a:endParaRPr kumimoji="0" lang="en-US" altLang="en-US" sz="1800" b="0" i="0" u="none" strike="noStrike" cap="none" normalizeH="0" baseline="0">
                        <a:ln>
                          <a:noFill/>
                        </a:ln>
                        <a:solidFill>
                          <a:srgbClr val="000000"/>
                        </a:solidFill>
                        <a:effectLst/>
                        <a:latin typeface="Cambria" charset="0"/>
                        <a:ea typeface="ＭＳ 明朝"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12"/>
                  </a:ext>
                </a:extLst>
              </a:tr>
              <a:tr h="303610">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ＭＳ Ｐゴシック" charset="-128"/>
                        </a:rPr>
                        <a:t>3. person</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charset="0"/>
                          <a:ea typeface="ＭＳ Ｐゴシック" charset="-128"/>
                        </a:rPr>
                        <a:t>ollad monirr</a:t>
                      </a:r>
                      <a:endParaRPr kumimoji="0" lang="en-US" altLang="en-US" sz="1800" b="0" i="0" u="none" strike="noStrike" cap="none" normalizeH="0" baseline="0">
                        <a:ln>
                          <a:noFill/>
                        </a:ln>
                        <a:solidFill>
                          <a:srgbClr val="000000"/>
                        </a:solidFill>
                        <a:effectLst/>
                        <a:latin typeface="Cambria" charset="0"/>
                        <a:ea typeface="ＭＳ 明朝"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a:ln>
                            <a:noFill/>
                          </a:ln>
                          <a:solidFill>
                            <a:srgbClr val="000000"/>
                          </a:solidFill>
                          <a:effectLst/>
                          <a:latin typeface="Calibri" charset="0"/>
                          <a:ea typeface="ＭＳ Ｐゴシック" charset="-128"/>
                        </a:rPr>
                        <a:t>ollade</a:t>
                      </a:r>
                      <a:r>
                        <a:rPr kumimoji="0" lang="en-US" altLang="en-US" sz="1800" b="1" i="0" u="none" strike="noStrike" cap="none" normalizeH="0" baseline="0" dirty="0">
                          <a:ln>
                            <a:noFill/>
                          </a:ln>
                          <a:solidFill>
                            <a:srgbClr val="000000"/>
                          </a:solidFill>
                          <a:effectLst/>
                          <a:latin typeface="Calibri" charset="0"/>
                          <a:ea typeface="ＭＳ Ｐゴシック" charset="-128"/>
                        </a:rPr>
                        <a:t> </a:t>
                      </a:r>
                      <a:r>
                        <a:rPr kumimoji="0" lang="en-US" altLang="en-US" sz="1800" b="1" i="0" u="none" strike="noStrike" cap="none" normalizeH="0" baseline="0" dirty="0" err="1">
                          <a:ln>
                            <a:noFill/>
                          </a:ln>
                          <a:solidFill>
                            <a:srgbClr val="000000"/>
                          </a:solidFill>
                          <a:effectLst/>
                          <a:latin typeface="Calibri" charset="0"/>
                          <a:ea typeface="ＭＳ Ｐゴシック" charset="-128"/>
                        </a:rPr>
                        <a:t>monirr</a:t>
                      </a:r>
                      <a:endParaRPr kumimoji="0" lang="en-US" altLang="en-US" sz="1800" b="0" i="0" u="none" strike="noStrike" cap="none" normalizeH="0" baseline="0" dirty="0">
                        <a:ln>
                          <a:noFill/>
                        </a:ln>
                        <a:solidFill>
                          <a:srgbClr val="000000"/>
                        </a:solidFill>
                        <a:effectLst/>
                        <a:latin typeface="Cambria" charset="0"/>
                        <a:ea typeface="ＭＳ 明朝" charset="-128"/>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13"/>
                  </a:ext>
                </a:extLst>
              </a:tr>
            </a:tbl>
          </a:graphicData>
        </a:graphic>
      </p:graphicFrame>
      <p:sp>
        <p:nvSpPr>
          <p:cNvPr id="34879" name="TextBox 2"/>
          <p:cNvSpPr txBox="1">
            <a:spLocks noChangeArrowheads="1"/>
          </p:cNvSpPr>
          <p:nvPr/>
        </p:nvSpPr>
        <p:spPr bwMode="auto">
          <a:xfrm>
            <a:off x="4887310" y="1484491"/>
            <a:ext cx="355845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2000" i="1" dirty="0" err="1"/>
              <a:t>monirr</a:t>
            </a:r>
            <a:r>
              <a:rPr lang="en-US" altLang="en-US" sz="2000" i="1" dirty="0"/>
              <a:t> </a:t>
            </a:r>
            <a:r>
              <a:rPr lang="en-US" altLang="en-US" sz="2000" dirty="0"/>
              <a:t>‘</a:t>
            </a:r>
            <a:r>
              <a:rPr lang="en-US" altLang="ja-JP" sz="2000" dirty="0" err="1"/>
              <a:t>otevřít</a:t>
            </a:r>
            <a:r>
              <a:rPr lang="en-US" altLang="en-US" sz="2000" dirty="0"/>
              <a:t>’</a:t>
            </a:r>
            <a:endParaRPr lang="en-US" altLang="ja-JP" sz="2000" i="1" dirty="0"/>
          </a:p>
          <a:p>
            <a:pPr algn="ctr" eaLnBrk="1" hangingPunct="1"/>
            <a:r>
              <a:rPr lang="en-US" altLang="en-US" sz="2000" dirty="0"/>
              <a:t>Note: </a:t>
            </a:r>
          </a:p>
          <a:p>
            <a:pPr algn="ctr" eaLnBrk="1" hangingPunct="1"/>
            <a:r>
              <a:rPr lang="en-US" altLang="en-US" sz="2000" dirty="0" err="1"/>
              <a:t>Yggur</a:t>
            </a:r>
            <a:r>
              <a:rPr lang="en-US" altLang="en-US" sz="2000" dirty="0"/>
              <a:t> does not have verbal aspect</a:t>
            </a:r>
          </a:p>
        </p:txBody>
      </p:sp>
      <p:sp>
        <p:nvSpPr>
          <p:cNvPr id="3" name="TextBox 2"/>
          <p:cNvSpPr txBox="1"/>
          <p:nvPr/>
        </p:nvSpPr>
        <p:spPr>
          <a:xfrm>
            <a:off x="4887310" y="557048"/>
            <a:ext cx="3545075" cy="523220"/>
          </a:xfrm>
          <a:prstGeom prst="rect">
            <a:avLst/>
          </a:prstGeom>
          <a:noFill/>
        </p:spPr>
        <p:txBody>
          <a:bodyPr wrap="square" rtlCol="0">
            <a:spAutoFit/>
          </a:bodyPr>
          <a:lstStyle/>
          <a:p>
            <a:r>
              <a:rPr lang="en-US" sz="2800" b="1" dirty="0">
                <a:latin typeface="+mj-lt"/>
              </a:rPr>
              <a:t>Verbal conjugation</a:t>
            </a:r>
          </a:p>
        </p:txBody>
      </p:sp>
    </p:spTree>
    <p:extLst>
      <p:ext uri="{BB962C8B-B14F-4D97-AF65-F5344CB8AC3E}">
        <p14:creationId xmlns:p14="http://schemas.microsoft.com/office/powerpoint/2010/main" val="17652158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normAutofit/>
          </a:bodyPr>
          <a:lstStyle/>
          <a:p>
            <a:r>
              <a:rPr lang="en-US" altLang="en-US" sz="2800" dirty="0">
                <a:latin typeface="+mj-lt"/>
                <a:ea typeface="ＭＳ Ｐゴシック" charset="-128"/>
              </a:rPr>
              <a:t>Participles and imperatives</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130449524"/>
              </p:ext>
            </p:extLst>
          </p:nvPr>
        </p:nvGraphicFramePr>
        <p:xfrm>
          <a:off x="670300" y="1231599"/>
          <a:ext cx="3757636" cy="3733800"/>
        </p:xfrm>
        <a:graphic>
          <a:graphicData uri="http://schemas.openxmlformats.org/drawingml/2006/table">
            <a:tbl>
              <a:tblPr/>
              <a:tblGrid>
                <a:gridCol w="1878818">
                  <a:extLst>
                    <a:ext uri="{9D8B030D-6E8A-4147-A177-3AD203B41FA5}">
                      <a16:colId xmlns:a16="http://schemas.microsoft.com/office/drawing/2014/main" val="20000"/>
                    </a:ext>
                  </a:extLst>
                </a:gridCol>
                <a:gridCol w="1878818">
                  <a:extLst>
                    <a:ext uri="{9D8B030D-6E8A-4147-A177-3AD203B41FA5}">
                      <a16:colId xmlns:a16="http://schemas.microsoft.com/office/drawing/2014/main" val="20001"/>
                    </a:ext>
                  </a:extLst>
                </a:gridCol>
              </a:tblGrid>
              <a:tr h="42100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50000"/>
                        </a:lnSpc>
                        <a:spcBef>
                          <a:spcPts val="300"/>
                        </a:spcBef>
                        <a:spcAft>
                          <a:spcPts val="300"/>
                        </a:spcAft>
                        <a:buClrTx/>
                        <a:buSzTx/>
                        <a:buFontTx/>
                        <a:buNone/>
                        <a:tabLst/>
                      </a:pPr>
                      <a:r>
                        <a:rPr kumimoji="0" lang="en-US" altLang="en-US" sz="2000" b="0" i="0" u="none" strike="noStrike" cap="none" normalizeH="0" baseline="0" dirty="0" err="1">
                          <a:ln>
                            <a:noFill/>
                          </a:ln>
                          <a:solidFill>
                            <a:schemeClr val="tx1"/>
                          </a:solidFill>
                          <a:effectLst/>
                          <a:latin typeface="Calibri" charset="0"/>
                          <a:ea typeface="ＭＳ Ｐゴシック" charset="-128"/>
                        </a:rPr>
                        <a:t>nom.sg.m.act</a:t>
                      </a:r>
                      <a:endParaRPr kumimoji="0" lang="en-US" altLang="en-US" sz="2000" b="0" i="0" u="none" strike="noStrike" cap="none" normalizeH="0" baseline="0" dirty="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254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50000"/>
                        </a:lnSpc>
                        <a:spcBef>
                          <a:spcPts val="300"/>
                        </a:spcBef>
                        <a:spcAft>
                          <a:spcPts val="300"/>
                        </a:spcAft>
                        <a:buClrTx/>
                        <a:buSzTx/>
                        <a:buFontTx/>
                        <a:buNone/>
                        <a:tabLst/>
                      </a:pPr>
                      <a:r>
                        <a:rPr kumimoji="0" lang="en-US" altLang="en-US" sz="2000" b="1" i="0" u="none" strike="noStrike" cap="none" normalizeH="0" baseline="0">
                          <a:ln>
                            <a:noFill/>
                          </a:ln>
                          <a:solidFill>
                            <a:schemeClr val="tx1"/>
                          </a:solidFill>
                          <a:effectLst/>
                          <a:latin typeface="Calibri" charset="0"/>
                          <a:ea typeface="ＭＳ Ｐゴシック" charset="-128"/>
                        </a:rPr>
                        <a:t>mon-el</a:t>
                      </a:r>
                      <a:endParaRPr kumimoji="0" lang="en-US" altLang="en-US" sz="2000" b="1" i="0" u="none" strike="noStrike" cap="none" normalizeH="0" baseline="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254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100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50000"/>
                        </a:lnSpc>
                        <a:spcBef>
                          <a:spcPts val="300"/>
                        </a:spcBef>
                        <a:spcAft>
                          <a:spcPts val="300"/>
                        </a:spcAft>
                        <a:buClrTx/>
                        <a:buSzTx/>
                        <a:buFontTx/>
                        <a:buNone/>
                        <a:tabLst/>
                      </a:pPr>
                      <a:r>
                        <a:rPr kumimoji="0" lang="en-US" altLang="en-US" sz="2000" b="0" i="0" u="none" strike="noStrike" cap="none" normalizeH="0" baseline="0" dirty="0" err="1">
                          <a:ln>
                            <a:noFill/>
                          </a:ln>
                          <a:solidFill>
                            <a:schemeClr val="tx1"/>
                          </a:solidFill>
                          <a:effectLst/>
                          <a:latin typeface="Calibri" charset="0"/>
                          <a:ea typeface="ＭＳ Ｐゴシック" charset="-128"/>
                        </a:rPr>
                        <a:t>nom.pl.m.act</a:t>
                      </a:r>
                      <a:endParaRPr kumimoji="0" lang="en-US" altLang="en-US" sz="2000" b="0" i="0" u="none" strike="noStrike" cap="none" normalizeH="0" baseline="0" dirty="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254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50000"/>
                        </a:lnSpc>
                        <a:spcBef>
                          <a:spcPts val="300"/>
                        </a:spcBef>
                        <a:spcAft>
                          <a:spcPts val="300"/>
                        </a:spcAft>
                        <a:buClrTx/>
                        <a:buSzTx/>
                        <a:buFontTx/>
                        <a:buNone/>
                        <a:tabLst/>
                      </a:pPr>
                      <a:r>
                        <a:rPr kumimoji="0" lang="en-US" altLang="en-US" sz="2000" b="1" i="0" u="none" strike="noStrike" cap="none" normalizeH="0" baseline="0">
                          <a:ln>
                            <a:noFill/>
                          </a:ln>
                          <a:solidFill>
                            <a:schemeClr val="tx1"/>
                          </a:solidFill>
                          <a:effectLst/>
                          <a:latin typeface="Calibri" charset="0"/>
                          <a:ea typeface="ＭＳ Ｐゴシック" charset="-128"/>
                        </a:rPr>
                        <a:t>mon-elori</a:t>
                      </a:r>
                      <a:endParaRPr kumimoji="0" lang="en-US" altLang="en-US" sz="2000" b="1" i="0" u="none" strike="noStrike" cap="none" normalizeH="0" baseline="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254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1"/>
                  </a:ext>
                </a:extLst>
              </a:tr>
              <a:tr h="42100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50000"/>
                        </a:lnSpc>
                        <a:spcBef>
                          <a:spcPts val="300"/>
                        </a:spcBef>
                        <a:spcAft>
                          <a:spcPts val="300"/>
                        </a:spcAft>
                        <a:buClrTx/>
                        <a:buSzTx/>
                        <a:buFontTx/>
                        <a:buNone/>
                        <a:tabLst/>
                      </a:pPr>
                      <a:r>
                        <a:rPr kumimoji="0" lang="en-US" altLang="en-US" sz="2000" b="0" i="0" u="none" strike="noStrike" cap="none" normalizeH="0" baseline="0" dirty="0" err="1">
                          <a:ln>
                            <a:noFill/>
                          </a:ln>
                          <a:solidFill>
                            <a:schemeClr val="tx1"/>
                          </a:solidFill>
                          <a:effectLst/>
                          <a:latin typeface="Calibri" charset="0"/>
                          <a:ea typeface="ＭＳ Ｐゴシック" charset="-128"/>
                        </a:rPr>
                        <a:t>nom.sg.f.act</a:t>
                      </a:r>
                      <a:endParaRPr kumimoji="0" lang="en-US" altLang="en-US" sz="2000" b="0" i="0" u="none" strike="noStrike" cap="none" normalizeH="0" baseline="0" dirty="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50000"/>
                        </a:lnSpc>
                        <a:spcBef>
                          <a:spcPts val="300"/>
                        </a:spcBef>
                        <a:spcAft>
                          <a:spcPts val="300"/>
                        </a:spcAft>
                        <a:buClrTx/>
                        <a:buSzTx/>
                        <a:buFontTx/>
                        <a:buNone/>
                        <a:tabLst/>
                      </a:pPr>
                      <a:r>
                        <a:rPr kumimoji="0" lang="en-US" altLang="en-US" sz="2000" b="1" i="0" u="none" strike="noStrike" cap="none" normalizeH="0" baseline="0" dirty="0">
                          <a:ln>
                            <a:noFill/>
                          </a:ln>
                          <a:solidFill>
                            <a:schemeClr val="tx1"/>
                          </a:solidFill>
                          <a:effectLst/>
                          <a:latin typeface="Calibri" charset="0"/>
                          <a:ea typeface="ＭＳ Ｐゴシック" charset="-128"/>
                        </a:rPr>
                        <a:t>mon-</a:t>
                      </a:r>
                      <a:r>
                        <a:rPr kumimoji="0" lang="en-US" altLang="en-US" sz="2000" b="1" i="0" u="none" strike="noStrike" cap="none" normalizeH="0" baseline="0" dirty="0" err="1">
                          <a:ln>
                            <a:noFill/>
                          </a:ln>
                          <a:solidFill>
                            <a:schemeClr val="tx1"/>
                          </a:solidFill>
                          <a:effectLst/>
                          <a:latin typeface="Calibri" charset="0"/>
                          <a:ea typeface="ＭＳ Ｐゴシック" charset="-128"/>
                        </a:rPr>
                        <a:t>ela</a:t>
                      </a:r>
                      <a:endParaRPr kumimoji="0" lang="en-US" altLang="en-US" sz="2000" b="1" i="0" u="none" strike="noStrike" cap="none" normalizeH="0" baseline="0" dirty="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100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50000"/>
                        </a:lnSpc>
                        <a:spcBef>
                          <a:spcPts val="300"/>
                        </a:spcBef>
                        <a:spcAft>
                          <a:spcPts val="300"/>
                        </a:spcAft>
                        <a:buClrTx/>
                        <a:buSzTx/>
                        <a:buFontTx/>
                        <a:buNone/>
                        <a:tabLst/>
                      </a:pPr>
                      <a:r>
                        <a:rPr kumimoji="0" lang="en-US" altLang="en-US" sz="2000" b="0" i="0" u="none" strike="noStrike" cap="none" normalizeH="0" baseline="0">
                          <a:ln>
                            <a:noFill/>
                          </a:ln>
                          <a:solidFill>
                            <a:schemeClr val="tx1"/>
                          </a:solidFill>
                          <a:effectLst/>
                          <a:latin typeface="Calibri" charset="0"/>
                          <a:ea typeface="ＭＳ Ｐゴシック" charset="-128"/>
                        </a:rPr>
                        <a:t>nom.pl.f.act</a:t>
                      </a:r>
                      <a:endParaRPr kumimoji="0" lang="en-US" altLang="en-US" sz="2000" b="0" i="0" u="none" strike="noStrike" cap="none" normalizeH="0" baseline="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50000"/>
                        </a:lnSpc>
                        <a:spcBef>
                          <a:spcPts val="300"/>
                        </a:spcBef>
                        <a:spcAft>
                          <a:spcPts val="300"/>
                        </a:spcAft>
                        <a:buClrTx/>
                        <a:buSzTx/>
                        <a:buFontTx/>
                        <a:buNone/>
                        <a:tabLst/>
                      </a:pPr>
                      <a:r>
                        <a:rPr kumimoji="0" lang="en-US" altLang="en-US" sz="2000" b="1" i="0" u="none" strike="noStrike" cap="none" normalizeH="0" baseline="0" dirty="0">
                          <a:ln>
                            <a:noFill/>
                          </a:ln>
                          <a:solidFill>
                            <a:schemeClr val="tx1"/>
                          </a:solidFill>
                          <a:effectLst/>
                          <a:latin typeface="Calibri" charset="0"/>
                          <a:ea typeface="ＭＳ Ｐゴシック" charset="-128"/>
                        </a:rPr>
                        <a:t>mon-</a:t>
                      </a:r>
                      <a:r>
                        <a:rPr kumimoji="0" lang="en-US" altLang="en-US" sz="2000" b="1" i="0" u="none" strike="noStrike" cap="none" normalizeH="0" baseline="0" dirty="0" err="1">
                          <a:ln>
                            <a:noFill/>
                          </a:ln>
                          <a:solidFill>
                            <a:schemeClr val="tx1"/>
                          </a:solidFill>
                          <a:effectLst/>
                          <a:latin typeface="Calibri" charset="0"/>
                          <a:ea typeface="ＭＳ Ｐゴシック" charset="-128"/>
                        </a:rPr>
                        <a:t>elaru</a:t>
                      </a:r>
                      <a:endParaRPr kumimoji="0" lang="en-US" altLang="en-US" sz="2000" b="1" i="0" u="none" strike="noStrike" cap="none" normalizeH="0" baseline="0" dirty="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3"/>
                  </a:ext>
                </a:extLst>
              </a:tr>
              <a:tr h="42100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50000"/>
                        </a:lnSpc>
                        <a:spcBef>
                          <a:spcPts val="300"/>
                        </a:spcBef>
                        <a:spcAft>
                          <a:spcPts val="300"/>
                        </a:spcAft>
                        <a:buClrTx/>
                        <a:buSzTx/>
                        <a:buFontTx/>
                        <a:buNone/>
                        <a:tabLst/>
                      </a:pPr>
                      <a:r>
                        <a:rPr kumimoji="0" lang="en-US" altLang="en-US" sz="2000" b="0" i="0" u="none" strike="noStrike" cap="none" normalizeH="0" baseline="0">
                          <a:ln>
                            <a:noFill/>
                          </a:ln>
                          <a:solidFill>
                            <a:schemeClr val="tx1"/>
                          </a:solidFill>
                          <a:effectLst/>
                          <a:latin typeface="Calibri" charset="0"/>
                          <a:ea typeface="ＭＳ Ｐゴシック" charset="-128"/>
                        </a:rPr>
                        <a:t>nom.sg.m.pass</a:t>
                      </a:r>
                      <a:endParaRPr kumimoji="0" lang="en-US" altLang="en-US" sz="2000" b="0" i="0" u="none" strike="noStrike" cap="none" normalizeH="0" baseline="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50000"/>
                        </a:lnSpc>
                        <a:spcBef>
                          <a:spcPts val="300"/>
                        </a:spcBef>
                        <a:spcAft>
                          <a:spcPts val="300"/>
                        </a:spcAft>
                        <a:buClrTx/>
                        <a:buSzTx/>
                        <a:buFontTx/>
                        <a:buNone/>
                        <a:tabLst/>
                      </a:pPr>
                      <a:r>
                        <a:rPr kumimoji="0" lang="en-US" altLang="en-US" sz="2000" b="1" i="0" u="none" strike="noStrike" cap="none" normalizeH="0" baseline="0" dirty="0">
                          <a:ln>
                            <a:noFill/>
                          </a:ln>
                          <a:solidFill>
                            <a:schemeClr val="tx1"/>
                          </a:solidFill>
                          <a:effectLst/>
                          <a:latin typeface="Calibri" charset="0"/>
                          <a:ea typeface="ＭＳ Ｐゴシック" charset="-128"/>
                        </a:rPr>
                        <a:t>mon-</a:t>
                      </a:r>
                      <a:r>
                        <a:rPr kumimoji="0" lang="en-US" altLang="en-US" sz="2000" b="1" i="0" u="none" strike="noStrike" cap="none" normalizeH="0" baseline="0" dirty="0" err="1">
                          <a:ln>
                            <a:noFill/>
                          </a:ln>
                          <a:solidFill>
                            <a:schemeClr val="tx1"/>
                          </a:solidFill>
                          <a:effectLst/>
                          <a:latin typeface="Calibri" charset="0"/>
                          <a:ea typeface="ＭＳ Ｐゴシック" charset="-128"/>
                        </a:rPr>
                        <a:t>edd</a:t>
                      </a:r>
                      <a:endParaRPr kumimoji="0" lang="en-US" altLang="en-US" sz="2000" b="1" i="0" u="none" strike="noStrike" cap="none" normalizeH="0" baseline="0" dirty="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100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50000"/>
                        </a:lnSpc>
                        <a:spcBef>
                          <a:spcPts val="300"/>
                        </a:spcBef>
                        <a:spcAft>
                          <a:spcPts val="300"/>
                        </a:spcAft>
                        <a:buClrTx/>
                        <a:buSzTx/>
                        <a:buFontTx/>
                        <a:buNone/>
                        <a:tabLst/>
                      </a:pPr>
                      <a:r>
                        <a:rPr kumimoji="0" lang="en-US" altLang="en-US" sz="2000" b="0" i="0" u="none" strike="noStrike" cap="none" normalizeH="0" baseline="0">
                          <a:ln>
                            <a:noFill/>
                          </a:ln>
                          <a:solidFill>
                            <a:schemeClr val="tx1"/>
                          </a:solidFill>
                          <a:effectLst/>
                          <a:latin typeface="Calibri" charset="0"/>
                          <a:ea typeface="ＭＳ Ｐゴシック" charset="-128"/>
                        </a:rPr>
                        <a:t>nom.pl.m.pass</a:t>
                      </a:r>
                      <a:endParaRPr kumimoji="0" lang="en-US" altLang="en-US" sz="2000" b="0" i="0" u="none" strike="noStrike" cap="none" normalizeH="0" baseline="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50000"/>
                        </a:lnSpc>
                        <a:spcBef>
                          <a:spcPts val="300"/>
                        </a:spcBef>
                        <a:spcAft>
                          <a:spcPts val="300"/>
                        </a:spcAft>
                        <a:buClrTx/>
                        <a:buSzTx/>
                        <a:buFontTx/>
                        <a:buNone/>
                        <a:tabLst/>
                      </a:pPr>
                      <a:r>
                        <a:rPr kumimoji="0" lang="en-US" altLang="en-US" sz="2000" b="1" i="0" u="none" strike="noStrike" cap="none" normalizeH="0" baseline="0" dirty="0">
                          <a:ln>
                            <a:noFill/>
                          </a:ln>
                          <a:solidFill>
                            <a:schemeClr val="tx1"/>
                          </a:solidFill>
                          <a:effectLst/>
                          <a:latin typeface="Calibri" charset="0"/>
                          <a:ea typeface="ＭＳ Ｐゴシック" charset="-128"/>
                        </a:rPr>
                        <a:t>mon-</a:t>
                      </a:r>
                      <a:r>
                        <a:rPr kumimoji="0" lang="en-US" altLang="en-US" sz="2000" b="1" i="0" u="none" strike="noStrike" cap="none" normalizeH="0" baseline="0" dirty="0" err="1">
                          <a:ln>
                            <a:noFill/>
                          </a:ln>
                          <a:solidFill>
                            <a:schemeClr val="tx1"/>
                          </a:solidFill>
                          <a:effectLst/>
                          <a:latin typeface="Calibri" charset="0"/>
                          <a:ea typeface="ＭＳ Ｐゴシック" charset="-128"/>
                        </a:rPr>
                        <a:t>eddori</a:t>
                      </a:r>
                      <a:endParaRPr kumimoji="0" lang="en-US" altLang="en-US" sz="2000" b="1" i="0" u="none" strike="noStrike" cap="none" normalizeH="0" baseline="0" dirty="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5"/>
                  </a:ext>
                </a:extLst>
              </a:tr>
              <a:tr h="42100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50000"/>
                        </a:lnSpc>
                        <a:spcBef>
                          <a:spcPts val="300"/>
                        </a:spcBef>
                        <a:spcAft>
                          <a:spcPts val="300"/>
                        </a:spcAft>
                        <a:buClrTx/>
                        <a:buSzTx/>
                        <a:buFontTx/>
                        <a:buNone/>
                        <a:tabLst/>
                      </a:pPr>
                      <a:r>
                        <a:rPr kumimoji="0" lang="en-US" altLang="en-US" sz="2000" b="0" i="0" u="none" strike="noStrike" cap="none" normalizeH="0" baseline="0">
                          <a:ln>
                            <a:noFill/>
                          </a:ln>
                          <a:solidFill>
                            <a:schemeClr val="tx1"/>
                          </a:solidFill>
                          <a:effectLst/>
                          <a:latin typeface="Calibri" charset="0"/>
                          <a:ea typeface="ＭＳ Ｐゴシック" charset="-128"/>
                        </a:rPr>
                        <a:t>nom.sg.f.pass</a:t>
                      </a:r>
                      <a:endParaRPr kumimoji="0" lang="en-US" altLang="en-US" sz="2000" b="0" i="0" u="none" strike="noStrike" cap="none" normalizeH="0" baseline="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50000"/>
                        </a:lnSpc>
                        <a:spcBef>
                          <a:spcPts val="300"/>
                        </a:spcBef>
                        <a:spcAft>
                          <a:spcPts val="300"/>
                        </a:spcAft>
                        <a:buClrTx/>
                        <a:buSzTx/>
                        <a:buFontTx/>
                        <a:buNone/>
                        <a:tabLst/>
                      </a:pPr>
                      <a:r>
                        <a:rPr kumimoji="0" lang="en-US" altLang="en-US" sz="2000" b="1" i="0" u="none" strike="noStrike" cap="none" normalizeH="0" baseline="0" dirty="0">
                          <a:ln>
                            <a:noFill/>
                          </a:ln>
                          <a:solidFill>
                            <a:schemeClr val="tx1"/>
                          </a:solidFill>
                          <a:effectLst/>
                          <a:latin typeface="Calibri" charset="0"/>
                          <a:ea typeface="ＭＳ Ｐゴシック" charset="-128"/>
                        </a:rPr>
                        <a:t>mon-</a:t>
                      </a:r>
                      <a:r>
                        <a:rPr kumimoji="0" lang="en-US" altLang="en-US" sz="2000" b="1" i="0" u="none" strike="noStrike" cap="none" normalizeH="0" baseline="0" dirty="0" err="1">
                          <a:ln>
                            <a:noFill/>
                          </a:ln>
                          <a:solidFill>
                            <a:schemeClr val="tx1"/>
                          </a:solidFill>
                          <a:effectLst/>
                          <a:latin typeface="Calibri" charset="0"/>
                          <a:ea typeface="ＭＳ Ｐゴシック" charset="-128"/>
                        </a:rPr>
                        <a:t>edda</a:t>
                      </a:r>
                      <a:endParaRPr kumimoji="0" lang="en-US" altLang="en-US" sz="2000" b="1" i="0" u="none" strike="noStrike" cap="none" normalizeH="0" baseline="0" dirty="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2100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50000"/>
                        </a:lnSpc>
                        <a:spcBef>
                          <a:spcPts val="300"/>
                        </a:spcBef>
                        <a:spcAft>
                          <a:spcPts val="300"/>
                        </a:spcAft>
                        <a:buClrTx/>
                        <a:buSzTx/>
                        <a:buFontTx/>
                        <a:buNone/>
                        <a:tabLst/>
                      </a:pPr>
                      <a:r>
                        <a:rPr kumimoji="0" lang="en-US" altLang="en-US" sz="2000" b="0" i="0" u="none" strike="noStrike" cap="none" normalizeH="0" baseline="0">
                          <a:ln>
                            <a:noFill/>
                          </a:ln>
                          <a:solidFill>
                            <a:schemeClr val="tx1"/>
                          </a:solidFill>
                          <a:effectLst/>
                          <a:latin typeface="Calibri" charset="0"/>
                          <a:ea typeface="ＭＳ Ｐゴシック" charset="-128"/>
                        </a:rPr>
                        <a:t>nom.pl.f.pass</a:t>
                      </a:r>
                      <a:endParaRPr kumimoji="0" lang="en-US" altLang="en-US" sz="2000" b="0" i="0" u="none" strike="noStrike" cap="none" normalizeH="0" baseline="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50000"/>
                        </a:lnSpc>
                        <a:spcBef>
                          <a:spcPts val="300"/>
                        </a:spcBef>
                        <a:spcAft>
                          <a:spcPts val="300"/>
                        </a:spcAft>
                        <a:buClrTx/>
                        <a:buSzTx/>
                        <a:buFontTx/>
                        <a:buNone/>
                        <a:tabLst/>
                      </a:pPr>
                      <a:r>
                        <a:rPr kumimoji="0" lang="en-US" altLang="en-US" sz="2000" b="1" i="0" u="none" strike="noStrike" cap="none" normalizeH="0" baseline="0" dirty="0">
                          <a:ln>
                            <a:noFill/>
                          </a:ln>
                          <a:solidFill>
                            <a:schemeClr val="tx1"/>
                          </a:solidFill>
                          <a:effectLst/>
                          <a:latin typeface="Calibri" charset="0"/>
                          <a:ea typeface="ＭＳ Ｐゴシック" charset="-128"/>
                        </a:rPr>
                        <a:t>mon-</a:t>
                      </a:r>
                      <a:r>
                        <a:rPr kumimoji="0" lang="en-US" altLang="en-US" sz="2000" b="1" i="0" u="none" strike="noStrike" cap="none" normalizeH="0" baseline="0" dirty="0" err="1">
                          <a:ln>
                            <a:noFill/>
                          </a:ln>
                          <a:solidFill>
                            <a:schemeClr val="tx1"/>
                          </a:solidFill>
                          <a:effectLst/>
                          <a:latin typeface="Calibri" charset="0"/>
                          <a:ea typeface="ＭＳ Ｐゴシック" charset="-128"/>
                        </a:rPr>
                        <a:t>eddaru</a:t>
                      </a:r>
                      <a:endParaRPr kumimoji="0" lang="en-US" altLang="en-US" sz="2000" b="1" i="0" u="none" strike="noStrike" cap="none" normalizeH="0" baseline="0" dirty="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7"/>
                  </a:ext>
                </a:extLst>
              </a:tr>
            </a:tbl>
          </a:graphicData>
        </a:graphic>
      </p:graphicFrame>
      <p:graphicFrame>
        <p:nvGraphicFramePr>
          <p:cNvPr id="6" name="Content Placeholder 5"/>
          <p:cNvGraphicFramePr>
            <a:graphicFrameLocks noGrp="1"/>
          </p:cNvGraphicFramePr>
          <p:nvPr>
            <p:ph sz="half" idx="4294967295"/>
            <p:extLst>
              <p:ext uri="{D42A27DB-BD31-4B8C-83A1-F6EECF244321}">
                <p14:modId xmlns:p14="http://schemas.microsoft.com/office/powerpoint/2010/main" val="2135576113"/>
              </p:ext>
            </p:extLst>
          </p:nvPr>
        </p:nvGraphicFramePr>
        <p:xfrm>
          <a:off x="4629150" y="1231599"/>
          <a:ext cx="2926558" cy="942954"/>
        </p:xfrm>
        <a:graphic>
          <a:graphicData uri="http://schemas.openxmlformats.org/drawingml/2006/table">
            <a:tbl>
              <a:tblPr firstRow="1" bandRow="1">
                <a:tableStyleId>{BDBED569-4797-4DF1-A0F4-6AAB3CD982D8}</a:tableStyleId>
              </a:tblPr>
              <a:tblGrid>
                <a:gridCol w="1463279">
                  <a:extLst>
                    <a:ext uri="{9D8B030D-6E8A-4147-A177-3AD203B41FA5}">
                      <a16:colId xmlns:a16="http://schemas.microsoft.com/office/drawing/2014/main" val="20000"/>
                    </a:ext>
                  </a:extLst>
                </a:gridCol>
                <a:gridCol w="1463279">
                  <a:extLst>
                    <a:ext uri="{9D8B030D-6E8A-4147-A177-3AD203B41FA5}">
                      <a16:colId xmlns:a16="http://schemas.microsoft.com/office/drawing/2014/main" val="20001"/>
                    </a:ext>
                  </a:extLst>
                </a:gridCol>
              </a:tblGrid>
              <a:tr h="283838">
                <a:tc>
                  <a:txBody>
                    <a:bodyPr/>
                    <a:lstStyle/>
                    <a:p>
                      <a:pPr algn="l" fontAlgn="b"/>
                      <a:r>
                        <a:rPr lang="en-US" sz="2000" b="0" i="0" u="none" strike="noStrike" dirty="0">
                          <a:solidFill>
                            <a:srgbClr val="000000"/>
                          </a:solidFill>
                          <a:effectLst/>
                          <a:latin typeface="Calibri"/>
                        </a:rPr>
                        <a:t>2. </a:t>
                      </a:r>
                      <a:r>
                        <a:rPr lang="en-US" sz="2000" b="0" i="0" u="none" strike="noStrike" dirty="0" err="1">
                          <a:solidFill>
                            <a:srgbClr val="000000"/>
                          </a:solidFill>
                          <a:effectLst/>
                          <a:latin typeface="Calibri"/>
                        </a:rPr>
                        <a:t>sg</a:t>
                      </a:r>
                      <a:r>
                        <a:rPr lang="en-US" sz="2000" b="0" i="0" u="none" strike="noStrike" dirty="0">
                          <a:solidFill>
                            <a:srgbClr val="000000"/>
                          </a:solidFill>
                          <a:effectLst/>
                          <a:latin typeface="Calibri"/>
                        </a:rPr>
                        <a:t>.</a:t>
                      </a:r>
                    </a:p>
                  </a:txBody>
                  <a:tcPr marL="9525" marR="9525" marT="9518" marB="0" anchor="b"/>
                </a:tc>
                <a:tc>
                  <a:txBody>
                    <a:bodyPr/>
                    <a:lstStyle/>
                    <a:p>
                      <a:pPr algn="l" fontAlgn="b"/>
                      <a:r>
                        <a:rPr lang="en-US" sz="2000" b="1" i="0" u="none" strike="noStrike" dirty="0" err="1">
                          <a:solidFill>
                            <a:srgbClr val="000000"/>
                          </a:solidFill>
                          <a:effectLst/>
                          <a:latin typeface="Calibri"/>
                        </a:rPr>
                        <a:t>mon-est</a:t>
                      </a:r>
                      <a:r>
                        <a:rPr lang="en-US" sz="2000" b="1" i="0" u="none" strike="noStrike" dirty="0">
                          <a:solidFill>
                            <a:srgbClr val="000000"/>
                          </a:solidFill>
                          <a:effectLst/>
                          <a:latin typeface="Calibri"/>
                        </a:rPr>
                        <a:t> !</a:t>
                      </a:r>
                    </a:p>
                  </a:txBody>
                  <a:tcPr marL="9525" marR="9525" marT="9518" marB="0" anchor="b"/>
                </a:tc>
                <a:extLst>
                  <a:ext uri="{0D108BD9-81ED-4DB2-BD59-A6C34878D82A}">
                    <a16:rowId xmlns:a16="http://schemas.microsoft.com/office/drawing/2014/main" val="10000"/>
                  </a:ext>
                </a:extLst>
              </a:tr>
              <a:tr h="283838">
                <a:tc>
                  <a:txBody>
                    <a:bodyPr/>
                    <a:lstStyle/>
                    <a:p>
                      <a:pPr algn="l" fontAlgn="b"/>
                      <a:r>
                        <a:rPr lang="en-US" sz="2000" b="0" i="0" u="none" strike="noStrike" dirty="0">
                          <a:solidFill>
                            <a:srgbClr val="000000"/>
                          </a:solidFill>
                          <a:effectLst/>
                          <a:latin typeface="Calibri"/>
                        </a:rPr>
                        <a:t>1. pl.</a:t>
                      </a:r>
                    </a:p>
                  </a:txBody>
                  <a:tcPr marL="9525" marR="9525" marT="9518" marB="0" anchor="b"/>
                </a:tc>
                <a:tc>
                  <a:txBody>
                    <a:bodyPr/>
                    <a:lstStyle/>
                    <a:p>
                      <a:pPr algn="l" fontAlgn="b"/>
                      <a:r>
                        <a:rPr lang="en-US" sz="2000" b="1" i="0" u="none" strike="noStrike" dirty="0" err="1">
                          <a:solidFill>
                            <a:srgbClr val="000000"/>
                          </a:solidFill>
                          <a:effectLst/>
                          <a:latin typeface="Calibri"/>
                        </a:rPr>
                        <a:t>mon-este</a:t>
                      </a:r>
                      <a:r>
                        <a:rPr lang="en-US" sz="2000" b="1" i="0" u="none" strike="noStrike" dirty="0">
                          <a:solidFill>
                            <a:srgbClr val="000000"/>
                          </a:solidFill>
                          <a:effectLst/>
                          <a:latin typeface="Calibri"/>
                        </a:rPr>
                        <a:t> !</a:t>
                      </a:r>
                    </a:p>
                  </a:txBody>
                  <a:tcPr marL="9525" marR="9525" marT="9518" marB="0" anchor="b"/>
                </a:tc>
                <a:extLst>
                  <a:ext uri="{0D108BD9-81ED-4DB2-BD59-A6C34878D82A}">
                    <a16:rowId xmlns:a16="http://schemas.microsoft.com/office/drawing/2014/main" val="10001"/>
                  </a:ext>
                </a:extLst>
              </a:tr>
              <a:tr h="283838">
                <a:tc>
                  <a:txBody>
                    <a:bodyPr/>
                    <a:lstStyle/>
                    <a:p>
                      <a:pPr algn="l" fontAlgn="b"/>
                      <a:r>
                        <a:rPr lang="en-US" sz="2000" b="0" i="0" u="none" strike="noStrike" dirty="0">
                          <a:solidFill>
                            <a:srgbClr val="000000"/>
                          </a:solidFill>
                          <a:effectLst/>
                          <a:latin typeface="Calibri"/>
                        </a:rPr>
                        <a:t>2. pl.</a:t>
                      </a:r>
                    </a:p>
                  </a:txBody>
                  <a:tcPr marL="9525" marR="9525" marT="9518" marB="0" anchor="b"/>
                </a:tc>
                <a:tc>
                  <a:txBody>
                    <a:bodyPr/>
                    <a:lstStyle/>
                    <a:p>
                      <a:pPr algn="l" fontAlgn="b"/>
                      <a:r>
                        <a:rPr lang="en-US" sz="2000" b="1" i="0" u="none" strike="noStrike" dirty="0" err="1">
                          <a:solidFill>
                            <a:srgbClr val="000000"/>
                          </a:solidFill>
                          <a:effectLst/>
                          <a:latin typeface="Calibri"/>
                        </a:rPr>
                        <a:t>mon-esti</a:t>
                      </a:r>
                      <a:r>
                        <a:rPr lang="en-US" sz="2000" b="1" i="0" u="none" strike="noStrike" dirty="0">
                          <a:solidFill>
                            <a:srgbClr val="000000"/>
                          </a:solidFill>
                          <a:effectLst/>
                          <a:latin typeface="Calibri"/>
                        </a:rPr>
                        <a:t> !</a:t>
                      </a:r>
                    </a:p>
                  </a:txBody>
                  <a:tcPr marL="9525" marR="9525" marT="9518" marB="0" anchor="b"/>
                </a:tc>
                <a:extLst>
                  <a:ext uri="{0D108BD9-81ED-4DB2-BD59-A6C34878D82A}">
                    <a16:rowId xmlns:a16="http://schemas.microsoft.com/office/drawing/2014/main" val="1000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35373907"/>
              </p:ext>
            </p:extLst>
          </p:nvPr>
        </p:nvGraphicFramePr>
        <p:xfrm>
          <a:off x="4629150" y="2506266"/>
          <a:ext cx="3096817" cy="678180"/>
        </p:xfrm>
        <a:graphic>
          <a:graphicData uri="http://schemas.openxmlformats.org/drawingml/2006/table">
            <a:tbl>
              <a:tblPr/>
              <a:tblGrid>
                <a:gridCol w="1109498">
                  <a:extLst>
                    <a:ext uri="{9D8B030D-6E8A-4147-A177-3AD203B41FA5}">
                      <a16:colId xmlns:a16="http://schemas.microsoft.com/office/drawing/2014/main" val="20000"/>
                    </a:ext>
                  </a:extLst>
                </a:gridCol>
                <a:gridCol w="1987319">
                  <a:extLst>
                    <a:ext uri="{9D8B030D-6E8A-4147-A177-3AD203B41FA5}">
                      <a16:colId xmlns:a16="http://schemas.microsoft.com/office/drawing/2014/main" val="20001"/>
                    </a:ext>
                  </a:extLst>
                </a:gridCol>
              </a:tblGrid>
              <a:tr h="480060">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Calibri" charset="0"/>
                          <a:ea typeface="ＭＳ Ｐゴシック" charset="-128"/>
                        </a:rPr>
                        <a:t>passives</a:t>
                      </a:r>
                    </a:p>
                  </a:txBody>
                  <a:tcPr marL="68580" marR="68580" marT="34290" marB="34290"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254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1" i="1" u="none" strike="noStrike" cap="none" normalizeH="0" baseline="0" dirty="0" err="1">
                          <a:ln>
                            <a:noFill/>
                          </a:ln>
                          <a:solidFill>
                            <a:schemeClr val="tx1"/>
                          </a:solidFill>
                          <a:effectLst/>
                          <a:latin typeface="Calibri" charset="0"/>
                          <a:ea typeface="ＭＳ Ｐゴシック" charset="-128"/>
                        </a:rPr>
                        <a:t>dunirr</a:t>
                      </a:r>
                      <a:r>
                        <a:rPr kumimoji="0" lang="en-US" altLang="en-US" sz="2000" b="1" i="0" u="none" strike="noStrike" cap="none" normalizeH="0" baseline="0" dirty="0">
                          <a:ln>
                            <a:noFill/>
                          </a:ln>
                          <a:solidFill>
                            <a:schemeClr val="tx1"/>
                          </a:solidFill>
                          <a:effectLst/>
                          <a:latin typeface="Calibri" charset="0"/>
                          <a:ea typeface="ＭＳ Ｐゴシック" charset="-128"/>
                        </a:rPr>
                        <a:t> </a:t>
                      </a:r>
                      <a:r>
                        <a:rPr kumimoji="0" lang="en-US" altLang="en-US" sz="2000" b="0" i="0" u="none" strike="noStrike" cap="none" normalizeH="0" baseline="0" dirty="0">
                          <a:ln>
                            <a:noFill/>
                          </a:ln>
                          <a:solidFill>
                            <a:schemeClr val="tx1"/>
                          </a:solidFill>
                          <a:effectLst/>
                          <a:latin typeface="Calibri" charset="0"/>
                          <a:ea typeface="ＭＳ Ｐゴシック" charset="-128"/>
                        </a:rPr>
                        <a:t>‘</a:t>
                      </a:r>
                      <a:r>
                        <a:rPr kumimoji="0" lang="en-US" altLang="ja-JP" sz="2000" b="0" i="0" u="none" strike="noStrike" cap="none" normalizeH="0" baseline="0" dirty="0" err="1">
                          <a:ln>
                            <a:noFill/>
                          </a:ln>
                          <a:solidFill>
                            <a:schemeClr val="tx1"/>
                          </a:solidFill>
                          <a:effectLst/>
                          <a:latin typeface="Calibri" charset="0"/>
                          <a:ea typeface="ＭＳ Ｐゴシック" charset="-128"/>
                        </a:rPr>
                        <a:t>být</a:t>
                      </a:r>
                      <a:r>
                        <a:rPr kumimoji="0" lang="en-US" altLang="en-US" sz="2000" b="0" i="0" u="none" strike="noStrike" cap="none" normalizeH="0" baseline="0" dirty="0">
                          <a:ln>
                            <a:noFill/>
                          </a:ln>
                          <a:solidFill>
                            <a:schemeClr val="tx1"/>
                          </a:solidFill>
                          <a:effectLst/>
                          <a:latin typeface="Calibri" charset="0"/>
                          <a:ea typeface="ＭＳ Ｐゴシック" charset="-128"/>
                        </a:rPr>
                        <a:t>’</a:t>
                      </a:r>
                      <a:r>
                        <a:rPr kumimoji="0" lang="en-US" altLang="ja-JP" sz="2000" b="0" i="0" u="none" strike="noStrike" cap="none" normalizeH="0" baseline="0" dirty="0">
                          <a:ln>
                            <a:noFill/>
                          </a:ln>
                          <a:solidFill>
                            <a:schemeClr val="tx1"/>
                          </a:solidFill>
                          <a:effectLst/>
                          <a:latin typeface="Calibri" charset="0"/>
                          <a:ea typeface="ＭＳ Ｐゴシック" charset="-128"/>
                        </a:rPr>
                        <a:t> + passive participle</a:t>
                      </a:r>
                      <a:endParaRPr kumimoji="0" lang="en-US" altLang="en-US" sz="2000" b="1" i="1" u="none" strike="noStrike" cap="none" normalizeH="0" baseline="0" dirty="0">
                        <a:ln>
                          <a:noFill/>
                        </a:ln>
                        <a:solidFill>
                          <a:schemeClr val="tx1"/>
                        </a:solidFill>
                        <a:effectLst/>
                        <a:latin typeface="Calibri" charset="0"/>
                        <a:ea typeface="ＭＳ Ｐゴシック" charset="-128"/>
                      </a:endParaRPr>
                    </a:p>
                  </a:txBody>
                  <a:tcPr marL="68580" marR="68580" marT="34290" marB="34290"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254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002562347"/>
              </p:ext>
            </p:extLst>
          </p:nvPr>
        </p:nvGraphicFramePr>
        <p:xfrm>
          <a:off x="4629150" y="3711917"/>
          <a:ext cx="3096817" cy="872490"/>
        </p:xfrm>
        <a:graphic>
          <a:graphicData uri="http://schemas.openxmlformats.org/drawingml/2006/table">
            <a:tbl>
              <a:tblPr/>
              <a:tblGrid>
                <a:gridCol w="1549004">
                  <a:extLst>
                    <a:ext uri="{9D8B030D-6E8A-4147-A177-3AD203B41FA5}">
                      <a16:colId xmlns:a16="http://schemas.microsoft.com/office/drawing/2014/main" val="20000"/>
                    </a:ext>
                  </a:extLst>
                </a:gridCol>
                <a:gridCol w="1547813">
                  <a:extLst>
                    <a:ext uri="{9D8B030D-6E8A-4147-A177-3AD203B41FA5}">
                      <a16:colId xmlns:a16="http://schemas.microsoft.com/office/drawing/2014/main" val="20001"/>
                    </a:ext>
                  </a:extLst>
                </a:gridCol>
              </a:tblGrid>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charset="0"/>
                          <a:ea typeface="ＭＳ Ｐゴシック" charset="-128"/>
                        </a:rPr>
                        <a:t>infinitive</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254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ＭＳ Ｐゴシック" charset="-128"/>
                        </a:rPr>
                        <a:t>mon-irr</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254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5816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charset="0"/>
                          <a:ea typeface="ＭＳ Ｐゴシック" charset="-128"/>
                        </a:rPr>
                        <a:t>derived noun</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254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Calibri" charset="0"/>
                          <a:ea typeface="ＭＳ Ｐゴシック" charset="-128"/>
                        </a:rPr>
                        <a:t>mon-</a:t>
                      </a:r>
                      <a:r>
                        <a:rPr kumimoji="0" lang="en-US" altLang="en-US" sz="2000" b="1" i="0" u="none" strike="noStrike" cap="none" normalizeH="0" baseline="0" dirty="0" err="1">
                          <a:ln>
                            <a:noFill/>
                          </a:ln>
                          <a:solidFill>
                            <a:srgbClr val="000000"/>
                          </a:solidFill>
                          <a:effectLst/>
                          <a:latin typeface="Calibri" charset="0"/>
                          <a:ea typeface="ＭＳ Ｐゴシック" charset="-128"/>
                        </a:rPr>
                        <a:t>yb</a:t>
                      </a:r>
                      <a:endParaRPr kumimoji="0" lang="en-US" altLang="en-US" sz="2000" b="1" i="0" u="none" strike="noStrike" cap="none" normalizeH="0" baseline="0" dirty="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254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96879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35000"/>
          </a:blip>
          <a:stretch>
            <a:fillRect/>
          </a:stretch>
        </p:blipFill>
        <p:spPr>
          <a:xfrm>
            <a:off x="-1" y="-1"/>
            <a:ext cx="9155235" cy="5143501"/>
          </a:xfrm>
          <a:prstGeom prst="rect">
            <a:avLst/>
          </a:prstGeom>
        </p:spPr>
      </p:pic>
      <p:sp>
        <p:nvSpPr>
          <p:cNvPr id="4" name="Title 3"/>
          <p:cNvSpPr>
            <a:spLocks noGrp="1"/>
          </p:cNvSpPr>
          <p:nvPr>
            <p:ph type="title"/>
          </p:nvPr>
        </p:nvSpPr>
        <p:spPr/>
        <p:txBody>
          <a:bodyPr>
            <a:normAutofit/>
          </a:bodyPr>
          <a:lstStyle/>
          <a:p>
            <a:r>
              <a:rPr lang="en-US" sz="2800" dirty="0">
                <a:latin typeface="+mj-lt"/>
              </a:rPr>
              <a:t>Languages and their creative extensions</a:t>
            </a:r>
          </a:p>
        </p:txBody>
      </p:sp>
      <p:sp>
        <p:nvSpPr>
          <p:cNvPr id="5" name="Content Placeholder 4"/>
          <p:cNvSpPr>
            <a:spLocks noGrp="1"/>
          </p:cNvSpPr>
          <p:nvPr>
            <p:ph idx="1"/>
          </p:nvPr>
        </p:nvSpPr>
        <p:spPr>
          <a:xfrm>
            <a:off x="670299" y="1313387"/>
            <a:ext cx="8147879" cy="3281235"/>
          </a:xfr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b="1" dirty="0">
                <a:latin typeface="+mn-lt"/>
              </a:rPr>
              <a:t>Natural languages:</a:t>
            </a:r>
            <a:r>
              <a:rPr lang="en-US" sz="2000" dirty="0">
                <a:latin typeface="+mn-lt"/>
              </a:rPr>
              <a:t> 6000+ known human languages</a:t>
            </a:r>
          </a:p>
          <a:p>
            <a:pPr marL="0" marR="0" lvl="0" indent="0" defTabSz="914400" eaLnBrk="1" fontAlgn="auto" latinLnBrk="0" hangingPunct="1">
              <a:lnSpc>
                <a:spcPct val="100000"/>
              </a:lnSpc>
              <a:spcBef>
                <a:spcPts val="0"/>
              </a:spcBef>
              <a:spcAft>
                <a:spcPts val="0"/>
              </a:spcAft>
              <a:buClrTx/>
              <a:buSzTx/>
              <a:buFontTx/>
              <a:buNone/>
              <a:tabLst/>
              <a:defRPr/>
            </a:pPr>
            <a:r>
              <a:rPr lang="en-US" sz="2000" dirty="0">
                <a:latin typeface="+mn-lt"/>
              </a:rPr>
              <a:t>     </a:t>
            </a:r>
            <a:r>
              <a:rPr lang="en-US" sz="2000" b="1" dirty="0">
                <a:latin typeface="+mn-lt"/>
              </a:rPr>
              <a:t>Non-standard human languages:</a:t>
            </a:r>
            <a:r>
              <a:rPr lang="en-US" sz="2000" dirty="0">
                <a:latin typeface="+mn-lt"/>
              </a:rPr>
              <a:t> French street argot in Hugo’s </a:t>
            </a:r>
            <a:r>
              <a:rPr lang="en-US" sz="2000" i="1" dirty="0">
                <a:latin typeface="+mn-lt"/>
              </a:rPr>
              <a:t>Les </a:t>
            </a:r>
            <a:r>
              <a:rPr lang="en-US" sz="2000" i="1" dirty="0" err="1">
                <a:latin typeface="+mn-lt"/>
              </a:rPr>
              <a:t>Misérables</a:t>
            </a:r>
            <a:r>
              <a:rPr lang="en-US" sz="2000" dirty="0">
                <a:latin typeface="+mn-lt"/>
              </a:rPr>
              <a:t>, </a:t>
            </a:r>
            <a:r>
              <a:rPr lang="ru-RU" sz="2000" dirty="0" err="1">
                <a:latin typeface="+mn-lt"/>
              </a:rPr>
              <a:t>Олбанский</a:t>
            </a:r>
            <a:r>
              <a:rPr lang="ru-RU" sz="2000" dirty="0">
                <a:latin typeface="+mn-lt"/>
              </a:rPr>
              <a:t> язык/язык </a:t>
            </a:r>
            <a:r>
              <a:rPr lang="ru-RU" sz="2000" dirty="0" err="1">
                <a:latin typeface="+mn-lt"/>
              </a:rPr>
              <a:t>падонкаф</a:t>
            </a:r>
            <a:r>
              <a:rPr lang="nb-NO" sz="2000" dirty="0">
                <a:latin typeface="+mn-lt"/>
              </a:rPr>
              <a:t>, </a:t>
            </a:r>
            <a:r>
              <a:rPr lang="nb-NO" sz="2000" dirty="0" err="1">
                <a:latin typeface="+mn-lt"/>
              </a:rPr>
              <a:t>hovorová</a:t>
            </a:r>
            <a:r>
              <a:rPr lang="nb-NO" sz="2000" dirty="0">
                <a:latin typeface="+mn-lt"/>
              </a:rPr>
              <a:t> </a:t>
            </a:r>
            <a:r>
              <a:rPr lang="nb-NO" sz="2000" dirty="0" err="1">
                <a:latin typeface="+mn-lt"/>
              </a:rPr>
              <a:t>čeština</a:t>
            </a:r>
            <a:r>
              <a:rPr lang="nb-NO" sz="2000" dirty="0">
                <a:latin typeface="+mn-lt"/>
              </a:rPr>
              <a:t> (</a:t>
            </a:r>
            <a:r>
              <a:rPr lang="nb-NO" sz="2000" dirty="0" err="1">
                <a:latin typeface="+mn-lt"/>
              </a:rPr>
              <a:t>Svoboda’s</a:t>
            </a:r>
            <a:r>
              <a:rPr lang="nb-NO" sz="2000" dirty="0">
                <a:latin typeface="+mn-lt"/>
              </a:rPr>
              <a:t> </a:t>
            </a:r>
            <a:r>
              <a:rPr lang="nb-NO" sz="2000" dirty="0" err="1">
                <a:latin typeface="+mn-lt"/>
              </a:rPr>
              <a:t>Autostopem</a:t>
            </a:r>
            <a:r>
              <a:rPr lang="nb-NO" sz="2000" dirty="0">
                <a:latin typeface="+mn-lt"/>
              </a:rPr>
              <a:t> </a:t>
            </a:r>
            <a:r>
              <a:rPr lang="nb-NO" sz="2000" dirty="0" err="1">
                <a:latin typeface="+mn-lt"/>
              </a:rPr>
              <a:t>kolem</a:t>
            </a:r>
            <a:r>
              <a:rPr lang="nb-NO" sz="2000" dirty="0">
                <a:latin typeface="+mn-lt"/>
              </a:rPr>
              <a:t> </a:t>
            </a:r>
            <a:r>
              <a:rPr lang="nb-NO" sz="2000" dirty="0" err="1">
                <a:latin typeface="+mn-lt"/>
              </a:rPr>
              <a:t>světa</a:t>
            </a:r>
            <a:r>
              <a:rPr lang="nb-NO" sz="2000" dirty="0">
                <a:latin typeface="+mn-lt"/>
              </a:rPr>
              <a:t>, </a:t>
            </a:r>
            <a:r>
              <a:rPr lang="nb-NO" sz="2000" dirty="0" err="1">
                <a:latin typeface="+mn-lt"/>
              </a:rPr>
              <a:t>Topol’s</a:t>
            </a:r>
            <a:r>
              <a:rPr lang="nb-NO" sz="2000" dirty="0">
                <a:latin typeface="+mn-lt"/>
              </a:rPr>
              <a:t> </a:t>
            </a:r>
            <a:r>
              <a:rPr lang="nb-NO" sz="2000" i="1" dirty="0" err="1">
                <a:latin typeface="+mn-lt"/>
              </a:rPr>
              <a:t>Sestra</a:t>
            </a:r>
            <a:r>
              <a:rPr lang="nb-NO" sz="2000" dirty="0">
                <a:latin typeface="+mn-lt"/>
              </a:rPr>
              <a:t>)</a:t>
            </a:r>
          </a:p>
          <a:p>
            <a:pPr marL="0" marR="0" lvl="0" indent="0" defTabSz="914400" eaLnBrk="1" fontAlgn="auto" latinLnBrk="0" hangingPunct="1">
              <a:lnSpc>
                <a:spcPct val="100000"/>
              </a:lnSpc>
              <a:spcBef>
                <a:spcPts val="0"/>
              </a:spcBef>
              <a:spcAft>
                <a:spcPts val="0"/>
              </a:spcAft>
              <a:buClrTx/>
              <a:buSzTx/>
              <a:buFontTx/>
              <a:buNone/>
              <a:tabLst/>
              <a:defRPr/>
            </a:pPr>
            <a:r>
              <a:rPr lang="nb-NO" sz="2000" dirty="0">
                <a:latin typeface="+mn-lt"/>
              </a:rPr>
              <a:t>     </a:t>
            </a:r>
            <a:r>
              <a:rPr lang="nb-NO" sz="2000" b="1" dirty="0" err="1">
                <a:latin typeface="+mn-lt"/>
              </a:rPr>
              <a:t>Revivals</a:t>
            </a:r>
            <a:r>
              <a:rPr lang="nb-NO" sz="2000" b="1" dirty="0">
                <a:latin typeface="+mn-lt"/>
              </a:rPr>
              <a:t> </a:t>
            </a:r>
            <a:r>
              <a:rPr lang="nb-NO" sz="2000" b="1" dirty="0" err="1">
                <a:latin typeface="+mn-lt"/>
              </a:rPr>
              <a:t>of</a:t>
            </a:r>
            <a:r>
              <a:rPr lang="nb-NO" sz="2000" b="1" dirty="0">
                <a:latin typeface="+mn-lt"/>
              </a:rPr>
              <a:t> </a:t>
            </a:r>
            <a:r>
              <a:rPr lang="nb-NO" sz="2000" b="1" dirty="0" err="1">
                <a:latin typeface="+mn-lt"/>
              </a:rPr>
              <a:t>natural</a:t>
            </a:r>
            <a:r>
              <a:rPr lang="nb-NO" sz="2000" b="1" dirty="0">
                <a:latin typeface="+mn-lt"/>
              </a:rPr>
              <a:t> </a:t>
            </a:r>
            <a:r>
              <a:rPr lang="nb-NO" sz="2000" b="1" dirty="0" err="1">
                <a:latin typeface="+mn-lt"/>
              </a:rPr>
              <a:t>languages</a:t>
            </a:r>
            <a:r>
              <a:rPr lang="nb-NO" sz="2000" b="1" dirty="0">
                <a:latin typeface="+mn-lt"/>
              </a:rPr>
              <a:t>:</a:t>
            </a:r>
            <a:r>
              <a:rPr lang="nb-NO" sz="2000" dirty="0">
                <a:latin typeface="+mn-lt"/>
              </a:rPr>
              <a:t> </a:t>
            </a:r>
            <a:r>
              <a:rPr lang="nb-NO" sz="2000" dirty="0" err="1">
                <a:latin typeface="+mn-lt"/>
              </a:rPr>
              <a:t>Hebrew</a:t>
            </a:r>
            <a:r>
              <a:rPr lang="nb-NO" sz="2000" dirty="0">
                <a:latin typeface="+mn-lt"/>
              </a:rPr>
              <a:t>, </a:t>
            </a:r>
            <a:r>
              <a:rPr lang="nb-NO" sz="2000" dirty="0" err="1">
                <a:latin typeface="+mn-lt"/>
              </a:rPr>
              <a:t>Modern</a:t>
            </a:r>
            <a:r>
              <a:rPr lang="nb-NO" sz="2000" dirty="0">
                <a:latin typeface="+mn-lt"/>
              </a:rPr>
              <a:t> </a:t>
            </a:r>
            <a:r>
              <a:rPr lang="nb-NO" sz="2000" dirty="0" err="1">
                <a:latin typeface="+mn-lt"/>
              </a:rPr>
              <a:t>Cornish</a:t>
            </a:r>
            <a:r>
              <a:rPr lang="en-US" sz="2000" dirty="0">
                <a:latin typeface="+mn-lt"/>
              </a:rPr>
              <a:t>	</a:t>
            </a:r>
          </a:p>
          <a:p>
            <a:pPr marL="0" marR="0" lvl="0" indent="0" defTabSz="914400" eaLnBrk="1" fontAlgn="auto" latinLnBrk="0" hangingPunct="1">
              <a:lnSpc>
                <a:spcPct val="100000"/>
              </a:lnSpc>
              <a:spcBef>
                <a:spcPts val="0"/>
              </a:spcBef>
              <a:spcAft>
                <a:spcPts val="0"/>
              </a:spcAft>
              <a:buClrTx/>
              <a:buSzTx/>
              <a:buFontTx/>
              <a:buNone/>
              <a:tabLst/>
              <a:defRPr/>
            </a:pPr>
            <a:r>
              <a:rPr lang="en-US" sz="2000" b="1" dirty="0">
                <a:latin typeface="+mn-lt"/>
              </a:rPr>
              <a:t>Auxiliary languages: </a:t>
            </a:r>
            <a:r>
              <a:rPr lang="en-US" sz="2000" dirty="0" err="1">
                <a:latin typeface="+mn-lt"/>
              </a:rPr>
              <a:t>Volapük</a:t>
            </a:r>
            <a:r>
              <a:rPr lang="en-US" sz="2000" dirty="0">
                <a:latin typeface="+mn-lt"/>
              </a:rPr>
              <a:t>, Esperanto, </a:t>
            </a:r>
            <a:r>
              <a:rPr lang="en-US" sz="2000" dirty="0" err="1">
                <a:latin typeface="+mn-lt"/>
              </a:rPr>
              <a:t>Ido</a:t>
            </a:r>
            <a:r>
              <a:rPr lang="en-US" sz="2000" dirty="0">
                <a:latin typeface="+mn-lt"/>
              </a:rPr>
              <a:t>, </a:t>
            </a:r>
            <a:r>
              <a:rPr lang="en-US" sz="2000" dirty="0" err="1">
                <a:latin typeface="+mn-lt"/>
              </a:rPr>
              <a:t>Novial</a:t>
            </a:r>
            <a:r>
              <a:rPr lang="en-US" sz="2000" dirty="0">
                <a:latin typeface="+mn-lt"/>
              </a:rPr>
              <a:t>, Interlingua, </a:t>
            </a:r>
            <a:r>
              <a:rPr lang="en-US" sz="2000" dirty="0" err="1">
                <a:latin typeface="+mn-lt"/>
              </a:rPr>
              <a:t>Glōbish</a:t>
            </a:r>
            <a:endParaRPr lang="en-US" sz="2000" dirty="0">
              <a:latin typeface="+mn-lt"/>
            </a:endParaRPr>
          </a:p>
          <a:p>
            <a:pPr marL="0" marR="0" lvl="0" indent="0" defTabSz="914400" eaLnBrk="1" fontAlgn="auto" latinLnBrk="0" hangingPunct="1">
              <a:lnSpc>
                <a:spcPct val="100000"/>
              </a:lnSpc>
              <a:spcBef>
                <a:spcPts val="0"/>
              </a:spcBef>
              <a:spcAft>
                <a:spcPts val="0"/>
              </a:spcAft>
              <a:buClrTx/>
              <a:buSzTx/>
              <a:buFontTx/>
              <a:buNone/>
              <a:tabLst/>
              <a:defRPr/>
            </a:pPr>
            <a:r>
              <a:rPr lang="en-US" sz="2000" dirty="0">
                <a:latin typeface="+mn-lt"/>
              </a:rPr>
              <a:t>     </a:t>
            </a:r>
            <a:r>
              <a:rPr lang="en-US" sz="2000" b="1" dirty="0">
                <a:latin typeface="+mn-lt"/>
              </a:rPr>
              <a:t>Parody of Auxiliary languages: </a:t>
            </a:r>
            <a:r>
              <a:rPr lang="en-US" sz="2000" dirty="0" err="1">
                <a:latin typeface="+mn-lt"/>
              </a:rPr>
              <a:t>EuroPanto</a:t>
            </a:r>
            <a:endParaRPr lang="en-US" sz="2000" dirty="0">
              <a:latin typeface="+mn-lt"/>
            </a:endParaRPr>
          </a:p>
          <a:p>
            <a:pPr marL="0" lvl="0" indent="0" defTabSz="914400">
              <a:spcBef>
                <a:spcPts val="0"/>
              </a:spcBef>
              <a:buNone/>
            </a:pPr>
            <a:r>
              <a:rPr lang="en-US" sz="2000" dirty="0">
                <a:latin typeface="+mn-lt"/>
              </a:rPr>
              <a:t>     </a:t>
            </a:r>
            <a:r>
              <a:rPr lang="en-US" sz="2000" b="1" dirty="0">
                <a:latin typeface="+mn-lt"/>
              </a:rPr>
              <a:t>Zonal Auxiliary languages:</a:t>
            </a:r>
            <a:r>
              <a:rPr lang="en-US" sz="2000" dirty="0">
                <a:latin typeface="+mn-lt"/>
              </a:rPr>
              <a:t> </a:t>
            </a:r>
            <a:r>
              <a:rPr lang="en-US" sz="2000" dirty="0" err="1">
                <a:latin typeface="+mn-lt"/>
              </a:rPr>
              <a:t>Afrihili</a:t>
            </a:r>
            <a:r>
              <a:rPr lang="en-US" sz="2000" dirty="0">
                <a:latin typeface="+mn-lt"/>
              </a:rPr>
              <a:t>, </a:t>
            </a:r>
            <a:r>
              <a:rPr lang="en-US" sz="2000" dirty="0" err="1">
                <a:latin typeface="+mn-lt"/>
              </a:rPr>
              <a:t>Interslavic</a:t>
            </a:r>
            <a:r>
              <a:rPr lang="en-US" sz="2000" dirty="0">
                <a:latin typeface="+mn-lt"/>
              </a:rPr>
              <a:t>/</a:t>
            </a:r>
            <a:r>
              <a:rPr lang="en-US" sz="2000" dirty="0" err="1">
                <a:latin typeface="+mn-lt"/>
              </a:rPr>
              <a:t>Medžuslovjanski</a:t>
            </a:r>
            <a:r>
              <a:rPr lang="en-US" sz="2000" dirty="0">
                <a:latin typeface="+mn-lt"/>
              </a:rPr>
              <a:t> </a:t>
            </a:r>
          </a:p>
          <a:p>
            <a:pPr marL="0" lvl="0" indent="0" defTabSz="914400">
              <a:spcBef>
                <a:spcPts val="0"/>
              </a:spcBef>
              <a:buNone/>
            </a:pPr>
            <a:r>
              <a:rPr lang="en-US" sz="2000" dirty="0">
                <a:latin typeface="+mn-lt"/>
              </a:rPr>
              <a:t>		(60 varieties of Slavic zonal languages!)</a:t>
            </a:r>
          </a:p>
          <a:p>
            <a:pPr marL="0" lvl="0" indent="0" defTabSz="914400">
              <a:spcBef>
                <a:spcPts val="0"/>
              </a:spcBef>
              <a:buNone/>
            </a:pPr>
            <a:r>
              <a:rPr lang="en-US" sz="2000" b="1" dirty="0">
                <a:latin typeface="+mn-lt"/>
              </a:rPr>
              <a:t>Fictitious languages: </a:t>
            </a:r>
            <a:r>
              <a:rPr lang="en-US" sz="2000" dirty="0" err="1">
                <a:latin typeface="+mn-lt"/>
              </a:rPr>
              <a:t>Ptydepe</a:t>
            </a:r>
            <a:r>
              <a:rPr lang="en-US" sz="2000" dirty="0">
                <a:latin typeface="+mn-lt"/>
              </a:rPr>
              <a:t>, </a:t>
            </a:r>
            <a:r>
              <a:rPr lang="en-US" sz="2000" dirty="0" err="1">
                <a:latin typeface="+mn-lt"/>
              </a:rPr>
              <a:t>Quenya</a:t>
            </a:r>
            <a:r>
              <a:rPr lang="en-US" sz="2000" dirty="0">
                <a:latin typeface="+mn-lt"/>
              </a:rPr>
              <a:t>, </a:t>
            </a:r>
            <a:r>
              <a:rPr lang="en-US" sz="2000" dirty="0" err="1">
                <a:latin typeface="+mn-lt"/>
              </a:rPr>
              <a:t>Dothraki</a:t>
            </a:r>
            <a:r>
              <a:rPr lang="en-US" sz="2000" dirty="0">
                <a:latin typeface="+mn-lt"/>
              </a:rPr>
              <a:t>, and many other “</a:t>
            </a:r>
            <a:r>
              <a:rPr lang="en-US" sz="2000" dirty="0" err="1">
                <a:latin typeface="+mn-lt"/>
              </a:rPr>
              <a:t>conlangs</a:t>
            </a:r>
            <a:r>
              <a:rPr lang="en-US" sz="2000" dirty="0">
                <a:latin typeface="+mn-lt"/>
              </a:rPr>
              <a:t>”</a:t>
            </a:r>
          </a:p>
          <a:p>
            <a:pPr marL="0" lvl="0" indent="0" defTabSz="914400">
              <a:spcBef>
                <a:spcPts val="0"/>
              </a:spcBef>
              <a:buNone/>
            </a:pPr>
            <a:endParaRPr lang="en-US" sz="2000" dirty="0">
              <a:latin typeface="+mn-lt"/>
            </a:endParaRPr>
          </a:p>
        </p:txBody>
      </p:sp>
    </p:spTree>
    <p:extLst>
      <p:ext uri="{BB962C8B-B14F-4D97-AF65-F5344CB8AC3E}">
        <p14:creationId xmlns:p14="http://schemas.microsoft.com/office/powerpoint/2010/main" val="235017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4"/>
          <p:cNvSpPr>
            <a:spLocks noGrp="1"/>
          </p:cNvSpPr>
          <p:nvPr>
            <p:ph type="title"/>
          </p:nvPr>
        </p:nvSpPr>
        <p:spPr/>
        <p:txBody>
          <a:bodyPr>
            <a:normAutofit/>
          </a:bodyPr>
          <a:lstStyle/>
          <a:p>
            <a:r>
              <a:rPr lang="en-US" altLang="en-US" sz="2800" dirty="0" err="1">
                <a:latin typeface="+mj-lt"/>
                <a:ea typeface="ＭＳ Ｐゴシック" charset="-128"/>
              </a:rPr>
              <a:t>Yggur</a:t>
            </a:r>
            <a:r>
              <a:rPr lang="en-US" altLang="en-US" sz="2800" dirty="0">
                <a:latin typeface="+mj-lt"/>
                <a:ea typeface="ＭＳ Ｐゴシック" charset="-128"/>
              </a:rPr>
              <a:t> word-formation</a:t>
            </a:r>
          </a:p>
        </p:txBody>
      </p:sp>
      <p:graphicFrame>
        <p:nvGraphicFramePr>
          <p:cNvPr id="7" name="Content Placeholder 6"/>
          <p:cNvGraphicFramePr>
            <a:graphicFrameLocks noGrp="1"/>
          </p:cNvGraphicFramePr>
          <p:nvPr>
            <p:ph idx="1"/>
          </p:nvPr>
        </p:nvGraphicFramePr>
        <p:xfrm>
          <a:off x="1243013" y="1239441"/>
          <a:ext cx="2867026" cy="1666875"/>
        </p:xfrm>
        <a:graphic>
          <a:graphicData uri="http://schemas.openxmlformats.org/drawingml/2006/table">
            <a:tbl>
              <a:tblPr/>
              <a:tblGrid>
                <a:gridCol w="1433513">
                  <a:extLst>
                    <a:ext uri="{9D8B030D-6E8A-4147-A177-3AD203B41FA5}">
                      <a16:colId xmlns:a16="http://schemas.microsoft.com/office/drawing/2014/main" val="20000"/>
                    </a:ext>
                  </a:extLst>
                </a:gridCol>
                <a:gridCol w="1433513">
                  <a:extLst>
                    <a:ext uri="{9D8B030D-6E8A-4147-A177-3AD203B41FA5}">
                      <a16:colId xmlns:a16="http://schemas.microsoft.com/office/drawing/2014/main" val="20001"/>
                    </a:ext>
                  </a:extLst>
                </a:gridCol>
              </a:tblGrid>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err="1">
                          <a:ln>
                            <a:noFill/>
                          </a:ln>
                          <a:solidFill>
                            <a:schemeClr val="tx1"/>
                          </a:solidFill>
                          <a:effectLst/>
                          <a:latin typeface="Calibri" charset="0"/>
                          <a:ea typeface="ＭＳ Ｐゴシック" charset="-128"/>
                        </a:rPr>
                        <a:t>bagg</a:t>
                      </a:r>
                      <a:endParaRPr kumimoji="0" lang="en-US" altLang="en-US" sz="1800" b="0" i="1" u="none" strike="noStrike" cap="none" normalizeH="0" baseline="0" dirty="0">
                        <a:ln>
                          <a:noFill/>
                        </a:ln>
                        <a:solidFill>
                          <a:schemeClr val="tx1"/>
                        </a:solidFill>
                        <a:effectLst/>
                        <a:latin typeface="Cambria" charset="0"/>
                        <a:ea typeface="ＭＳ 明朝" charset="-128"/>
                      </a:endParaRPr>
                    </a:p>
                  </a:txBody>
                  <a:tcPr marL="51427" marR="51427"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práce</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27" marR="51427"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err="1">
                          <a:ln>
                            <a:noFill/>
                          </a:ln>
                          <a:solidFill>
                            <a:schemeClr val="tx1"/>
                          </a:solidFill>
                          <a:effectLst/>
                          <a:latin typeface="Calibri" charset="0"/>
                          <a:ea typeface="ＭＳ Ｐゴシック" charset="-128"/>
                        </a:rPr>
                        <a:t>baggan</a:t>
                      </a:r>
                      <a:endParaRPr kumimoji="0" lang="en-US" altLang="en-US" sz="1800" b="0" i="1" u="none" strike="noStrike" cap="none" normalizeH="0" baseline="0" dirty="0">
                        <a:ln>
                          <a:noFill/>
                        </a:ln>
                        <a:solidFill>
                          <a:schemeClr val="tx1"/>
                        </a:solidFill>
                        <a:effectLst/>
                        <a:latin typeface="Cambria" charset="0"/>
                        <a:ea typeface="ＭＳ 明朝" charset="-128"/>
                      </a:endParaRPr>
                    </a:p>
                  </a:txBody>
                  <a:tcPr marL="51427" marR="51427"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chemeClr val="tx1"/>
                          </a:solidFill>
                          <a:effectLst/>
                          <a:latin typeface="Calibri" charset="0"/>
                          <a:ea typeface="ＭＳ Ｐゴシック" charset="-128"/>
                        </a:rPr>
                        <a:t>továrna</a:t>
                      </a:r>
                      <a:endParaRPr kumimoji="0" lang="en-US" altLang="en-US" sz="1800" b="0" i="0" u="none" strike="noStrike" cap="none" normalizeH="0" baseline="0" dirty="0">
                        <a:ln>
                          <a:noFill/>
                        </a:ln>
                        <a:solidFill>
                          <a:schemeClr val="tx1"/>
                        </a:solidFill>
                        <a:effectLst/>
                        <a:latin typeface="Cambria" charset="0"/>
                        <a:ea typeface="ＭＳ 明朝" charset="-128"/>
                      </a:endParaRPr>
                    </a:p>
                  </a:txBody>
                  <a:tcPr marL="51427" marR="51427"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libri" charset="0"/>
                          <a:ea typeface="ＭＳ Ｐゴシック" charset="-128"/>
                        </a:rPr>
                        <a:t>baggir</a:t>
                      </a:r>
                      <a:endParaRPr kumimoji="0" lang="en-US" altLang="en-US" sz="1800" b="0" i="1" u="none" strike="noStrike" cap="none" normalizeH="0" baseline="0">
                        <a:ln>
                          <a:noFill/>
                        </a:ln>
                        <a:solidFill>
                          <a:schemeClr val="tx1"/>
                        </a:solidFill>
                        <a:effectLst/>
                        <a:latin typeface="Cambria" charset="0"/>
                        <a:ea typeface="ＭＳ 明朝" charset="-128"/>
                      </a:endParaRPr>
                    </a:p>
                  </a:txBody>
                  <a:tcPr marL="51427" marR="51427"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chemeClr val="tx1"/>
                          </a:solidFill>
                          <a:effectLst/>
                          <a:latin typeface="Calibri" charset="0"/>
                          <a:ea typeface="ＭＳ Ｐゴシック" charset="-128"/>
                        </a:rPr>
                        <a:t>pracovat</a:t>
                      </a:r>
                      <a:endParaRPr kumimoji="0" lang="en-US" altLang="en-US" sz="1800" b="0" i="0" u="none" strike="noStrike" cap="none" normalizeH="0" baseline="0" dirty="0">
                        <a:ln>
                          <a:noFill/>
                        </a:ln>
                        <a:solidFill>
                          <a:schemeClr val="tx1"/>
                        </a:solidFill>
                        <a:effectLst/>
                        <a:latin typeface="Cambria" charset="0"/>
                        <a:ea typeface="ＭＳ 明朝" charset="-128"/>
                      </a:endParaRPr>
                    </a:p>
                  </a:txBody>
                  <a:tcPr marL="51427" marR="51427"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2"/>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libri" charset="0"/>
                          <a:ea typeface="ＭＳ Ｐゴシック" charset="-128"/>
                        </a:rPr>
                        <a:t>nyrabagg</a:t>
                      </a:r>
                      <a:endParaRPr kumimoji="0" lang="en-US" altLang="en-US" sz="1800" b="0" i="1" u="none" strike="noStrike" cap="none" normalizeH="0" baseline="0">
                        <a:ln>
                          <a:noFill/>
                        </a:ln>
                        <a:solidFill>
                          <a:schemeClr val="tx1"/>
                        </a:solidFill>
                        <a:effectLst/>
                        <a:latin typeface="Cambria" charset="0"/>
                        <a:ea typeface="ＭＳ 明朝" charset="-128"/>
                      </a:endParaRPr>
                    </a:p>
                  </a:txBody>
                  <a:tcPr marL="51427" marR="51427"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chemeClr val="tx1"/>
                          </a:solidFill>
                          <a:effectLst/>
                          <a:latin typeface="Calibri" charset="0"/>
                          <a:ea typeface="ＭＳ Ｐゴシック" charset="-128"/>
                        </a:rPr>
                        <a:t>nástroj</a:t>
                      </a:r>
                      <a:endParaRPr kumimoji="0" lang="en-US" altLang="en-US" sz="1800" b="0" i="0" u="none" strike="noStrike" cap="none" normalizeH="0" baseline="0" dirty="0">
                        <a:ln>
                          <a:noFill/>
                        </a:ln>
                        <a:solidFill>
                          <a:schemeClr val="tx1"/>
                        </a:solidFill>
                        <a:effectLst/>
                        <a:latin typeface="Cambria" charset="0"/>
                        <a:ea typeface="ＭＳ 明朝" charset="-128"/>
                      </a:endParaRPr>
                    </a:p>
                  </a:txBody>
                  <a:tcPr marL="51427" marR="51427"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3"/>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libri" charset="0"/>
                          <a:ea typeface="ＭＳ Ｐゴシック" charset="-128"/>
                        </a:rPr>
                        <a:t>nyra</a:t>
                      </a:r>
                      <a:endParaRPr kumimoji="0" lang="en-US" altLang="en-US" sz="1800" b="0" i="1" u="none" strike="noStrike" cap="none" normalizeH="0" baseline="0">
                        <a:ln>
                          <a:noFill/>
                        </a:ln>
                        <a:solidFill>
                          <a:schemeClr val="tx1"/>
                        </a:solidFill>
                        <a:effectLst/>
                        <a:latin typeface="Cambria" charset="0"/>
                        <a:ea typeface="ＭＳ 明朝" charset="-128"/>
                      </a:endParaRPr>
                    </a:p>
                  </a:txBody>
                  <a:tcPr marL="51427" marR="51427"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chemeClr val="tx1"/>
                          </a:solidFill>
                          <a:effectLst/>
                          <a:latin typeface="Calibri" charset="0"/>
                          <a:ea typeface="ＭＳ Ｐゴシック" charset="-128"/>
                        </a:rPr>
                        <a:t>ruka</a:t>
                      </a:r>
                      <a:endParaRPr kumimoji="0" lang="en-US" altLang="en-US" sz="1800" b="0" i="0" u="none" strike="noStrike" cap="none" normalizeH="0" baseline="0" dirty="0">
                        <a:ln>
                          <a:noFill/>
                        </a:ln>
                        <a:solidFill>
                          <a:schemeClr val="tx1"/>
                        </a:solidFill>
                        <a:effectLst/>
                        <a:latin typeface="Cambria" charset="0"/>
                        <a:ea typeface="ＭＳ 明朝" charset="-128"/>
                      </a:endParaRPr>
                    </a:p>
                  </a:txBody>
                  <a:tcPr marL="51427" marR="51427"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8" name="Table 7"/>
          <p:cNvGraphicFramePr>
            <a:graphicFrameLocks noGrp="1"/>
          </p:cNvGraphicFramePr>
          <p:nvPr/>
        </p:nvGraphicFramePr>
        <p:xfrm>
          <a:off x="4491038" y="1239441"/>
          <a:ext cx="3407569" cy="2808689"/>
        </p:xfrm>
        <a:graphic>
          <a:graphicData uri="http://schemas.openxmlformats.org/drawingml/2006/table">
            <a:tbl>
              <a:tblPr/>
              <a:tblGrid>
                <a:gridCol w="1703785">
                  <a:extLst>
                    <a:ext uri="{9D8B030D-6E8A-4147-A177-3AD203B41FA5}">
                      <a16:colId xmlns:a16="http://schemas.microsoft.com/office/drawing/2014/main" val="20000"/>
                    </a:ext>
                  </a:extLst>
                </a:gridCol>
                <a:gridCol w="1703784">
                  <a:extLst>
                    <a:ext uri="{9D8B030D-6E8A-4147-A177-3AD203B41FA5}">
                      <a16:colId xmlns:a16="http://schemas.microsoft.com/office/drawing/2014/main" val="20001"/>
                    </a:ext>
                  </a:extLst>
                </a:gridCol>
              </a:tblGrid>
              <a:tr h="280988">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libri" charset="0"/>
                          <a:ea typeface="ＭＳ Ｐゴシック" charset="-128"/>
                        </a:rPr>
                        <a:t>bege</a:t>
                      </a:r>
                      <a:endParaRPr kumimoji="0" lang="en-US" altLang="en-US" sz="1800" b="0" i="1" u="none" strike="noStrike" cap="none" normalizeH="0" baseline="0">
                        <a:ln>
                          <a:noFill/>
                        </a:ln>
                        <a:solidFill>
                          <a:schemeClr val="tx1"/>
                        </a:solidFill>
                        <a:effectLst/>
                        <a:latin typeface="Cambria" charset="0"/>
                        <a:ea typeface="ＭＳ 明朝" charset="-128"/>
                      </a:endParaRPr>
                    </a:p>
                  </a:txBody>
                  <a:tcPr marL="51443" marR="51443"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písmeno</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43" marR="51443"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280988">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libri" charset="0"/>
                          <a:ea typeface="ＭＳ Ｐゴシック" charset="-128"/>
                        </a:rPr>
                        <a:t>begetyd</a:t>
                      </a:r>
                      <a:endParaRPr kumimoji="0" lang="en-US" altLang="en-US" sz="1800" b="0" i="1" u="none" strike="noStrike" cap="none" normalizeH="0" baseline="0">
                        <a:ln>
                          <a:noFill/>
                        </a:ln>
                        <a:solidFill>
                          <a:schemeClr val="tx1"/>
                        </a:solidFill>
                        <a:effectLst/>
                        <a:latin typeface="Cambria" charset="0"/>
                        <a:ea typeface="ＭＳ 明朝" charset="-128"/>
                      </a:endParaRPr>
                    </a:p>
                  </a:txBody>
                  <a:tcPr marL="51443" marR="51443"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písmo</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43" marR="51443"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280988">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libri" charset="0"/>
                          <a:ea typeface="ＭＳ Ｐゴシック" charset="-128"/>
                        </a:rPr>
                        <a:t>begge</a:t>
                      </a:r>
                      <a:endParaRPr kumimoji="0" lang="en-US" altLang="en-US" sz="1800" b="0" i="1" u="none" strike="noStrike" cap="none" normalizeH="0" baseline="0">
                        <a:ln>
                          <a:noFill/>
                        </a:ln>
                        <a:solidFill>
                          <a:schemeClr val="tx1"/>
                        </a:solidFill>
                        <a:effectLst/>
                        <a:latin typeface="Cambria" charset="0"/>
                        <a:ea typeface="ＭＳ 明朝" charset="-128"/>
                      </a:endParaRPr>
                    </a:p>
                  </a:txBody>
                  <a:tcPr marL="51443" marR="51443"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nápis</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43" marR="51443"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2"/>
                  </a:ext>
                </a:extLst>
              </a:tr>
              <a:tr h="280988">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libri" charset="0"/>
                          <a:ea typeface="ＭＳ Ｐゴシック" charset="-128"/>
                        </a:rPr>
                        <a:t>byggadirr</a:t>
                      </a:r>
                      <a:endParaRPr kumimoji="0" lang="en-US" altLang="en-US" sz="1800" b="0" i="1" u="none" strike="noStrike" cap="none" normalizeH="0" baseline="0">
                        <a:ln>
                          <a:noFill/>
                        </a:ln>
                        <a:solidFill>
                          <a:schemeClr val="tx1"/>
                        </a:solidFill>
                        <a:effectLst/>
                        <a:latin typeface="Cambria" charset="0"/>
                        <a:ea typeface="ＭＳ 明朝" charset="-128"/>
                      </a:endParaRPr>
                    </a:p>
                  </a:txBody>
                  <a:tcPr marL="51443" marR="51443"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psát</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43" marR="51443"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3"/>
                  </a:ext>
                </a:extLst>
              </a:tr>
              <a:tr h="280988">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libri" charset="0"/>
                          <a:ea typeface="ＭＳ Ｐゴシック" charset="-128"/>
                        </a:rPr>
                        <a:t>lom</a:t>
                      </a:r>
                      <a:endParaRPr kumimoji="0" lang="en-US" altLang="en-US" sz="1800" b="0" i="1" u="none" strike="noStrike" cap="none" normalizeH="0" baseline="0">
                        <a:ln>
                          <a:noFill/>
                        </a:ln>
                        <a:solidFill>
                          <a:schemeClr val="tx1"/>
                        </a:solidFill>
                        <a:effectLst/>
                        <a:latin typeface="Cambria" charset="0"/>
                        <a:ea typeface="ＭＳ 明朝" charset="-128"/>
                      </a:endParaRPr>
                    </a:p>
                  </a:txBody>
                  <a:tcPr marL="51443" marR="51443"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mimo</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43" marR="51443"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4"/>
                  </a:ext>
                </a:extLst>
              </a:tr>
              <a:tr h="280988">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libri" charset="0"/>
                          <a:ea typeface="ＭＳ Ｐゴシック" charset="-128"/>
                        </a:rPr>
                        <a:t>lom-byggad</a:t>
                      </a:r>
                      <a:endParaRPr kumimoji="0" lang="en-US" altLang="en-US" sz="1800" b="0" i="1" u="none" strike="noStrike" cap="none" normalizeH="0" baseline="0">
                        <a:ln>
                          <a:noFill/>
                        </a:ln>
                        <a:solidFill>
                          <a:schemeClr val="tx1"/>
                        </a:solidFill>
                        <a:effectLst/>
                        <a:latin typeface="Cambria" charset="0"/>
                        <a:ea typeface="ＭＳ 明朝" charset="-128"/>
                      </a:endParaRPr>
                    </a:p>
                  </a:txBody>
                  <a:tcPr marL="51443" marR="51443"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překlep</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43" marR="51443"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5"/>
                  </a:ext>
                </a:extLst>
              </a:tr>
              <a:tr h="280988">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libri" charset="0"/>
                          <a:ea typeface="ＭＳ Ｐゴシック" charset="-128"/>
                        </a:rPr>
                        <a:t>odd-beget</a:t>
                      </a:r>
                      <a:endParaRPr kumimoji="0" lang="en-US" altLang="en-US" sz="1800" b="0" i="1" u="none" strike="noStrike" cap="none" normalizeH="0" baseline="0">
                        <a:ln>
                          <a:noFill/>
                        </a:ln>
                        <a:solidFill>
                          <a:schemeClr val="tx1"/>
                        </a:solidFill>
                        <a:effectLst/>
                        <a:latin typeface="Cambria" charset="0"/>
                        <a:ea typeface="ＭＳ 明朝" charset="-128"/>
                      </a:endParaRPr>
                    </a:p>
                  </a:txBody>
                  <a:tcPr marL="51443" marR="51443"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dešifrant</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43" marR="51443"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6"/>
                  </a:ext>
                </a:extLst>
              </a:tr>
              <a:tr h="56078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libri" charset="0"/>
                          <a:ea typeface="ＭＳ Ｐゴシック" charset="-128"/>
                        </a:rPr>
                        <a:t>oddanumirr </a:t>
                      </a:r>
                      <a:endParaRPr kumimoji="0" lang="en-US" altLang="en-US" sz="1800" b="0" i="1" u="none" strike="noStrike" cap="none" normalizeH="0" baseline="0">
                        <a:ln>
                          <a:noFill/>
                        </a:ln>
                        <a:solidFill>
                          <a:schemeClr val="tx1"/>
                        </a:solidFill>
                        <a:effectLst/>
                        <a:latin typeface="Cambria" charset="0"/>
                        <a:ea typeface="ＭＳ 明朝" charset="-128"/>
                      </a:endParaRPr>
                    </a:p>
                  </a:txBody>
                  <a:tcPr marL="51443" marR="51443"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prodírat se na povrch</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43" marR="51443"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7"/>
                  </a:ext>
                </a:extLst>
              </a:tr>
              <a:tr h="280988">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libri" charset="0"/>
                          <a:ea typeface="ＭＳ Ｐゴシック" charset="-128"/>
                        </a:rPr>
                        <a:t>oddir</a:t>
                      </a:r>
                      <a:endParaRPr kumimoji="0" lang="en-US" altLang="en-US" sz="1800" b="0" i="1" u="none" strike="noStrike" cap="none" normalizeH="0" baseline="0">
                        <a:ln>
                          <a:noFill/>
                        </a:ln>
                        <a:solidFill>
                          <a:schemeClr val="tx1"/>
                        </a:solidFill>
                        <a:effectLst/>
                        <a:latin typeface="Cambria" charset="0"/>
                        <a:ea typeface="ＭＳ 明朝" charset="-128"/>
                      </a:endParaRPr>
                    </a:p>
                  </a:txBody>
                  <a:tcPr marL="51443" marR="51443"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pochopit</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43" marR="51443"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graphicFrame>
        <p:nvGraphicFramePr>
          <p:cNvPr id="5" name="Content Placeholder 6"/>
          <p:cNvGraphicFramePr>
            <a:graphicFrameLocks noGrp="1"/>
          </p:cNvGraphicFramePr>
          <p:nvPr/>
        </p:nvGraphicFramePr>
        <p:xfrm>
          <a:off x="1243013" y="3071813"/>
          <a:ext cx="2867026" cy="1000125"/>
        </p:xfrm>
        <a:graphic>
          <a:graphicData uri="http://schemas.openxmlformats.org/drawingml/2006/table">
            <a:tbl>
              <a:tblPr/>
              <a:tblGrid>
                <a:gridCol w="1433513">
                  <a:extLst>
                    <a:ext uri="{9D8B030D-6E8A-4147-A177-3AD203B41FA5}">
                      <a16:colId xmlns:a16="http://schemas.microsoft.com/office/drawing/2014/main" val="20000"/>
                    </a:ext>
                  </a:extLst>
                </a:gridCol>
                <a:gridCol w="1433513">
                  <a:extLst>
                    <a:ext uri="{9D8B030D-6E8A-4147-A177-3AD203B41FA5}">
                      <a16:colId xmlns:a16="http://schemas.microsoft.com/office/drawing/2014/main" val="20001"/>
                    </a:ext>
                  </a:extLst>
                </a:gridCol>
              </a:tblGrid>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rgbClr val="000000"/>
                          </a:solidFill>
                          <a:effectLst/>
                          <a:latin typeface="Calibri" charset="0"/>
                          <a:ea typeface="ＭＳ Ｐゴシック" charset="-128"/>
                        </a:rPr>
                        <a:t>gemm</a:t>
                      </a:r>
                    </a:p>
                  </a:txBody>
                  <a:tcPr marL="9525" marR="9525" marT="9523" marB="0"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daleký</a:t>
                      </a:r>
                    </a:p>
                  </a:txBody>
                  <a:tcPr marL="9525" marR="9525" marT="9523" marB="0"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rgbClr val="000000"/>
                          </a:solidFill>
                          <a:effectLst/>
                          <a:latin typeface="Calibri" charset="0"/>
                          <a:ea typeface="ＭＳ Ｐゴシック" charset="-128"/>
                        </a:rPr>
                        <a:t>gemmeb</a:t>
                      </a:r>
                    </a:p>
                  </a:txBody>
                  <a:tcPr marL="9525" marR="9525" marT="9523"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dále</a:t>
                      </a:r>
                    </a:p>
                  </a:txBody>
                  <a:tcPr marL="9525" marR="9525" marT="9523"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rgbClr val="000000"/>
                          </a:solidFill>
                          <a:effectLst/>
                          <a:latin typeface="Calibri" charset="0"/>
                          <a:ea typeface="ＭＳ Ｐゴシック" charset="-128"/>
                        </a:rPr>
                        <a:t>gemmun</a:t>
                      </a:r>
                    </a:p>
                  </a:txBody>
                  <a:tcPr marL="9525" marR="9525" marT="9523" marB="0" anchor="b"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dlouhý</a:t>
                      </a:r>
                    </a:p>
                  </a:txBody>
                  <a:tcPr marL="9525" marR="9525" marT="9523" marB="0"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 name="TextBox 1">
            <a:extLst>
              <a:ext uri="{FF2B5EF4-FFF2-40B4-BE49-F238E27FC236}">
                <a16:creationId xmlns:a16="http://schemas.microsoft.com/office/drawing/2014/main" id="{7D81E86C-39D8-F748-8CFC-95E65110D9C4}"/>
              </a:ext>
            </a:extLst>
          </p:cNvPr>
          <p:cNvSpPr txBox="1"/>
          <p:nvPr/>
        </p:nvSpPr>
        <p:spPr>
          <a:xfrm>
            <a:off x="9787467" y="47752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6444799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3"/>
          <p:cNvSpPr>
            <a:spLocks noGrp="1"/>
          </p:cNvSpPr>
          <p:nvPr>
            <p:ph type="title"/>
          </p:nvPr>
        </p:nvSpPr>
        <p:spPr/>
        <p:txBody>
          <a:bodyPr>
            <a:normAutofit/>
          </a:bodyPr>
          <a:lstStyle/>
          <a:p>
            <a:r>
              <a:rPr lang="en-US" altLang="en-US" sz="2800" dirty="0" err="1">
                <a:latin typeface="+mj-lt"/>
                <a:ea typeface="ＭＳ Ｐゴシック" charset="-128"/>
              </a:rPr>
              <a:t>Yggur</a:t>
            </a:r>
            <a:r>
              <a:rPr lang="en-US" altLang="en-US" sz="2800" dirty="0">
                <a:latin typeface="+mj-lt"/>
                <a:ea typeface="ＭＳ Ｐゴシック" charset="-128"/>
              </a:rPr>
              <a:t> prefixes</a:t>
            </a:r>
          </a:p>
        </p:txBody>
      </p:sp>
      <p:graphicFrame>
        <p:nvGraphicFramePr>
          <p:cNvPr id="5" name="Content Placeholder 6"/>
          <p:cNvGraphicFramePr>
            <a:graphicFrameLocks noGrp="1"/>
          </p:cNvGraphicFramePr>
          <p:nvPr/>
        </p:nvGraphicFramePr>
        <p:xfrm>
          <a:off x="1243013" y="1239441"/>
          <a:ext cx="2867026" cy="1000125"/>
        </p:xfrm>
        <a:graphic>
          <a:graphicData uri="http://schemas.openxmlformats.org/drawingml/2006/table">
            <a:tbl>
              <a:tblPr/>
              <a:tblGrid>
                <a:gridCol w="1433513">
                  <a:extLst>
                    <a:ext uri="{9D8B030D-6E8A-4147-A177-3AD203B41FA5}">
                      <a16:colId xmlns:a16="http://schemas.microsoft.com/office/drawing/2014/main" val="20000"/>
                    </a:ext>
                  </a:extLst>
                </a:gridCol>
                <a:gridCol w="1433513">
                  <a:extLst>
                    <a:ext uri="{9D8B030D-6E8A-4147-A177-3AD203B41FA5}">
                      <a16:colId xmlns:a16="http://schemas.microsoft.com/office/drawing/2014/main" val="20001"/>
                    </a:ext>
                  </a:extLst>
                </a:gridCol>
              </a:tblGrid>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bet</a:t>
                      </a:r>
                    </a:p>
                  </a:txBody>
                  <a:tcPr marL="51427" marR="51427"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u</a:t>
                      </a:r>
                    </a:p>
                  </a:txBody>
                  <a:tcPr marL="51427" marR="51427"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bet-lurrer</a:t>
                      </a:r>
                    </a:p>
                  </a:txBody>
                  <a:tcPr marL="51427" marR="51427"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přímořský</a:t>
                      </a:r>
                    </a:p>
                  </a:txBody>
                  <a:tcPr marL="51427" marR="51427"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lurr</a:t>
                      </a:r>
                    </a:p>
                  </a:txBody>
                  <a:tcPr marL="51427" marR="51427"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moře</a:t>
                      </a:r>
                    </a:p>
                  </a:txBody>
                  <a:tcPr marL="51427" marR="51427"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6" name="Content Placeholder 6"/>
          <p:cNvGraphicFramePr>
            <a:graphicFrameLocks noGrp="1"/>
          </p:cNvGraphicFramePr>
          <p:nvPr/>
        </p:nvGraphicFramePr>
        <p:xfrm>
          <a:off x="1243013" y="2394347"/>
          <a:ext cx="3793331" cy="1000125"/>
        </p:xfrm>
        <a:graphic>
          <a:graphicData uri="http://schemas.openxmlformats.org/drawingml/2006/table">
            <a:tbl>
              <a:tblPr/>
              <a:tblGrid>
                <a:gridCol w="1896666">
                  <a:extLst>
                    <a:ext uri="{9D8B030D-6E8A-4147-A177-3AD203B41FA5}">
                      <a16:colId xmlns:a16="http://schemas.microsoft.com/office/drawing/2014/main" val="20000"/>
                    </a:ext>
                  </a:extLst>
                </a:gridCol>
                <a:gridCol w="1896665">
                  <a:extLst>
                    <a:ext uri="{9D8B030D-6E8A-4147-A177-3AD203B41FA5}">
                      <a16:colId xmlns:a16="http://schemas.microsoft.com/office/drawing/2014/main" val="20001"/>
                    </a:ext>
                  </a:extLst>
                </a:gridCol>
              </a:tblGrid>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vad</a:t>
                      </a:r>
                    </a:p>
                  </a:txBody>
                  <a:tcPr marL="51431" marR="51431"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k</a:t>
                      </a:r>
                    </a:p>
                  </a:txBody>
                  <a:tcPr marL="51431" marR="51431"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vad-danumirr</a:t>
                      </a:r>
                    </a:p>
                  </a:txBody>
                  <a:tcPr marL="51431" marR="51431"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přicházet, přijít</a:t>
                      </a:r>
                    </a:p>
                  </a:txBody>
                  <a:tcPr marL="51431" marR="51431"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danumirr</a:t>
                      </a:r>
                    </a:p>
                  </a:txBody>
                  <a:tcPr marL="51431" marR="51431"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jít</a:t>
                      </a:r>
                    </a:p>
                  </a:txBody>
                  <a:tcPr marL="51431" marR="51431"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7" name="Content Placeholder 6"/>
          <p:cNvGraphicFramePr>
            <a:graphicFrameLocks noGrp="1"/>
          </p:cNvGraphicFramePr>
          <p:nvPr/>
        </p:nvGraphicFramePr>
        <p:xfrm>
          <a:off x="1243013" y="3618310"/>
          <a:ext cx="3427810" cy="1333500"/>
        </p:xfrm>
        <a:graphic>
          <a:graphicData uri="http://schemas.openxmlformats.org/drawingml/2006/table">
            <a:tbl>
              <a:tblPr/>
              <a:tblGrid>
                <a:gridCol w="1714500">
                  <a:extLst>
                    <a:ext uri="{9D8B030D-6E8A-4147-A177-3AD203B41FA5}">
                      <a16:colId xmlns:a16="http://schemas.microsoft.com/office/drawing/2014/main" val="20000"/>
                    </a:ext>
                  </a:extLst>
                </a:gridCol>
                <a:gridCol w="1713310">
                  <a:extLst>
                    <a:ext uri="{9D8B030D-6E8A-4147-A177-3AD203B41FA5}">
                      <a16:colId xmlns:a16="http://schemas.microsoft.com/office/drawing/2014/main" val="20001"/>
                    </a:ext>
                  </a:extLst>
                </a:gridCol>
              </a:tblGrid>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nyd</a:t>
                      </a:r>
                    </a:p>
                  </a:txBody>
                  <a:tcPr marL="51440" marR="51440"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po (časově)</a:t>
                      </a:r>
                    </a:p>
                  </a:txBody>
                  <a:tcPr marL="51440" marR="51440"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nyd-mutyrra</a:t>
                      </a:r>
                    </a:p>
                  </a:txBody>
                  <a:tcPr marL="51440" marR="51440"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odpoledne</a:t>
                      </a:r>
                    </a:p>
                  </a:txBody>
                  <a:tcPr marL="51440" marR="51440"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nyddum</a:t>
                      </a:r>
                    </a:p>
                  </a:txBody>
                  <a:tcPr marL="51440" marR="51440"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pozdní</a:t>
                      </a:r>
                    </a:p>
                  </a:txBody>
                  <a:tcPr marL="51440" marR="51440"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2"/>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mutyrra</a:t>
                      </a:r>
                    </a:p>
                  </a:txBody>
                  <a:tcPr marL="51440" marR="51440"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poledne</a:t>
                      </a:r>
                    </a:p>
                  </a:txBody>
                  <a:tcPr marL="51440" marR="51440"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597978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normAutofit/>
          </a:bodyPr>
          <a:lstStyle/>
          <a:p>
            <a:r>
              <a:rPr lang="en-US" altLang="en-US" sz="2800" dirty="0">
                <a:latin typeface="+mj-lt"/>
                <a:ea typeface="ＭＳ Ｐゴシック" charset="-128"/>
              </a:rPr>
              <a:t>more word-formation</a:t>
            </a:r>
          </a:p>
        </p:txBody>
      </p:sp>
      <p:graphicFrame>
        <p:nvGraphicFramePr>
          <p:cNvPr id="3" name="Content Placeholder 6"/>
          <p:cNvGraphicFramePr>
            <a:graphicFrameLocks noGrp="1"/>
          </p:cNvGraphicFramePr>
          <p:nvPr/>
        </p:nvGraphicFramePr>
        <p:xfrm>
          <a:off x="1243013" y="1239441"/>
          <a:ext cx="2867026" cy="1338264"/>
        </p:xfrm>
        <a:graphic>
          <a:graphicData uri="http://schemas.openxmlformats.org/drawingml/2006/table">
            <a:tbl>
              <a:tblPr/>
              <a:tblGrid>
                <a:gridCol w="1433513">
                  <a:extLst>
                    <a:ext uri="{9D8B030D-6E8A-4147-A177-3AD203B41FA5}">
                      <a16:colId xmlns:a16="http://schemas.microsoft.com/office/drawing/2014/main" val="20000"/>
                    </a:ext>
                  </a:extLst>
                </a:gridCol>
                <a:gridCol w="1433513">
                  <a:extLst>
                    <a:ext uri="{9D8B030D-6E8A-4147-A177-3AD203B41FA5}">
                      <a16:colId xmlns:a16="http://schemas.microsoft.com/office/drawing/2014/main" val="20001"/>
                    </a:ext>
                  </a:extLst>
                </a:gridCol>
              </a:tblGrid>
              <a:tr h="33456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buddirr</a:t>
                      </a:r>
                    </a:p>
                  </a:txBody>
                  <a:tcPr marL="51427" marR="51427"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věštit</a:t>
                      </a:r>
                    </a:p>
                  </a:txBody>
                  <a:tcPr marL="51427" marR="51427"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3456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yda</a:t>
                      </a:r>
                    </a:p>
                  </a:txBody>
                  <a:tcPr marL="51427" marR="51427"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štěstí</a:t>
                      </a:r>
                    </a:p>
                  </a:txBody>
                  <a:tcPr marL="51427" marR="51427"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33456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ydabudda</a:t>
                      </a:r>
                    </a:p>
                  </a:txBody>
                  <a:tcPr marL="51427" marR="51427"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evangelium</a:t>
                      </a:r>
                    </a:p>
                  </a:txBody>
                  <a:tcPr marL="51427" marR="51427"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2"/>
                  </a:ext>
                </a:extLst>
              </a:tr>
              <a:tr h="33456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ydatirr</a:t>
                      </a:r>
                    </a:p>
                  </a:txBody>
                  <a:tcPr marL="51427" marR="51427"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setkat se</a:t>
                      </a:r>
                    </a:p>
                  </a:txBody>
                  <a:tcPr marL="51427" marR="51427"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4" name="Content Placeholder 6"/>
          <p:cNvGraphicFramePr>
            <a:graphicFrameLocks noGrp="1"/>
          </p:cNvGraphicFramePr>
          <p:nvPr/>
        </p:nvGraphicFramePr>
        <p:xfrm>
          <a:off x="4154091" y="1239441"/>
          <a:ext cx="3750469" cy="1338264"/>
        </p:xfrm>
        <a:graphic>
          <a:graphicData uri="http://schemas.openxmlformats.org/drawingml/2006/table">
            <a:tbl>
              <a:tblPr/>
              <a:tblGrid>
                <a:gridCol w="1875234">
                  <a:extLst>
                    <a:ext uri="{9D8B030D-6E8A-4147-A177-3AD203B41FA5}">
                      <a16:colId xmlns:a16="http://schemas.microsoft.com/office/drawing/2014/main" val="20000"/>
                    </a:ext>
                  </a:extLst>
                </a:gridCol>
                <a:gridCol w="1875235">
                  <a:extLst>
                    <a:ext uri="{9D8B030D-6E8A-4147-A177-3AD203B41FA5}">
                      <a16:colId xmlns:a16="http://schemas.microsoft.com/office/drawing/2014/main" val="20001"/>
                    </a:ext>
                  </a:extLst>
                </a:gridCol>
              </a:tblGrid>
              <a:tr h="33456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byrull</a:t>
                      </a:r>
                    </a:p>
                  </a:txBody>
                  <a:tcPr marL="51448" marR="51448"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konec</a:t>
                      </a:r>
                    </a:p>
                  </a:txBody>
                  <a:tcPr marL="51448" marR="51448"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3456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byrull-vallimer</a:t>
                      </a:r>
                    </a:p>
                  </a:txBody>
                  <a:tcPr marL="51448" marR="51448"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konečná zastávka</a:t>
                      </a:r>
                    </a:p>
                  </a:txBody>
                  <a:tcPr marL="51448" marR="51448"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33456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byrullirr</a:t>
                      </a:r>
                    </a:p>
                  </a:txBody>
                  <a:tcPr marL="51448" marR="51448"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končit</a:t>
                      </a:r>
                    </a:p>
                  </a:txBody>
                  <a:tcPr marL="51448" marR="51448"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2"/>
                  </a:ext>
                </a:extLst>
              </a:tr>
              <a:tr h="33456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vallim</a:t>
                      </a:r>
                    </a:p>
                  </a:txBody>
                  <a:tcPr marL="51448" marR="51448"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stát</a:t>
                      </a:r>
                    </a:p>
                  </a:txBody>
                  <a:tcPr marL="51448" marR="51448"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5" name="Content Placeholder 6"/>
          <p:cNvGraphicFramePr>
            <a:graphicFrameLocks noGrp="1"/>
          </p:cNvGraphicFramePr>
          <p:nvPr/>
        </p:nvGraphicFramePr>
        <p:xfrm>
          <a:off x="2070497" y="2830116"/>
          <a:ext cx="4951809" cy="2000250"/>
        </p:xfrm>
        <a:graphic>
          <a:graphicData uri="http://schemas.openxmlformats.org/drawingml/2006/table">
            <a:tbl>
              <a:tblPr/>
              <a:tblGrid>
                <a:gridCol w="1373981">
                  <a:extLst>
                    <a:ext uri="{9D8B030D-6E8A-4147-A177-3AD203B41FA5}">
                      <a16:colId xmlns:a16="http://schemas.microsoft.com/office/drawing/2014/main" val="20000"/>
                    </a:ext>
                  </a:extLst>
                </a:gridCol>
                <a:gridCol w="3577828">
                  <a:extLst>
                    <a:ext uri="{9D8B030D-6E8A-4147-A177-3AD203B41FA5}">
                      <a16:colId xmlns:a16="http://schemas.microsoft.com/office/drawing/2014/main" val="20001"/>
                    </a:ext>
                  </a:extLst>
                </a:gridCol>
              </a:tblGrid>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oll</a:t>
                      </a:r>
                    </a:p>
                  </a:txBody>
                  <a:tcPr marL="51441" marR="51441"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před (časově)</a:t>
                      </a:r>
                    </a:p>
                  </a:txBody>
                  <a:tcPr marL="51441" marR="51441"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olle</a:t>
                      </a:r>
                    </a:p>
                  </a:txBody>
                  <a:tcPr marL="51441" marR="51441"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před (místně)</a:t>
                      </a:r>
                    </a:p>
                  </a:txBody>
                  <a:tcPr marL="51441" marR="51441"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ollemega</a:t>
                      </a:r>
                    </a:p>
                  </a:txBody>
                  <a:tcPr marL="51441" marR="51441"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průčelí</a:t>
                      </a:r>
                    </a:p>
                  </a:txBody>
                  <a:tcPr marL="51441" marR="51441"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2"/>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mega</a:t>
                      </a:r>
                    </a:p>
                  </a:txBody>
                  <a:tcPr marL="51441" marR="51441"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zed'</a:t>
                      </a:r>
                    </a:p>
                  </a:txBody>
                  <a:tcPr marL="51441" marR="51441"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3"/>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megadan</a:t>
                      </a:r>
                    </a:p>
                  </a:txBody>
                  <a:tcPr marL="51441" marR="51441"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omítka</a:t>
                      </a:r>
                    </a:p>
                  </a:txBody>
                  <a:tcPr marL="51441" marR="51441"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4"/>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ollirr</a:t>
                      </a:r>
                    </a:p>
                  </a:txBody>
                  <a:tcPr marL="51441" marR="51441"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pomocné sloveso pro budoucí čas</a:t>
                      </a:r>
                    </a:p>
                  </a:txBody>
                  <a:tcPr marL="51441" marR="51441"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7649501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normAutofit/>
          </a:bodyPr>
          <a:lstStyle/>
          <a:p>
            <a:r>
              <a:rPr lang="en-US" altLang="en-US" sz="2800" dirty="0">
                <a:latin typeface="+mj-lt"/>
                <a:ea typeface="ＭＳ Ｐゴシック" charset="-128"/>
              </a:rPr>
              <a:t>more word-formation</a:t>
            </a:r>
          </a:p>
        </p:txBody>
      </p:sp>
      <p:graphicFrame>
        <p:nvGraphicFramePr>
          <p:cNvPr id="3" name="Content Placeholder 6"/>
          <p:cNvGraphicFramePr>
            <a:graphicFrameLocks noGrp="1"/>
          </p:cNvGraphicFramePr>
          <p:nvPr/>
        </p:nvGraphicFramePr>
        <p:xfrm>
          <a:off x="1315642" y="1429941"/>
          <a:ext cx="2868216" cy="1000125"/>
        </p:xfrm>
        <a:graphic>
          <a:graphicData uri="http://schemas.openxmlformats.org/drawingml/2006/table">
            <a:tbl>
              <a:tblPr/>
              <a:tblGrid>
                <a:gridCol w="1434703">
                  <a:extLst>
                    <a:ext uri="{9D8B030D-6E8A-4147-A177-3AD203B41FA5}">
                      <a16:colId xmlns:a16="http://schemas.microsoft.com/office/drawing/2014/main" val="20000"/>
                    </a:ext>
                  </a:extLst>
                </a:gridCol>
                <a:gridCol w="1433513">
                  <a:extLst>
                    <a:ext uri="{9D8B030D-6E8A-4147-A177-3AD203B41FA5}">
                      <a16:colId xmlns:a16="http://schemas.microsoft.com/office/drawing/2014/main" val="20001"/>
                    </a:ext>
                  </a:extLst>
                </a:gridCol>
              </a:tblGrid>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elle</a:t>
                      </a:r>
                    </a:p>
                  </a:txBody>
                  <a:tcPr marL="51449" marR="51449"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všechno</a:t>
                      </a:r>
                    </a:p>
                  </a:txBody>
                  <a:tcPr marL="51449" marR="51449"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ellita</a:t>
                      </a:r>
                    </a:p>
                  </a:txBody>
                  <a:tcPr marL="51449" marR="51449"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vždy</a:t>
                      </a:r>
                    </a:p>
                  </a:txBody>
                  <a:tcPr marL="51449" marR="51449"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ellori</a:t>
                      </a:r>
                    </a:p>
                  </a:txBody>
                  <a:tcPr marL="51449" marR="51449"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všichni</a:t>
                      </a:r>
                    </a:p>
                  </a:txBody>
                  <a:tcPr marL="51449" marR="51449"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5" name="Content Placeholder 6"/>
          <p:cNvGraphicFramePr>
            <a:graphicFrameLocks noGrp="1"/>
          </p:cNvGraphicFramePr>
          <p:nvPr/>
        </p:nvGraphicFramePr>
        <p:xfrm>
          <a:off x="4602956" y="1306116"/>
          <a:ext cx="2867026" cy="1333500"/>
        </p:xfrm>
        <a:graphic>
          <a:graphicData uri="http://schemas.openxmlformats.org/drawingml/2006/table">
            <a:tbl>
              <a:tblPr/>
              <a:tblGrid>
                <a:gridCol w="1433513">
                  <a:extLst>
                    <a:ext uri="{9D8B030D-6E8A-4147-A177-3AD203B41FA5}">
                      <a16:colId xmlns:a16="http://schemas.microsoft.com/office/drawing/2014/main" val="20000"/>
                    </a:ext>
                  </a:extLst>
                </a:gridCol>
                <a:gridCol w="1433513">
                  <a:extLst>
                    <a:ext uri="{9D8B030D-6E8A-4147-A177-3AD203B41FA5}">
                      <a16:colId xmlns:a16="http://schemas.microsoft.com/office/drawing/2014/main" val="20001"/>
                    </a:ext>
                  </a:extLst>
                </a:gridCol>
              </a:tblGrid>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ita</a:t>
                      </a:r>
                    </a:p>
                  </a:txBody>
                  <a:tcPr marL="51427" marR="51427"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kdy</a:t>
                      </a:r>
                    </a:p>
                  </a:txBody>
                  <a:tcPr marL="51427" marR="51427"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ellita</a:t>
                      </a:r>
                    </a:p>
                  </a:txBody>
                  <a:tcPr marL="51427" marR="51427"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vždy</a:t>
                      </a:r>
                    </a:p>
                  </a:txBody>
                  <a:tcPr marL="51427" marR="51427"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yzita</a:t>
                      </a:r>
                    </a:p>
                  </a:txBody>
                  <a:tcPr marL="51427" marR="51427"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někdy</a:t>
                      </a:r>
                    </a:p>
                  </a:txBody>
                  <a:tcPr marL="51427" marR="51427"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2"/>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uta</a:t>
                      </a:r>
                    </a:p>
                  </a:txBody>
                  <a:tcPr marL="51427" marR="51427"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kde</a:t>
                      </a:r>
                    </a:p>
                  </a:txBody>
                  <a:tcPr marL="51427" marR="51427"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6" name="Content Placeholder 6"/>
          <p:cNvGraphicFramePr>
            <a:graphicFrameLocks noGrp="1"/>
          </p:cNvGraphicFramePr>
          <p:nvPr/>
        </p:nvGraphicFramePr>
        <p:xfrm>
          <a:off x="1315641" y="2897981"/>
          <a:ext cx="2867026" cy="1333500"/>
        </p:xfrm>
        <a:graphic>
          <a:graphicData uri="http://schemas.openxmlformats.org/drawingml/2006/table">
            <a:tbl>
              <a:tblPr/>
              <a:tblGrid>
                <a:gridCol w="1433513">
                  <a:extLst>
                    <a:ext uri="{9D8B030D-6E8A-4147-A177-3AD203B41FA5}">
                      <a16:colId xmlns:a16="http://schemas.microsoft.com/office/drawing/2014/main" val="20000"/>
                    </a:ext>
                  </a:extLst>
                </a:gridCol>
                <a:gridCol w="1433513">
                  <a:extLst>
                    <a:ext uri="{9D8B030D-6E8A-4147-A177-3AD203B41FA5}">
                      <a16:colId xmlns:a16="http://schemas.microsoft.com/office/drawing/2014/main" val="20001"/>
                    </a:ext>
                  </a:extLst>
                </a:gridCol>
              </a:tblGrid>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dunad vug</a:t>
                      </a:r>
                    </a:p>
                  </a:txBody>
                  <a:tcPr marL="51427" marR="51427"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možná</a:t>
                      </a:r>
                    </a:p>
                  </a:txBody>
                  <a:tcPr marL="51427" marR="51427"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dunirr</a:t>
                      </a:r>
                    </a:p>
                  </a:txBody>
                  <a:tcPr marL="51427" marR="51427"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být</a:t>
                      </a:r>
                    </a:p>
                  </a:txBody>
                  <a:tcPr marL="51427" marR="51427"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vugirr</a:t>
                      </a:r>
                    </a:p>
                  </a:txBody>
                  <a:tcPr marL="51427" marR="51427"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moci, smět</a:t>
                      </a:r>
                    </a:p>
                  </a:txBody>
                  <a:tcPr marL="51427" marR="51427"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2"/>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dunad vug</a:t>
                      </a:r>
                    </a:p>
                  </a:txBody>
                  <a:tcPr marL="51427" marR="51427"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možná</a:t>
                      </a:r>
                    </a:p>
                  </a:txBody>
                  <a:tcPr marL="51427" marR="51427"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9975" name="TextBox 1"/>
          <p:cNvSpPr txBox="1">
            <a:spLocks noChangeArrowheads="1"/>
          </p:cNvSpPr>
          <p:nvPr/>
        </p:nvSpPr>
        <p:spPr bwMode="auto">
          <a:xfrm>
            <a:off x="4602957" y="2701528"/>
            <a:ext cx="285988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100"/>
              <a:t>-</a:t>
            </a:r>
            <a:r>
              <a:rPr lang="en-US" altLang="en-US" sz="2100" i="1"/>
              <a:t>ta</a:t>
            </a:r>
            <a:r>
              <a:rPr lang="en-US" altLang="en-US" sz="2100"/>
              <a:t> ‘</a:t>
            </a:r>
            <a:r>
              <a:rPr lang="en-US" altLang="ja-JP" sz="2100"/>
              <a:t>kd-?</a:t>
            </a:r>
            <a:r>
              <a:rPr lang="en-US" altLang="en-US" sz="2100"/>
              <a:t>’</a:t>
            </a:r>
            <a:r>
              <a:rPr lang="en-US" altLang="ja-JP" sz="2100"/>
              <a:t>, </a:t>
            </a:r>
            <a:r>
              <a:rPr lang="en-US" altLang="ja-JP" sz="2100" i="1"/>
              <a:t>(-)i-ta</a:t>
            </a:r>
            <a:r>
              <a:rPr lang="en-US" altLang="ja-JP" sz="2100"/>
              <a:t> </a:t>
            </a:r>
            <a:r>
              <a:rPr lang="en-US" altLang="en-US" sz="2100"/>
              <a:t>‘</a:t>
            </a:r>
            <a:r>
              <a:rPr lang="en-US" altLang="ja-JP" sz="2100"/>
              <a:t>(-)kdy</a:t>
            </a:r>
            <a:r>
              <a:rPr lang="en-US" altLang="en-US" sz="2100"/>
              <a:t>’</a:t>
            </a:r>
          </a:p>
        </p:txBody>
      </p:sp>
    </p:spTree>
    <p:extLst>
      <p:ext uri="{BB962C8B-B14F-4D97-AF65-F5344CB8AC3E}">
        <p14:creationId xmlns:p14="http://schemas.microsoft.com/office/powerpoint/2010/main" val="3250508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r>
              <a:rPr lang="en-US" altLang="en-US" sz="2400" dirty="0">
                <a:ea typeface="ＭＳ Ｐゴシック" charset="-128"/>
              </a:rPr>
              <a:t>more word-formation</a:t>
            </a:r>
            <a:endParaRPr lang="en-US" altLang="en-US" dirty="0">
              <a:latin typeface="Open Sans" charset="0"/>
              <a:ea typeface="ＭＳ Ｐゴシック" charset="-128"/>
            </a:endParaRPr>
          </a:p>
        </p:txBody>
      </p:sp>
      <p:graphicFrame>
        <p:nvGraphicFramePr>
          <p:cNvPr id="3" name="Content Placeholder 6"/>
          <p:cNvGraphicFramePr>
            <a:graphicFrameLocks noGrp="1"/>
          </p:cNvGraphicFramePr>
          <p:nvPr/>
        </p:nvGraphicFramePr>
        <p:xfrm>
          <a:off x="1498997" y="1396604"/>
          <a:ext cx="2867026" cy="2667000"/>
        </p:xfrm>
        <a:graphic>
          <a:graphicData uri="http://schemas.openxmlformats.org/drawingml/2006/table">
            <a:tbl>
              <a:tblPr/>
              <a:tblGrid>
                <a:gridCol w="1433513">
                  <a:extLst>
                    <a:ext uri="{9D8B030D-6E8A-4147-A177-3AD203B41FA5}">
                      <a16:colId xmlns:a16="http://schemas.microsoft.com/office/drawing/2014/main" val="20000"/>
                    </a:ext>
                  </a:extLst>
                </a:gridCol>
                <a:gridCol w="1433513">
                  <a:extLst>
                    <a:ext uri="{9D8B030D-6E8A-4147-A177-3AD203B41FA5}">
                      <a16:colId xmlns:a16="http://schemas.microsoft.com/office/drawing/2014/main" val="20001"/>
                    </a:ext>
                  </a:extLst>
                </a:gridCol>
              </a:tblGrid>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egirra</a:t>
                      </a:r>
                    </a:p>
                  </a:txBody>
                  <a:tcPr marL="51435" marR="51435"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lesk</a:t>
                      </a:r>
                    </a:p>
                  </a:txBody>
                  <a:tcPr marL="51435" marR="51435"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egirrunirr</a:t>
                      </a:r>
                    </a:p>
                  </a:txBody>
                  <a:tcPr marL="51435" marR="51435"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lesknout se</a:t>
                      </a:r>
                    </a:p>
                  </a:txBody>
                  <a:tcPr marL="51435" marR="51435"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girra</a:t>
                      </a:r>
                    </a:p>
                  </a:txBody>
                  <a:tcPr marL="51435" marR="51435"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slunce</a:t>
                      </a:r>
                    </a:p>
                  </a:txBody>
                  <a:tcPr marL="51435" marR="51435"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2"/>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girrabadogg</a:t>
                      </a:r>
                    </a:p>
                  </a:txBody>
                  <a:tcPr marL="51435" marR="51435"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svítání</a:t>
                      </a:r>
                    </a:p>
                  </a:txBody>
                  <a:tcPr marL="51435" marR="51435"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3"/>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girromebe</a:t>
                      </a:r>
                    </a:p>
                  </a:txBody>
                  <a:tcPr marL="51435" marR="51435"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neon</a:t>
                      </a:r>
                    </a:p>
                  </a:txBody>
                  <a:tcPr marL="51435" marR="51435"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4"/>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ogir</a:t>
                      </a:r>
                    </a:p>
                  </a:txBody>
                  <a:tcPr marL="51435" marR="51435"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světlo</a:t>
                      </a:r>
                    </a:p>
                  </a:txBody>
                  <a:tcPr marL="51435" marR="51435"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5"/>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ogirirr</a:t>
                      </a:r>
                    </a:p>
                  </a:txBody>
                  <a:tcPr marL="51435" marR="51435"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svítit</a:t>
                      </a:r>
                    </a:p>
                  </a:txBody>
                  <a:tcPr marL="51435" marR="51435"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6"/>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ogirrima</a:t>
                      </a:r>
                    </a:p>
                  </a:txBody>
                  <a:tcPr marL="51435" marR="51435"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zářivka</a:t>
                      </a:r>
                    </a:p>
                  </a:txBody>
                  <a:tcPr marL="51435" marR="51435"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4" name="Content Placeholder 6"/>
          <p:cNvGraphicFramePr>
            <a:graphicFrameLocks noGrp="1"/>
          </p:cNvGraphicFramePr>
          <p:nvPr/>
        </p:nvGraphicFramePr>
        <p:xfrm>
          <a:off x="4688682" y="1396604"/>
          <a:ext cx="3121819" cy="1333500"/>
        </p:xfrm>
        <a:graphic>
          <a:graphicData uri="http://schemas.openxmlformats.org/drawingml/2006/table">
            <a:tbl>
              <a:tblPr/>
              <a:tblGrid>
                <a:gridCol w="1560910">
                  <a:extLst>
                    <a:ext uri="{9D8B030D-6E8A-4147-A177-3AD203B41FA5}">
                      <a16:colId xmlns:a16="http://schemas.microsoft.com/office/drawing/2014/main" val="20000"/>
                    </a:ext>
                  </a:extLst>
                </a:gridCol>
                <a:gridCol w="1560909">
                  <a:extLst>
                    <a:ext uri="{9D8B030D-6E8A-4147-A177-3AD203B41FA5}">
                      <a16:colId xmlns:a16="http://schemas.microsoft.com/office/drawing/2014/main" val="20001"/>
                    </a:ext>
                  </a:extLst>
                </a:gridCol>
              </a:tblGrid>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ludunna</a:t>
                      </a:r>
                    </a:p>
                  </a:txBody>
                  <a:tcPr marL="51435" marR="51435"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hvězda</a:t>
                      </a:r>
                    </a:p>
                  </a:txBody>
                  <a:tcPr marL="51435" marR="51435"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ludunna-nyla</a:t>
                      </a:r>
                    </a:p>
                  </a:txBody>
                  <a:tcPr marL="51435" marR="51435"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kosmická lod' </a:t>
                      </a:r>
                    </a:p>
                  </a:txBody>
                  <a:tcPr marL="51435" marR="51435"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nyla</a:t>
                      </a:r>
                    </a:p>
                  </a:txBody>
                  <a:tcPr marL="51435" marR="51435"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lod' </a:t>
                      </a:r>
                    </a:p>
                  </a:txBody>
                  <a:tcPr marL="51435" marR="51435"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2"/>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nylaguda</a:t>
                      </a:r>
                    </a:p>
                  </a:txBody>
                  <a:tcPr marL="51435" marR="51435"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lod'ka</a:t>
                      </a:r>
                    </a:p>
                  </a:txBody>
                  <a:tcPr marL="51435" marR="51435"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5" name="Content Placeholder 6"/>
          <p:cNvGraphicFramePr>
            <a:graphicFrameLocks/>
          </p:cNvGraphicFramePr>
          <p:nvPr/>
        </p:nvGraphicFramePr>
        <p:xfrm>
          <a:off x="4688682" y="2976563"/>
          <a:ext cx="3121820" cy="1001316"/>
        </p:xfrm>
        <a:graphic>
          <a:graphicData uri="http://schemas.openxmlformats.org/drawingml/2006/table">
            <a:tbl>
              <a:tblPr firstRow="1" bandRow="1">
                <a:tableStyleId>{2D5ABB26-0587-4C30-8999-92F81FD0307C}</a:tableStyleId>
              </a:tblPr>
              <a:tblGrid>
                <a:gridCol w="1560910">
                  <a:extLst>
                    <a:ext uri="{9D8B030D-6E8A-4147-A177-3AD203B41FA5}">
                      <a16:colId xmlns:a16="http://schemas.microsoft.com/office/drawing/2014/main" val="20000"/>
                    </a:ext>
                  </a:extLst>
                </a:gridCol>
                <a:gridCol w="1560910">
                  <a:extLst>
                    <a:ext uri="{9D8B030D-6E8A-4147-A177-3AD203B41FA5}">
                      <a16:colId xmlns:a16="http://schemas.microsoft.com/office/drawing/2014/main" val="20001"/>
                    </a:ext>
                  </a:extLst>
                </a:gridCol>
              </a:tblGrid>
              <a:tr h="333772">
                <a:tc>
                  <a:txBody>
                    <a:bodyPr/>
                    <a:lstStyle/>
                    <a:p>
                      <a:pPr>
                        <a:spcAft>
                          <a:spcPts val="0"/>
                        </a:spcAft>
                      </a:pPr>
                      <a:r>
                        <a:rPr lang="en-US" sz="1800" i="1" dirty="0" err="1">
                          <a:effectLst/>
                          <a:latin typeface="Cambria"/>
                          <a:ea typeface="ＭＳ 明朝"/>
                          <a:cs typeface="Times New Roman"/>
                        </a:rPr>
                        <a:t>ymirama</a:t>
                      </a:r>
                      <a:endParaRPr lang="en-US" sz="1800" i="1" dirty="0">
                        <a:effectLst/>
                        <a:latin typeface="Cambria"/>
                        <a:ea typeface="ＭＳ 明朝"/>
                        <a:cs typeface="Times New Roman"/>
                      </a:endParaRPr>
                    </a:p>
                  </a:txBody>
                  <a:tcPr marL="51435" marR="51435" marT="0" marB="0">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a:txBody>
                    <a:bodyPr/>
                    <a:lstStyle/>
                    <a:p>
                      <a:pPr>
                        <a:spcAft>
                          <a:spcPts val="0"/>
                        </a:spcAft>
                      </a:pPr>
                      <a:r>
                        <a:rPr lang="en-US" sz="1800" i="0">
                          <a:effectLst/>
                          <a:latin typeface="Cambria"/>
                          <a:ea typeface="ＭＳ 明朝"/>
                          <a:cs typeface="Times New Roman"/>
                        </a:rPr>
                        <a:t>sloup</a:t>
                      </a:r>
                    </a:p>
                  </a:txBody>
                  <a:tcPr marL="51435" marR="51435" marT="0" marB="0">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333772">
                <a:tc>
                  <a:txBody>
                    <a:bodyPr/>
                    <a:lstStyle/>
                    <a:p>
                      <a:pPr>
                        <a:spcAft>
                          <a:spcPts val="0"/>
                        </a:spcAft>
                      </a:pPr>
                      <a:r>
                        <a:rPr lang="en-US" sz="1800" i="1" dirty="0" err="1">
                          <a:effectLst/>
                          <a:latin typeface="Cambria"/>
                          <a:ea typeface="ＭＳ 明朝"/>
                          <a:cs typeface="Times New Roman"/>
                        </a:rPr>
                        <a:t>ymiramaguda</a:t>
                      </a:r>
                      <a:endParaRPr lang="en-US" sz="1800" i="1" dirty="0">
                        <a:effectLst/>
                        <a:latin typeface="Cambria"/>
                        <a:ea typeface="ＭＳ 明朝"/>
                        <a:cs typeface="Times New Roman"/>
                      </a:endParaRPr>
                    </a:p>
                  </a:txBody>
                  <a:tcPr marL="51435" marR="51435" marT="0" marB="0">
                    <a:lnL w="12700" cap="flat" cmpd="sng" algn="ctr">
                      <a:solidFill>
                        <a:scrgbClr r="0" g="0" b="0"/>
                      </a:solidFill>
                      <a:prstDash val="solid"/>
                      <a:round/>
                      <a:headEnd type="none" w="med" len="med"/>
                      <a:tailEnd type="none" w="med" len="med"/>
                    </a:lnL>
                  </a:tcPr>
                </a:tc>
                <a:tc>
                  <a:txBody>
                    <a:bodyPr/>
                    <a:lstStyle/>
                    <a:p>
                      <a:pPr>
                        <a:spcAft>
                          <a:spcPts val="0"/>
                        </a:spcAft>
                      </a:pPr>
                      <a:r>
                        <a:rPr lang="en-US" sz="1800" i="0">
                          <a:effectLst/>
                          <a:latin typeface="Cambria"/>
                          <a:ea typeface="ＭＳ 明朝"/>
                          <a:cs typeface="Times New Roman"/>
                        </a:rPr>
                        <a:t>sloupek</a:t>
                      </a:r>
                    </a:p>
                  </a:txBody>
                  <a:tcPr marL="51435" marR="51435" marT="0" marB="0">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333772">
                <a:tc>
                  <a:txBody>
                    <a:bodyPr/>
                    <a:lstStyle/>
                    <a:p>
                      <a:pPr>
                        <a:spcAft>
                          <a:spcPts val="0"/>
                        </a:spcAft>
                      </a:pPr>
                      <a:r>
                        <a:rPr lang="en-US" sz="1800" i="1" dirty="0" err="1">
                          <a:effectLst/>
                          <a:latin typeface="Cambria"/>
                          <a:ea typeface="ＭＳ 明朝"/>
                          <a:cs typeface="Times New Roman"/>
                        </a:rPr>
                        <a:t>nomyregud</a:t>
                      </a:r>
                      <a:endParaRPr lang="en-US" sz="1800" i="1" dirty="0">
                        <a:effectLst/>
                        <a:latin typeface="Cambria"/>
                        <a:ea typeface="ＭＳ 明朝"/>
                        <a:cs typeface="Times New Roman"/>
                      </a:endParaRPr>
                    </a:p>
                  </a:txBody>
                  <a:tcPr marL="51435" marR="51435" marT="0" marB="0">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a:txBody>
                    <a:bodyPr/>
                    <a:lstStyle/>
                    <a:p>
                      <a:pPr>
                        <a:spcAft>
                          <a:spcPts val="0"/>
                        </a:spcAft>
                      </a:pPr>
                      <a:r>
                        <a:rPr lang="en-US" sz="1800" i="0" dirty="0" err="1">
                          <a:effectLst/>
                          <a:latin typeface="Cambria"/>
                          <a:ea typeface="ＭＳ 明朝"/>
                          <a:cs typeface="Times New Roman"/>
                        </a:rPr>
                        <a:t>zrnko</a:t>
                      </a:r>
                      <a:endParaRPr lang="en-US" sz="1800" i="0" dirty="0">
                        <a:effectLst/>
                        <a:latin typeface="Cambria"/>
                        <a:ea typeface="ＭＳ 明朝"/>
                        <a:cs typeface="Times New Roman"/>
                      </a:endParaRPr>
                    </a:p>
                  </a:txBody>
                  <a:tcPr marL="51435" marR="51435" marT="0" marB="0">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1007" name="TextBox 5"/>
          <p:cNvSpPr txBox="1">
            <a:spLocks noChangeArrowheads="1"/>
          </p:cNvSpPr>
          <p:nvPr/>
        </p:nvSpPr>
        <p:spPr bwMode="auto">
          <a:xfrm>
            <a:off x="4688681" y="4088606"/>
            <a:ext cx="291291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100" dirty="0"/>
              <a:t>diminutive suffix </a:t>
            </a:r>
            <a:r>
              <a:rPr lang="en-US" altLang="en-US" sz="2100" i="1" dirty="0"/>
              <a:t>–</a:t>
            </a:r>
            <a:r>
              <a:rPr lang="en-US" altLang="en-US" sz="2100" i="1" dirty="0" err="1"/>
              <a:t>gud</a:t>
            </a:r>
            <a:r>
              <a:rPr lang="en-US" altLang="en-US" sz="2100" i="1" dirty="0"/>
              <a:t>(a)</a:t>
            </a:r>
          </a:p>
        </p:txBody>
      </p:sp>
    </p:spTree>
    <p:extLst>
      <p:ext uri="{BB962C8B-B14F-4D97-AF65-F5344CB8AC3E}">
        <p14:creationId xmlns:p14="http://schemas.microsoft.com/office/powerpoint/2010/main" val="20783686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6"/>
          <p:cNvGraphicFramePr>
            <a:graphicFrameLocks noGrp="1"/>
          </p:cNvGraphicFramePr>
          <p:nvPr>
            <p:extLst>
              <p:ext uri="{D42A27DB-BD31-4B8C-83A1-F6EECF244321}">
                <p14:modId xmlns:p14="http://schemas.microsoft.com/office/powerpoint/2010/main" val="635460085"/>
              </p:ext>
            </p:extLst>
          </p:nvPr>
        </p:nvGraphicFramePr>
        <p:xfrm>
          <a:off x="1566862" y="1219796"/>
          <a:ext cx="2821781" cy="1333500"/>
        </p:xfrm>
        <a:graphic>
          <a:graphicData uri="http://schemas.openxmlformats.org/drawingml/2006/table">
            <a:tbl>
              <a:tblPr/>
              <a:tblGrid>
                <a:gridCol w="1410891">
                  <a:extLst>
                    <a:ext uri="{9D8B030D-6E8A-4147-A177-3AD203B41FA5}">
                      <a16:colId xmlns:a16="http://schemas.microsoft.com/office/drawing/2014/main" val="20000"/>
                    </a:ext>
                  </a:extLst>
                </a:gridCol>
                <a:gridCol w="1410890">
                  <a:extLst>
                    <a:ext uri="{9D8B030D-6E8A-4147-A177-3AD203B41FA5}">
                      <a16:colId xmlns:a16="http://schemas.microsoft.com/office/drawing/2014/main" val="20001"/>
                    </a:ext>
                  </a:extLst>
                </a:gridCol>
              </a:tblGrid>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lyme</a:t>
                      </a:r>
                    </a:p>
                  </a:txBody>
                  <a:tcPr marL="51442" marR="51442"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kniha</a:t>
                      </a:r>
                    </a:p>
                  </a:txBody>
                  <a:tcPr marL="51442" marR="51442"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lymotuna</a:t>
                      </a:r>
                    </a:p>
                  </a:txBody>
                  <a:tcPr marL="51442" marR="51442"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knihovna</a:t>
                      </a:r>
                    </a:p>
                  </a:txBody>
                  <a:tcPr marL="51442" marR="51442"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otuna</a:t>
                      </a:r>
                    </a:p>
                  </a:txBody>
                  <a:tcPr marL="51442" marR="51442"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dům</a:t>
                      </a:r>
                    </a:p>
                  </a:txBody>
                  <a:tcPr marL="51442" marR="51442"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2"/>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ulym</a:t>
                      </a:r>
                    </a:p>
                  </a:txBody>
                  <a:tcPr marL="51442" marR="51442"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chemeClr val="tx1"/>
                          </a:solidFill>
                          <a:effectLst/>
                          <a:latin typeface="Cambria" charset="0"/>
                          <a:ea typeface="ＭＳ 明朝" charset="-128"/>
                        </a:rPr>
                        <a:t>román</a:t>
                      </a:r>
                      <a:endParaRPr kumimoji="0" lang="en-US" altLang="en-US" sz="1800" b="0" i="0" u="none" strike="noStrike" cap="none" normalizeH="0" baseline="0" dirty="0">
                        <a:ln>
                          <a:noFill/>
                        </a:ln>
                        <a:solidFill>
                          <a:schemeClr val="tx1"/>
                        </a:solidFill>
                        <a:effectLst/>
                        <a:latin typeface="Cambria" charset="0"/>
                        <a:ea typeface="ＭＳ 明朝" charset="-128"/>
                      </a:endParaRPr>
                    </a:p>
                  </a:txBody>
                  <a:tcPr marL="51442" marR="51442"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4" name="Content Placeholder 6"/>
          <p:cNvGraphicFramePr>
            <a:graphicFrameLocks/>
          </p:cNvGraphicFramePr>
          <p:nvPr>
            <p:extLst>
              <p:ext uri="{D42A27DB-BD31-4B8C-83A1-F6EECF244321}">
                <p14:modId xmlns:p14="http://schemas.microsoft.com/office/powerpoint/2010/main" val="741472064"/>
              </p:ext>
            </p:extLst>
          </p:nvPr>
        </p:nvGraphicFramePr>
        <p:xfrm>
          <a:off x="1566861" y="2752427"/>
          <a:ext cx="2821782" cy="1001316"/>
        </p:xfrm>
        <a:graphic>
          <a:graphicData uri="http://schemas.openxmlformats.org/drawingml/2006/table">
            <a:tbl>
              <a:tblPr firstRow="1" bandRow="1">
                <a:tableStyleId>{2D5ABB26-0587-4C30-8999-92F81FD0307C}</a:tableStyleId>
              </a:tblPr>
              <a:tblGrid>
                <a:gridCol w="1410891">
                  <a:extLst>
                    <a:ext uri="{9D8B030D-6E8A-4147-A177-3AD203B41FA5}">
                      <a16:colId xmlns:a16="http://schemas.microsoft.com/office/drawing/2014/main" val="20000"/>
                    </a:ext>
                  </a:extLst>
                </a:gridCol>
                <a:gridCol w="1410891">
                  <a:extLst>
                    <a:ext uri="{9D8B030D-6E8A-4147-A177-3AD203B41FA5}">
                      <a16:colId xmlns:a16="http://schemas.microsoft.com/office/drawing/2014/main" val="20001"/>
                    </a:ext>
                  </a:extLst>
                </a:gridCol>
              </a:tblGrid>
              <a:tr h="333772">
                <a:tc>
                  <a:txBody>
                    <a:bodyPr/>
                    <a:lstStyle/>
                    <a:p>
                      <a:pPr>
                        <a:spcAft>
                          <a:spcPts val="0"/>
                        </a:spcAft>
                      </a:pPr>
                      <a:r>
                        <a:rPr lang="en-US" sz="1800" i="1" dirty="0" err="1">
                          <a:effectLst/>
                          <a:latin typeface="Cambria"/>
                          <a:ea typeface="ＭＳ 明朝"/>
                          <a:cs typeface="Times New Roman"/>
                        </a:rPr>
                        <a:t>mullamirr</a:t>
                      </a:r>
                      <a:endParaRPr lang="en-US" sz="1800" i="1" dirty="0">
                        <a:effectLst/>
                        <a:latin typeface="Cambria"/>
                        <a:ea typeface="ＭＳ 明朝"/>
                        <a:cs typeface="Times New Roman"/>
                      </a:endParaRPr>
                    </a:p>
                  </a:txBody>
                  <a:tcPr marL="51442" marR="51442" marT="0" marB="0">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a:txBody>
                    <a:bodyPr/>
                    <a:lstStyle/>
                    <a:p>
                      <a:pPr>
                        <a:spcAft>
                          <a:spcPts val="0"/>
                        </a:spcAft>
                      </a:pPr>
                      <a:r>
                        <a:rPr lang="en-US" sz="1800" i="0">
                          <a:effectLst/>
                          <a:latin typeface="Cambria"/>
                          <a:ea typeface="ＭＳ 明朝"/>
                          <a:cs typeface="Times New Roman"/>
                        </a:rPr>
                        <a:t>zapadat</a:t>
                      </a:r>
                    </a:p>
                  </a:txBody>
                  <a:tcPr marL="51442" marR="51442" marT="0" marB="0">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333772">
                <a:tc>
                  <a:txBody>
                    <a:bodyPr/>
                    <a:lstStyle/>
                    <a:p>
                      <a:pPr>
                        <a:spcAft>
                          <a:spcPts val="0"/>
                        </a:spcAft>
                      </a:pPr>
                      <a:r>
                        <a:rPr lang="en-US" sz="1800" i="1" dirty="0" err="1">
                          <a:effectLst/>
                          <a:latin typeface="Cambria"/>
                          <a:ea typeface="ＭＳ 明朝"/>
                          <a:cs typeface="Times New Roman"/>
                        </a:rPr>
                        <a:t>mullud</a:t>
                      </a:r>
                      <a:endParaRPr lang="en-US" sz="1800" i="1" dirty="0">
                        <a:effectLst/>
                        <a:latin typeface="Cambria"/>
                        <a:ea typeface="ＭＳ 明朝"/>
                        <a:cs typeface="Times New Roman"/>
                      </a:endParaRPr>
                    </a:p>
                  </a:txBody>
                  <a:tcPr marL="51442" marR="51442" marT="0" marB="0">
                    <a:lnL w="12700" cap="flat" cmpd="sng" algn="ctr">
                      <a:solidFill>
                        <a:scrgbClr r="0" g="0" b="0"/>
                      </a:solidFill>
                      <a:prstDash val="solid"/>
                      <a:round/>
                      <a:headEnd type="none" w="med" len="med"/>
                      <a:tailEnd type="none" w="med" len="med"/>
                    </a:lnL>
                  </a:tcPr>
                </a:tc>
                <a:tc>
                  <a:txBody>
                    <a:bodyPr/>
                    <a:lstStyle/>
                    <a:p>
                      <a:pPr>
                        <a:spcAft>
                          <a:spcPts val="0"/>
                        </a:spcAft>
                      </a:pPr>
                      <a:r>
                        <a:rPr lang="en-US" sz="1800" i="0" dirty="0" err="1">
                          <a:effectLst/>
                          <a:latin typeface="Cambria"/>
                          <a:ea typeface="ＭＳ 明朝"/>
                          <a:cs typeface="Times New Roman"/>
                        </a:rPr>
                        <a:t>zaniklý</a:t>
                      </a:r>
                      <a:endParaRPr lang="en-US" sz="1800" i="0" dirty="0">
                        <a:effectLst/>
                        <a:latin typeface="Cambria"/>
                        <a:ea typeface="ＭＳ 明朝"/>
                        <a:cs typeface="Times New Roman"/>
                      </a:endParaRPr>
                    </a:p>
                  </a:txBody>
                  <a:tcPr marL="51442" marR="51442" marT="0" marB="0">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333772">
                <a:tc>
                  <a:txBody>
                    <a:bodyPr/>
                    <a:lstStyle/>
                    <a:p>
                      <a:pPr>
                        <a:spcAft>
                          <a:spcPts val="0"/>
                        </a:spcAft>
                      </a:pPr>
                      <a:r>
                        <a:rPr lang="en-US" sz="1800" i="1" dirty="0" err="1">
                          <a:effectLst/>
                          <a:latin typeface="Cambria"/>
                          <a:ea typeface="ＭＳ 明朝"/>
                          <a:cs typeface="Times New Roman"/>
                        </a:rPr>
                        <a:t>mulludumirr</a:t>
                      </a:r>
                      <a:endParaRPr lang="en-US" sz="1800" i="1" dirty="0">
                        <a:effectLst/>
                        <a:latin typeface="Cambria"/>
                        <a:ea typeface="ＭＳ 明朝"/>
                        <a:cs typeface="Times New Roman"/>
                      </a:endParaRPr>
                    </a:p>
                  </a:txBody>
                  <a:tcPr marL="51442" marR="51442" marT="0" marB="0">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a:txBody>
                    <a:bodyPr/>
                    <a:lstStyle/>
                    <a:p>
                      <a:pPr>
                        <a:spcAft>
                          <a:spcPts val="0"/>
                        </a:spcAft>
                      </a:pPr>
                      <a:r>
                        <a:rPr lang="en-US" sz="1800" i="0" dirty="0" err="1">
                          <a:effectLst/>
                          <a:latin typeface="Cambria"/>
                          <a:ea typeface="ＭＳ 明朝"/>
                          <a:cs typeface="Times New Roman"/>
                        </a:rPr>
                        <a:t>zaniknout</a:t>
                      </a:r>
                      <a:endParaRPr lang="en-US" sz="1800" i="0" dirty="0">
                        <a:effectLst/>
                        <a:latin typeface="Cambria"/>
                        <a:ea typeface="ＭＳ 明朝"/>
                        <a:cs typeface="Times New Roman"/>
                      </a:endParaRPr>
                    </a:p>
                  </a:txBody>
                  <a:tcPr marL="51442" marR="51442" marT="0" marB="0">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5" name="Content Placeholder 6"/>
          <p:cNvGraphicFramePr>
            <a:graphicFrameLocks noGrp="1"/>
          </p:cNvGraphicFramePr>
          <p:nvPr/>
        </p:nvGraphicFramePr>
        <p:xfrm>
          <a:off x="1566863" y="3952875"/>
          <a:ext cx="2821781" cy="1000125"/>
        </p:xfrm>
        <a:graphic>
          <a:graphicData uri="http://schemas.openxmlformats.org/drawingml/2006/table">
            <a:tbl>
              <a:tblPr/>
              <a:tblGrid>
                <a:gridCol w="1410891">
                  <a:extLst>
                    <a:ext uri="{9D8B030D-6E8A-4147-A177-3AD203B41FA5}">
                      <a16:colId xmlns:a16="http://schemas.microsoft.com/office/drawing/2014/main" val="20000"/>
                    </a:ext>
                  </a:extLst>
                </a:gridCol>
                <a:gridCol w="1410890">
                  <a:extLst>
                    <a:ext uri="{9D8B030D-6E8A-4147-A177-3AD203B41FA5}">
                      <a16:colId xmlns:a16="http://schemas.microsoft.com/office/drawing/2014/main" val="20001"/>
                    </a:ext>
                  </a:extLst>
                </a:gridCol>
              </a:tblGrid>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sat</a:t>
                      </a:r>
                    </a:p>
                  </a:txBody>
                  <a:tcPr marL="51442" marR="51442"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pro, na</a:t>
                      </a:r>
                    </a:p>
                  </a:txBody>
                  <a:tcPr marL="51442" marR="51442"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da</a:t>
                      </a:r>
                    </a:p>
                  </a:txBody>
                  <a:tcPr marL="51442" marR="51442" marT="0" marB="0"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co</a:t>
                      </a:r>
                    </a:p>
                  </a:txBody>
                  <a:tcPr marL="51442" marR="51442" marT="0"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sat-da</a:t>
                      </a:r>
                    </a:p>
                  </a:txBody>
                  <a:tcPr marL="51442" marR="51442"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proč</a:t>
                      </a:r>
                    </a:p>
                  </a:txBody>
                  <a:tcPr marL="51442" marR="51442"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6" name="Content Placeholder 6"/>
          <p:cNvGraphicFramePr>
            <a:graphicFrameLocks noGrp="1"/>
          </p:cNvGraphicFramePr>
          <p:nvPr/>
        </p:nvGraphicFramePr>
        <p:xfrm>
          <a:off x="4820842" y="1419225"/>
          <a:ext cx="2821781" cy="1000125"/>
        </p:xfrm>
        <a:graphic>
          <a:graphicData uri="http://schemas.openxmlformats.org/drawingml/2006/table">
            <a:tbl>
              <a:tblPr/>
              <a:tblGrid>
                <a:gridCol w="1410890">
                  <a:extLst>
                    <a:ext uri="{9D8B030D-6E8A-4147-A177-3AD203B41FA5}">
                      <a16:colId xmlns:a16="http://schemas.microsoft.com/office/drawing/2014/main" val="20000"/>
                    </a:ext>
                  </a:extLst>
                </a:gridCol>
                <a:gridCol w="1410891">
                  <a:extLst>
                    <a:ext uri="{9D8B030D-6E8A-4147-A177-3AD203B41FA5}">
                      <a16:colId xmlns:a16="http://schemas.microsoft.com/office/drawing/2014/main" val="20001"/>
                    </a:ext>
                  </a:extLst>
                </a:gridCol>
              </a:tblGrid>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sen</a:t>
                      </a:r>
                    </a:p>
                  </a:txBody>
                  <a:tcPr marL="51442" marR="51442"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sen</a:t>
                      </a:r>
                    </a:p>
                  </a:txBody>
                  <a:tcPr marL="51442" marR="51442"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senna</a:t>
                      </a:r>
                    </a:p>
                  </a:txBody>
                  <a:tcPr marL="51442" marR="51442"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stín</a:t>
                      </a:r>
                    </a:p>
                  </a:txBody>
                  <a:tcPr marL="51442" marR="51442"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sennirr</a:t>
                      </a:r>
                    </a:p>
                  </a:txBody>
                  <a:tcPr marL="51442" marR="51442"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spát</a:t>
                      </a:r>
                    </a:p>
                  </a:txBody>
                  <a:tcPr marL="51442" marR="51442"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7" name="Content Placeholder 6"/>
          <p:cNvGraphicFramePr>
            <a:graphicFrameLocks noGrp="1"/>
          </p:cNvGraphicFramePr>
          <p:nvPr/>
        </p:nvGraphicFramePr>
        <p:xfrm>
          <a:off x="4820842" y="2686050"/>
          <a:ext cx="2821781" cy="1000125"/>
        </p:xfrm>
        <a:graphic>
          <a:graphicData uri="http://schemas.openxmlformats.org/drawingml/2006/table">
            <a:tbl>
              <a:tblPr/>
              <a:tblGrid>
                <a:gridCol w="1410890">
                  <a:extLst>
                    <a:ext uri="{9D8B030D-6E8A-4147-A177-3AD203B41FA5}">
                      <a16:colId xmlns:a16="http://schemas.microsoft.com/office/drawing/2014/main" val="20000"/>
                    </a:ext>
                  </a:extLst>
                </a:gridCol>
                <a:gridCol w="1410891">
                  <a:extLst>
                    <a:ext uri="{9D8B030D-6E8A-4147-A177-3AD203B41FA5}">
                      <a16:colId xmlns:a16="http://schemas.microsoft.com/office/drawing/2014/main" val="20001"/>
                    </a:ext>
                  </a:extLst>
                </a:gridCol>
              </a:tblGrid>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1" u="none" strike="noStrike" cap="none" normalizeH="0" baseline="0" dirty="0" err="1">
                          <a:ln>
                            <a:noFill/>
                          </a:ln>
                          <a:solidFill>
                            <a:schemeClr val="tx1"/>
                          </a:solidFill>
                          <a:effectLst/>
                          <a:latin typeface="Cambria" charset="0"/>
                          <a:ea typeface="ＭＳ 明朝" charset="-128"/>
                        </a:rPr>
                        <a:t>umun</a:t>
                      </a:r>
                      <a:endParaRPr kumimoji="0" lang="en-US" altLang="en-US" sz="1800" b="1" i="1" u="none" strike="noStrike" cap="none" normalizeH="0" baseline="0" dirty="0">
                        <a:ln>
                          <a:noFill/>
                        </a:ln>
                        <a:solidFill>
                          <a:schemeClr val="tx1"/>
                        </a:solidFill>
                        <a:effectLst/>
                        <a:latin typeface="Cambria" charset="0"/>
                        <a:ea typeface="ＭＳ 明朝" charset="-128"/>
                      </a:endParaRPr>
                    </a:p>
                  </a:txBody>
                  <a:tcPr marL="51442" marR="51442"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Cambria" charset="0"/>
                          <a:ea typeface="ＭＳ 明朝" charset="-128"/>
                        </a:rPr>
                        <a:t>bůh</a:t>
                      </a:r>
                    </a:p>
                  </a:txBody>
                  <a:tcPr marL="51442" marR="51442"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umur</a:t>
                      </a:r>
                    </a:p>
                  </a:txBody>
                  <a:tcPr marL="51442" marR="51442"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nepřítel</a:t>
                      </a:r>
                    </a:p>
                  </a:txBody>
                  <a:tcPr marL="51442" marR="51442"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umutirr</a:t>
                      </a:r>
                    </a:p>
                  </a:txBody>
                  <a:tcPr marL="51442" marR="51442"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chemeClr val="tx1"/>
                          </a:solidFill>
                          <a:effectLst/>
                          <a:latin typeface="Cambria" charset="0"/>
                          <a:ea typeface="ＭＳ 明朝" charset="-128"/>
                        </a:rPr>
                        <a:t>vědět</a:t>
                      </a:r>
                      <a:r>
                        <a:rPr kumimoji="0" lang="en-US" altLang="en-US" sz="1800" b="0" i="0" u="none" strike="noStrike" cap="none" normalizeH="0" baseline="0" dirty="0">
                          <a:ln>
                            <a:noFill/>
                          </a:ln>
                          <a:solidFill>
                            <a:schemeClr val="tx1"/>
                          </a:solidFill>
                          <a:effectLst/>
                          <a:latin typeface="Cambria" charset="0"/>
                          <a:ea typeface="ＭＳ 明朝" charset="-128"/>
                        </a:rPr>
                        <a:t>, </a:t>
                      </a:r>
                      <a:r>
                        <a:rPr kumimoji="0" lang="en-US" altLang="en-US" sz="1800" b="0" i="0" u="none" strike="noStrike" cap="none" normalizeH="0" baseline="0" dirty="0" err="1">
                          <a:ln>
                            <a:noFill/>
                          </a:ln>
                          <a:solidFill>
                            <a:schemeClr val="tx1"/>
                          </a:solidFill>
                          <a:effectLst/>
                          <a:latin typeface="Cambria" charset="0"/>
                          <a:ea typeface="ＭＳ 明朝" charset="-128"/>
                        </a:rPr>
                        <a:t>znát</a:t>
                      </a:r>
                      <a:endParaRPr kumimoji="0" lang="en-US" altLang="en-US" sz="1800" b="0" i="0" u="none" strike="noStrike" cap="none" normalizeH="0" baseline="0" dirty="0">
                        <a:ln>
                          <a:noFill/>
                        </a:ln>
                        <a:solidFill>
                          <a:schemeClr val="tx1"/>
                        </a:solidFill>
                        <a:effectLst/>
                        <a:latin typeface="Cambria" charset="0"/>
                        <a:ea typeface="ＭＳ 明朝" charset="-128"/>
                      </a:endParaRPr>
                    </a:p>
                  </a:txBody>
                  <a:tcPr marL="51442" marR="51442"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2042" name="TextBox 7"/>
          <p:cNvSpPr txBox="1">
            <a:spLocks noChangeArrowheads="1"/>
          </p:cNvSpPr>
          <p:nvPr/>
        </p:nvSpPr>
        <p:spPr bwMode="auto">
          <a:xfrm>
            <a:off x="4820842" y="3952876"/>
            <a:ext cx="29837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000" dirty="0"/>
              <a:t>Ambiguity: </a:t>
            </a:r>
            <a:r>
              <a:rPr lang="en-US" altLang="en-US" sz="2000" b="1" i="1" dirty="0" err="1"/>
              <a:t>umun</a:t>
            </a:r>
            <a:r>
              <a:rPr lang="en-US" altLang="en-US" sz="2000" dirty="0"/>
              <a:t> is also</a:t>
            </a:r>
          </a:p>
          <a:p>
            <a:pPr eaLnBrk="1" hangingPunct="1"/>
            <a:r>
              <a:rPr lang="en-US" altLang="en-US" sz="2000" dirty="0"/>
              <a:t>1sg Accusative pronoun</a:t>
            </a:r>
          </a:p>
        </p:txBody>
      </p:sp>
      <p:sp>
        <p:nvSpPr>
          <p:cNvPr id="8" name="Title 1"/>
          <p:cNvSpPr txBox="1">
            <a:spLocks/>
          </p:cNvSpPr>
          <p:nvPr/>
        </p:nvSpPr>
        <p:spPr>
          <a:xfrm>
            <a:off x="670300" y="225156"/>
            <a:ext cx="7880116" cy="912695"/>
          </a:xfrm>
          <a:prstGeom prst="rect">
            <a:avLst/>
          </a:prstGeom>
        </p:spPr>
        <p:txBody>
          <a:bodyPr/>
          <a:lstStyle>
            <a:lvl1pPr algn="l" defTabSz="457200" rtl="0" eaLnBrk="1" latinLnBrk="0" hangingPunct="1">
              <a:spcBef>
                <a:spcPct val="0"/>
              </a:spcBef>
              <a:buNone/>
              <a:defRPr sz="2600" b="1" i="0" kern="1200">
                <a:solidFill>
                  <a:schemeClr val="tx1"/>
                </a:solidFill>
                <a:latin typeface="Arial" pitchFamily="34" charset="0"/>
                <a:ea typeface="+mj-ea"/>
                <a:cs typeface="Arial" pitchFamily="34" charset="0"/>
              </a:defRPr>
            </a:lvl1pPr>
          </a:lstStyle>
          <a:p>
            <a:endParaRPr lang="en-US" altLang="en-US" sz="2400" dirty="0">
              <a:ea typeface="ＭＳ Ｐゴシック" charset="-128"/>
            </a:endParaRPr>
          </a:p>
          <a:p>
            <a:r>
              <a:rPr lang="en-US" altLang="en-US" sz="2400" dirty="0">
                <a:ea typeface="ＭＳ Ｐゴシック" charset="-128"/>
              </a:rPr>
              <a:t>more word-formation</a:t>
            </a:r>
            <a:endParaRPr lang="en-US" altLang="en-US" dirty="0">
              <a:latin typeface="Open Sans" charset="0"/>
              <a:ea typeface="ＭＳ Ｐゴシック" charset="-128"/>
            </a:endParaRPr>
          </a:p>
        </p:txBody>
      </p:sp>
    </p:spTree>
    <p:extLst>
      <p:ext uri="{BB962C8B-B14F-4D97-AF65-F5344CB8AC3E}">
        <p14:creationId xmlns:p14="http://schemas.microsoft.com/office/powerpoint/2010/main" val="1734362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normAutofit/>
          </a:bodyPr>
          <a:lstStyle/>
          <a:p>
            <a:r>
              <a:rPr lang="en-US" altLang="en-US" sz="2800" dirty="0">
                <a:latin typeface="+mj-lt"/>
                <a:ea typeface="ＭＳ Ｐゴシック" charset="-128"/>
              </a:rPr>
              <a:t>more word-formation</a:t>
            </a:r>
            <a:endParaRPr lang="en-US" altLang="en-US" dirty="0">
              <a:latin typeface="+mj-lt"/>
              <a:ea typeface="ＭＳ Ｐゴシック" charset="-128"/>
            </a:endParaRPr>
          </a:p>
        </p:txBody>
      </p:sp>
      <p:graphicFrame>
        <p:nvGraphicFramePr>
          <p:cNvPr id="3" name="Content Placeholder 6"/>
          <p:cNvGraphicFramePr>
            <a:graphicFrameLocks noGrp="1"/>
          </p:cNvGraphicFramePr>
          <p:nvPr/>
        </p:nvGraphicFramePr>
        <p:xfrm>
          <a:off x="1437085" y="1396604"/>
          <a:ext cx="3121819" cy="1333500"/>
        </p:xfrm>
        <a:graphic>
          <a:graphicData uri="http://schemas.openxmlformats.org/drawingml/2006/table">
            <a:tbl>
              <a:tblPr/>
              <a:tblGrid>
                <a:gridCol w="1560909">
                  <a:extLst>
                    <a:ext uri="{9D8B030D-6E8A-4147-A177-3AD203B41FA5}">
                      <a16:colId xmlns:a16="http://schemas.microsoft.com/office/drawing/2014/main" val="20000"/>
                    </a:ext>
                  </a:extLst>
                </a:gridCol>
                <a:gridCol w="1560910">
                  <a:extLst>
                    <a:ext uri="{9D8B030D-6E8A-4147-A177-3AD203B41FA5}">
                      <a16:colId xmlns:a16="http://schemas.microsoft.com/office/drawing/2014/main" val="20001"/>
                    </a:ext>
                  </a:extLst>
                </a:gridCol>
              </a:tblGrid>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tabba</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5" marR="51435"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řeč</a:t>
                      </a:r>
                    </a:p>
                  </a:txBody>
                  <a:tcPr marL="51435" marR="51435"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tabbirr</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5" marR="51435"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říkat, mluvit</a:t>
                      </a:r>
                    </a:p>
                  </a:txBody>
                  <a:tcPr marL="51435" marR="51435"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tabirr</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5" marR="51435"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rozluštit</a:t>
                      </a:r>
                    </a:p>
                  </a:txBody>
                  <a:tcPr marL="51435" marR="51435"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2"/>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err="1">
                          <a:ln>
                            <a:noFill/>
                          </a:ln>
                          <a:solidFill>
                            <a:schemeClr val="tx1"/>
                          </a:solidFill>
                          <a:effectLst/>
                          <a:latin typeface="Cambria" charset="0"/>
                          <a:ea typeface="ＭＳ 明朝" charset="-128"/>
                        </a:rPr>
                        <a:t>tabumirr</a:t>
                      </a:r>
                      <a:endParaRPr kumimoji="0" lang="en-US" altLang="en-US" sz="1800" b="0" i="0" u="none" strike="noStrike" cap="none" normalizeH="0" baseline="0" dirty="0">
                        <a:ln>
                          <a:noFill/>
                        </a:ln>
                        <a:solidFill>
                          <a:schemeClr val="tx1"/>
                        </a:solidFill>
                        <a:effectLst/>
                        <a:latin typeface="Cambria" charset="0"/>
                        <a:ea typeface="ＭＳ 明朝" charset="-128"/>
                      </a:endParaRPr>
                    </a:p>
                  </a:txBody>
                  <a:tcPr marL="51435" marR="51435"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chemeClr val="tx1"/>
                          </a:solidFill>
                          <a:effectLst/>
                          <a:latin typeface="Cambria" charset="0"/>
                          <a:ea typeface="ＭＳ 明朝" charset="-128"/>
                        </a:rPr>
                        <a:t>vyprávět</a:t>
                      </a:r>
                      <a:endParaRPr kumimoji="0" lang="en-US" altLang="en-US" sz="1800" b="0" i="0" u="none" strike="noStrike" cap="none" normalizeH="0" baseline="0" dirty="0">
                        <a:ln>
                          <a:noFill/>
                        </a:ln>
                        <a:solidFill>
                          <a:schemeClr val="tx1"/>
                        </a:solidFill>
                        <a:effectLst/>
                        <a:latin typeface="Cambria" charset="0"/>
                        <a:ea typeface="ＭＳ 明朝" charset="-128"/>
                      </a:endParaRPr>
                    </a:p>
                  </a:txBody>
                  <a:tcPr marL="51435" marR="51435"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4" name="Content Placeholder 6"/>
          <p:cNvGraphicFramePr>
            <a:graphicFrameLocks noGrp="1"/>
          </p:cNvGraphicFramePr>
          <p:nvPr/>
        </p:nvGraphicFramePr>
        <p:xfrm>
          <a:off x="1437085" y="2897981"/>
          <a:ext cx="3121819" cy="1000125"/>
        </p:xfrm>
        <a:graphic>
          <a:graphicData uri="http://schemas.openxmlformats.org/drawingml/2006/table">
            <a:tbl>
              <a:tblPr/>
              <a:tblGrid>
                <a:gridCol w="1560909">
                  <a:extLst>
                    <a:ext uri="{9D8B030D-6E8A-4147-A177-3AD203B41FA5}">
                      <a16:colId xmlns:a16="http://schemas.microsoft.com/office/drawing/2014/main" val="20000"/>
                    </a:ext>
                  </a:extLst>
                </a:gridCol>
                <a:gridCol w="1560910">
                  <a:extLst>
                    <a:ext uri="{9D8B030D-6E8A-4147-A177-3AD203B41FA5}">
                      <a16:colId xmlns:a16="http://schemas.microsoft.com/office/drawing/2014/main" val="20001"/>
                    </a:ext>
                  </a:extLst>
                </a:gridCol>
              </a:tblGrid>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lomm</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5" marR="51435"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muž</a:t>
                      </a:r>
                    </a:p>
                  </a:txBody>
                  <a:tcPr marL="51435" marR="51435"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lomm-tener</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5" marR="51435"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tramvaj</a:t>
                      </a:r>
                    </a:p>
                  </a:txBody>
                  <a:tcPr marL="51435" marR="51435"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tenirr</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5" marR="51435"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vézt</a:t>
                      </a:r>
                    </a:p>
                  </a:txBody>
                  <a:tcPr marL="51435" marR="51435"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3034" name="TextBox 4"/>
          <p:cNvSpPr txBox="1">
            <a:spLocks noChangeArrowheads="1"/>
          </p:cNvSpPr>
          <p:nvPr/>
        </p:nvSpPr>
        <p:spPr bwMode="auto">
          <a:xfrm>
            <a:off x="1515666" y="4174332"/>
            <a:ext cx="23704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i="1"/>
              <a:t>lomm-neter </a:t>
            </a:r>
            <a:r>
              <a:rPr lang="en-US" altLang="en-US" sz="1800"/>
              <a:t>v slovníku, </a:t>
            </a:r>
          </a:p>
          <a:p>
            <a:pPr eaLnBrk="1" hangingPunct="1"/>
            <a:r>
              <a:rPr lang="en-US" altLang="en-US" sz="1800"/>
              <a:t>ale </a:t>
            </a:r>
            <a:r>
              <a:rPr lang="en-US" altLang="en-US" sz="1800" i="1"/>
              <a:t>lomm-tener </a:t>
            </a:r>
            <a:r>
              <a:rPr lang="en-US" altLang="en-US" sz="1800"/>
              <a:t>v textu</a:t>
            </a:r>
          </a:p>
        </p:txBody>
      </p:sp>
      <p:graphicFrame>
        <p:nvGraphicFramePr>
          <p:cNvPr id="6" name="Content Placeholder 6"/>
          <p:cNvGraphicFramePr>
            <a:graphicFrameLocks noGrp="1"/>
          </p:cNvGraphicFramePr>
          <p:nvPr/>
        </p:nvGraphicFramePr>
        <p:xfrm>
          <a:off x="4802981" y="1396604"/>
          <a:ext cx="2877741" cy="666750"/>
        </p:xfrm>
        <a:graphic>
          <a:graphicData uri="http://schemas.openxmlformats.org/drawingml/2006/table">
            <a:tbl>
              <a:tblPr/>
              <a:tblGrid>
                <a:gridCol w="1439466">
                  <a:extLst>
                    <a:ext uri="{9D8B030D-6E8A-4147-A177-3AD203B41FA5}">
                      <a16:colId xmlns:a16="http://schemas.microsoft.com/office/drawing/2014/main" val="20000"/>
                    </a:ext>
                  </a:extLst>
                </a:gridCol>
                <a:gridCol w="1438275">
                  <a:extLst>
                    <a:ext uri="{9D8B030D-6E8A-4147-A177-3AD203B41FA5}">
                      <a16:colId xmlns:a16="http://schemas.microsoft.com/office/drawing/2014/main" val="20001"/>
                    </a:ext>
                  </a:extLst>
                </a:gridCol>
              </a:tblGrid>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ymudd</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7" marR="51437"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král</a:t>
                      </a:r>
                    </a:p>
                  </a:txBody>
                  <a:tcPr marL="51437" marR="51437"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ymudda</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7" marR="51437"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královna</a:t>
                      </a:r>
                    </a:p>
                  </a:txBody>
                  <a:tcPr marL="51437" marR="51437"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7" name="Content Placeholder 6"/>
          <p:cNvGraphicFramePr>
            <a:graphicFrameLocks noGrp="1"/>
          </p:cNvGraphicFramePr>
          <p:nvPr/>
        </p:nvGraphicFramePr>
        <p:xfrm>
          <a:off x="4802981" y="2297906"/>
          <a:ext cx="2877741" cy="666750"/>
        </p:xfrm>
        <a:graphic>
          <a:graphicData uri="http://schemas.openxmlformats.org/drawingml/2006/table">
            <a:tbl>
              <a:tblPr/>
              <a:tblGrid>
                <a:gridCol w="1439466">
                  <a:extLst>
                    <a:ext uri="{9D8B030D-6E8A-4147-A177-3AD203B41FA5}">
                      <a16:colId xmlns:a16="http://schemas.microsoft.com/office/drawing/2014/main" val="20000"/>
                    </a:ext>
                  </a:extLst>
                </a:gridCol>
                <a:gridCol w="1438275">
                  <a:extLst>
                    <a:ext uri="{9D8B030D-6E8A-4147-A177-3AD203B41FA5}">
                      <a16:colId xmlns:a16="http://schemas.microsoft.com/office/drawing/2014/main" val="20001"/>
                    </a:ext>
                  </a:extLst>
                </a:gridCol>
              </a:tblGrid>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yzil</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7" marR="51437"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byt</a:t>
                      </a:r>
                    </a:p>
                  </a:txBody>
                  <a:tcPr marL="51437" marR="51437"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yzilida</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7" marR="51437"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motel</a:t>
                      </a:r>
                    </a:p>
                  </a:txBody>
                  <a:tcPr marL="51437" marR="51437"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8" name="Content Placeholder 6"/>
          <p:cNvGraphicFramePr>
            <a:graphicFrameLocks noGrp="1"/>
          </p:cNvGraphicFramePr>
          <p:nvPr/>
        </p:nvGraphicFramePr>
        <p:xfrm>
          <a:off x="4802981" y="3207544"/>
          <a:ext cx="2877741" cy="669132"/>
        </p:xfrm>
        <a:graphic>
          <a:graphicData uri="http://schemas.openxmlformats.org/drawingml/2006/table">
            <a:tbl>
              <a:tblPr/>
              <a:tblGrid>
                <a:gridCol w="1439466">
                  <a:extLst>
                    <a:ext uri="{9D8B030D-6E8A-4147-A177-3AD203B41FA5}">
                      <a16:colId xmlns:a16="http://schemas.microsoft.com/office/drawing/2014/main" val="20000"/>
                    </a:ext>
                  </a:extLst>
                </a:gridCol>
                <a:gridCol w="1438275">
                  <a:extLst>
                    <a:ext uri="{9D8B030D-6E8A-4147-A177-3AD203B41FA5}">
                      <a16:colId xmlns:a16="http://schemas.microsoft.com/office/drawing/2014/main" val="20001"/>
                    </a:ext>
                  </a:extLst>
                </a:gridCol>
              </a:tblGrid>
              <a:tr h="33456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sumirr</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7" marR="51437"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sloužit</a:t>
                      </a:r>
                    </a:p>
                  </a:txBody>
                  <a:tcPr marL="51437" marR="51437"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3456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summun</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7" marR="51437"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poslušný</a:t>
                      </a:r>
                    </a:p>
                  </a:txBody>
                  <a:tcPr marL="51437" marR="51437"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9" name="Content Placeholder 6"/>
          <p:cNvGraphicFramePr>
            <a:graphicFrameLocks noGrp="1"/>
          </p:cNvGraphicFramePr>
          <p:nvPr/>
        </p:nvGraphicFramePr>
        <p:xfrm>
          <a:off x="4802981" y="4130279"/>
          <a:ext cx="2877741" cy="669132"/>
        </p:xfrm>
        <a:graphic>
          <a:graphicData uri="http://schemas.openxmlformats.org/drawingml/2006/table">
            <a:tbl>
              <a:tblPr/>
              <a:tblGrid>
                <a:gridCol w="1439466">
                  <a:extLst>
                    <a:ext uri="{9D8B030D-6E8A-4147-A177-3AD203B41FA5}">
                      <a16:colId xmlns:a16="http://schemas.microsoft.com/office/drawing/2014/main" val="20000"/>
                    </a:ext>
                  </a:extLst>
                </a:gridCol>
                <a:gridCol w="1438275">
                  <a:extLst>
                    <a:ext uri="{9D8B030D-6E8A-4147-A177-3AD203B41FA5}">
                      <a16:colId xmlns:a16="http://schemas.microsoft.com/office/drawing/2014/main" val="20001"/>
                    </a:ext>
                  </a:extLst>
                </a:gridCol>
              </a:tblGrid>
              <a:tr h="33456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monirr</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7" marR="51437"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otevřít</a:t>
                      </a:r>
                    </a:p>
                  </a:txBody>
                  <a:tcPr marL="51437" marR="51437"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3456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monyla</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7" marR="51437"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pravda</a:t>
                      </a:r>
                    </a:p>
                  </a:txBody>
                  <a:tcPr marL="51437" marR="51437"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081145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normAutofit/>
          </a:bodyPr>
          <a:lstStyle/>
          <a:p>
            <a:r>
              <a:rPr lang="en-US" altLang="en-US" sz="2800" dirty="0">
                <a:latin typeface="+mj-lt"/>
                <a:ea typeface="ＭＳ Ｐゴシック" charset="-128"/>
              </a:rPr>
              <a:t>Word-formation: verb ⇔ noun</a:t>
            </a:r>
          </a:p>
        </p:txBody>
      </p:sp>
      <p:graphicFrame>
        <p:nvGraphicFramePr>
          <p:cNvPr id="3" name="Content Placeholder 6"/>
          <p:cNvGraphicFramePr>
            <a:graphicFrameLocks noGrp="1"/>
          </p:cNvGraphicFramePr>
          <p:nvPr/>
        </p:nvGraphicFramePr>
        <p:xfrm>
          <a:off x="1322785" y="1396604"/>
          <a:ext cx="2877740" cy="666750"/>
        </p:xfrm>
        <a:graphic>
          <a:graphicData uri="http://schemas.openxmlformats.org/drawingml/2006/table">
            <a:tbl>
              <a:tblPr/>
              <a:tblGrid>
                <a:gridCol w="1439465">
                  <a:extLst>
                    <a:ext uri="{9D8B030D-6E8A-4147-A177-3AD203B41FA5}">
                      <a16:colId xmlns:a16="http://schemas.microsoft.com/office/drawing/2014/main" val="20000"/>
                    </a:ext>
                  </a:extLst>
                </a:gridCol>
                <a:gridCol w="1438275">
                  <a:extLst>
                    <a:ext uri="{9D8B030D-6E8A-4147-A177-3AD203B41FA5}">
                      <a16:colId xmlns:a16="http://schemas.microsoft.com/office/drawing/2014/main" val="20001"/>
                    </a:ext>
                  </a:extLst>
                </a:gridCol>
              </a:tblGrid>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balla</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7" marR="51437"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píseň</a:t>
                      </a:r>
                    </a:p>
                  </a:txBody>
                  <a:tcPr marL="51437" marR="51437"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err="1">
                          <a:ln>
                            <a:noFill/>
                          </a:ln>
                          <a:solidFill>
                            <a:schemeClr val="tx1"/>
                          </a:solidFill>
                          <a:effectLst/>
                          <a:latin typeface="Cambria" charset="0"/>
                          <a:ea typeface="ＭＳ 明朝" charset="-128"/>
                        </a:rPr>
                        <a:t>ballamirr</a:t>
                      </a:r>
                      <a:endParaRPr kumimoji="0" lang="en-US" altLang="en-US" sz="1800" b="0" i="0" u="none" strike="noStrike" cap="none" normalizeH="0" baseline="0" dirty="0">
                        <a:ln>
                          <a:noFill/>
                        </a:ln>
                        <a:solidFill>
                          <a:schemeClr val="tx1"/>
                        </a:solidFill>
                        <a:effectLst/>
                        <a:latin typeface="Cambria" charset="0"/>
                        <a:ea typeface="ＭＳ 明朝" charset="-128"/>
                      </a:endParaRPr>
                    </a:p>
                  </a:txBody>
                  <a:tcPr marL="51437" marR="51437"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chemeClr val="tx1"/>
                          </a:solidFill>
                          <a:effectLst/>
                          <a:latin typeface="Cambria" charset="0"/>
                          <a:ea typeface="ＭＳ 明朝" charset="-128"/>
                        </a:rPr>
                        <a:t>zpívat</a:t>
                      </a:r>
                      <a:endParaRPr kumimoji="0" lang="en-US" altLang="en-US" sz="1800" b="0" i="0" u="none" strike="noStrike" cap="none" normalizeH="0" baseline="0" dirty="0">
                        <a:ln>
                          <a:noFill/>
                        </a:ln>
                        <a:solidFill>
                          <a:schemeClr val="tx1"/>
                        </a:solidFill>
                        <a:effectLst/>
                        <a:latin typeface="Cambria" charset="0"/>
                        <a:ea typeface="ＭＳ 明朝" charset="-128"/>
                      </a:endParaRPr>
                    </a:p>
                  </a:txBody>
                  <a:tcPr marL="51437" marR="51437"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4" name="Content Placeholder 6"/>
          <p:cNvGraphicFramePr>
            <a:graphicFrameLocks noGrp="1"/>
          </p:cNvGraphicFramePr>
          <p:nvPr/>
        </p:nvGraphicFramePr>
        <p:xfrm>
          <a:off x="1322785" y="2357438"/>
          <a:ext cx="2877740" cy="669132"/>
        </p:xfrm>
        <a:graphic>
          <a:graphicData uri="http://schemas.openxmlformats.org/drawingml/2006/table">
            <a:tbl>
              <a:tblPr/>
              <a:tblGrid>
                <a:gridCol w="1439465">
                  <a:extLst>
                    <a:ext uri="{9D8B030D-6E8A-4147-A177-3AD203B41FA5}">
                      <a16:colId xmlns:a16="http://schemas.microsoft.com/office/drawing/2014/main" val="20000"/>
                    </a:ext>
                  </a:extLst>
                </a:gridCol>
                <a:gridCol w="1438275">
                  <a:extLst>
                    <a:ext uri="{9D8B030D-6E8A-4147-A177-3AD203B41FA5}">
                      <a16:colId xmlns:a16="http://schemas.microsoft.com/office/drawing/2014/main" val="20001"/>
                    </a:ext>
                  </a:extLst>
                </a:gridCol>
              </a:tblGrid>
              <a:tr h="33456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purr</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7" marR="51437"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vítězství</a:t>
                      </a:r>
                    </a:p>
                  </a:txBody>
                  <a:tcPr marL="51437" marR="51437"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3456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purrunirr</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7" marR="51437"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zvítězit</a:t>
                      </a:r>
                    </a:p>
                  </a:txBody>
                  <a:tcPr marL="51437" marR="51437"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5" name="Content Placeholder 6"/>
          <p:cNvGraphicFramePr>
            <a:graphicFrameLocks noGrp="1"/>
          </p:cNvGraphicFramePr>
          <p:nvPr/>
        </p:nvGraphicFramePr>
        <p:xfrm>
          <a:off x="4677967" y="1396604"/>
          <a:ext cx="2877740" cy="666750"/>
        </p:xfrm>
        <a:graphic>
          <a:graphicData uri="http://schemas.openxmlformats.org/drawingml/2006/table">
            <a:tbl>
              <a:tblPr/>
              <a:tblGrid>
                <a:gridCol w="1439465">
                  <a:extLst>
                    <a:ext uri="{9D8B030D-6E8A-4147-A177-3AD203B41FA5}">
                      <a16:colId xmlns:a16="http://schemas.microsoft.com/office/drawing/2014/main" val="20000"/>
                    </a:ext>
                  </a:extLst>
                </a:gridCol>
                <a:gridCol w="1438275">
                  <a:extLst>
                    <a:ext uri="{9D8B030D-6E8A-4147-A177-3AD203B41FA5}">
                      <a16:colId xmlns:a16="http://schemas.microsoft.com/office/drawing/2014/main" val="20001"/>
                    </a:ext>
                  </a:extLst>
                </a:gridCol>
              </a:tblGrid>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tuvor</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7" marR="51437"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začátek</a:t>
                      </a:r>
                    </a:p>
                  </a:txBody>
                  <a:tcPr marL="51437" marR="51437"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tuvorirr</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7" marR="51437"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začít</a:t>
                      </a:r>
                    </a:p>
                  </a:txBody>
                  <a:tcPr marL="51437" marR="51437"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6" name="Content Placeholder 6"/>
          <p:cNvGraphicFramePr>
            <a:graphicFrameLocks noGrp="1"/>
          </p:cNvGraphicFramePr>
          <p:nvPr/>
        </p:nvGraphicFramePr>
        <p:xfrm>
          <a:off x="4677967" y="2363391"/>
          <a:ext cx="2877740" cy="666750"/>
        </p:xfrm>
        <a:graphic>
          <a:graphicData uri="http://schemas.openxmlformats.org/drawingml/2006/table">
            <a:tbl>
              <a:tblPr/>
              <a:tblGrid>
                <a:gridCol w="1439465">
                  <a:extLst>
                    <a:ext uri="{9D8B030D-6E8A-4147-A177-3AD203B41FA5}">
                      <a16:colId xmlns:a16="http://schemas.microsoft.com/office/drawing/2014/main" val="20000"/>
                    </a:ext>
                  </a:extLst>
                </a:gridCol>
                <a:gridCol w="1438275">
                  <a:extLst>
                    <a:ext uri="{9D8B030D-6E8A-4147-A177-3AD203B41FA5}">
                      <a16:colId xmlns:a16="http://schemas.microsoft.com/office/drawing/2014/main" val="20001"/>
                    </a:ext>
                  </a:extLst>
                </a:gridCol>
              </a:tblGrid>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ubite</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7" marR="51437"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zvuk</a:t>
                      </a:r>
                    </a:p>
                  </a:txBody>
                  <a:tcPr marL="51437" marR="51437"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ubitumirr</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7" marR="51437"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slyšet</a:t>
                      </a:r>
                    </a:p>
                  </a:txBody>
                  <a:tcPr marL="51437" marR="51437"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7" name="Content Placeholder 6"/>
          <p:cNvGraphicFramePr>
            <a:graphicFrameLocks noGrp="1"/>
          </p:cNvGraphicFramePr>
          <p:nvPr/>
        </p:nvGraphicFramePr>
        <p:xfrm>
          <a:off x="3040856" y="3406379"/>
          <a:ext cx="2877741" cy="666750"/>
        </p:xfrm>
        <a:graphic>
          <a:graphicData uri="http://schemas.openxmlformats.org/drawingml/2006/table">
            <a:tbl>
              <a:tblPr/>
              <a:tblGrid>
                <a:gridCol w="1439466">
                  <a:extLst>
                    <a:ext uri="{9D8B030D-6E8A-4147-A177-3AD203B41FA5}">
                      <a16:colId xmlns:a16="http://schemas.microsoft.com/office/drawing/2014/main" val="20000"/>
                    </a:ext>
                  </a:extLst>
                </a:gridCol>
                <a:gridCol w="1438275">
                  <a:extLst>
                    <a:ext uri="{9D8B030D-6E8A-4147-A177-3AD203B41FA5}">
                      <a16:colId xmlns:a16="http://schemas.microsoft.com/office/drawing/2014/main" val="20001"/>
                    </a:ext>
                  </a:extLst>
                </a:gridCol>
              </a:tblGrid>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vigg</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7" marR="51437"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tanec</a:t>
                      </a:r>
                    </a:p>
                  </a:txBody>
                  <a:tcPr marL="51437" marR="51437"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viggumirr</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7" marR="51437"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tančit</a:t>
                      </a:r>
                    </a:p>
                  </a:txBody>
                  <a:tcPr marL="51437" marR="51437"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942380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788276" y="225029"/>
            <a:ext cx="6938881" cy="913209"/>
          </a:xfrm>
        </p:spPr>
        <p:txBody>
          <a:bodyPr>
            <a:noAutofit/>
          </a:bodyPr>
          <a:lstStyle/>
          <a:p>
            <a:r>
              <a:rPr lang="en-US" altLang="en-US" sz="2800" dirty="0">
                <a:latin typeface="+mj-lt"/>
                <a:ea typeface="ＭＳ Ｐゴシック" charset="-128"/>
              </a:rPr>
              <a:t>Derivation of adjectives from nouns: </a:t>
            </a:r>
            <a:r>
              <a:rPr lang="en-US" altLang="en-US" sz="2800" i="1" dirty="0">
                <a:latin typeface="+mj-lt"/>
                <a:ea typeface="ＭＳ Ｐゴシック" charset="-128"/>
              </a:rPr>
              <a:t>-</a:t>
            </a:r>
            <a:r>
              <a:rPr lang="en-US" altLang="en-US" sz="2800" i="1" dirty="0" err="1">
                <a:latin typeface="+mj-lt"/>
                <a:ea typeface="ＭＳ Ｐゴシック" charset="-128"/>
              </a:rPr>
              <a:t>avim</a:t>
            </a:r>
            <a:endParaRPr lang="en-US" altLang="en-US" sz="2800" i="1" dirty="0">
              <a:latin typeface="+mj-lt"/>
              <a:ea typeface="ＭＳ Ｐゴシック" charset="-128"/>
            </a:endParaRPr>
          </a:p>
        </p:txBody>
      </p:sp>
      <p:graphicFrame>
        <p:nvGraphicFramePr>
          <p:cNvPr id="3" name="Content Placeholder 6"/>
          <p:cNvGraphicFramePr>
            <a:graphicFrameLocks noGrp="1"/>
          </p:cNvGraphicFramePr>
          <p:nvPr/>
        </p:nvGraphicFramePr>
        <p:xfrm>
          <a:off x="1322785" y="1396604"/>
          <a:ext cx="2641997" cy="666750"/>
        </p:xfrm>
        <a:graphic>
          <a:graphicData uri="http://schemas.openxmlformats.org/drawingml/2006/table">
            <a:tbl>
              <a:tblPr/>
              <a:tblGrid>
                <a:gridCol w="1321594">
                  <a:extLst>
                    <a:ext uri="{9D8B030D-6E8A-4147-A177-3AD203B41FA5}">
                      <a16:colId xmlns:a16="http://schemas.microsoft.com/office/drawing/2014/main" val="20000"/>
                    </a:ext>
                  </a:extLst>
                </a:gridCol>
                <a:gridCol w="1320403">
                  <a:extLst>
                    <a:ext uri="{9D8B030D-6E8A-4147-A177-3AD203B41FA5}">
                      <a16:colId xmlns:a16="http://schemas.microsoft.com/office/drawing/2014/main" val="20001"/>
                    </a:ext>
                  </a:extLst>
                </a:gridCol>
              </a:tblGrid>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mutum</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4" marR="51434"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zlo</a:t>
                      </a:r>
                    </a:p>
                  </a:txBody>
                  <a:tcPr marL="51434" marR="51434"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mutumavim</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4" marR="51434"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zlý</a:t>
                      </a:r>
                    </a:p>
                  </a:txBody>
                  <a:tcPr marL="51434" marR="51434"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4" name="Content Placeholder 6"/>
          <p:cNvGraphicFramePr>
            <a:graphicFrameLocks noGrp="1"/>
          </p:cNvGraphicFramePr>
          <p:nvPr/>
        </p:nvGraphicFramePr>
        <p:xfrm>
          <a:off x="1322785" y="2357438"/>
          <a:ext cx="2877740" cy="669132"/>
        </p:xfrm>
        <a:graphic>
          <a:graphicData uri="http://schemas.openxmlformats.org/drawingml/2006/table">
            <a:tbl>
              <a:tblPr/>
              <a:tblGrid>
                <a:gridCol w="1439465">
                  <a:extLst>
                    <a:ext uri="{9D8B030D-6E8A-4147-A177-3AD203B41FA5}">
                      <a16:colId xmlns:a16="http://schemas.microsoft.com/office/drawing/2014/main" val="20000"/>
                    </a:ext>
                  </a:extLst>
                </a:gridCol>
                <a:gridCol w="1438275">
                  <a:extLst>
                    <a:ext uri="{9D8B030D-6E8A-4147-A177-3AD203B41FA5}">
                      <a16:colId xmlns:a16="http://schemas.microsoft.com/office/drawing/2014/main" val="20001"/>
                    </a:ext>
                  </a:extLst>
                </a:gridCol>
              </a:tblGrid>
              <a:tr h="33456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ollizim</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7" marR="51437"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nádraží</a:t>
                      </a:r>
                    </a:p>
                  </a:txBody>
                  <a:tcPr marL="51437" marR="51437"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3456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ollizimavim</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7" marR="51437"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nádražní</a:t>
                      </a:r>
                    </a:p>
                  </a:txBody>
                  <a:tcPr marL="51437" marR="51437"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5" name="Content Placeholder 6"/>
          <p:cNvGraphicFramePr>
            <a:graphicFrameLocks noGrp="1"/>
          </p:cNvGraphicFramePr>
          <p:nvPr/>
        </p:nvGraphicFramePr>
        <p:xfrm>
          <a:off x="1312069" y="3412332"/>
          <a:ext cx="2877741" cy="607695"/>
        </p:xfrm>
        <a:graphic>
          <a:graphicData uri="http://schemas.openxmlformats.org/drawingml/2006/table">
            <a:tbl>
              <a:tblPr/>
              <a:tblGrid>
                <a:gridCol w="1439466">
                  <a:extLst>
                    <a:ext uri="{9D8B030D-6E8A-4147-A177-3AD203B41FA5}">
                      <a16:colId xmlns:a16="http://schemas.microsoft.com/office/drawing/2014/main" val="20000"/>
                    </a:ext>
                  </a:extLst>
                </a:gridCol>
                <a:gridCol w="1438275">
                  <a:extLst>
                    <a:ext uri="{9D8B030D-6E8A-4147-A177-3AD203B41FA5}">
                      <a16:colId xmlns:a16="http://schemas.microsoft.com/office/drawing/2014/main" val="20001"/>
                    </a:ext>
                  </a:extLst>
                </a:gridCol>
              </a:tblGrid>
              <a:tr h="274320">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yllara</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7" marR="51437"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noc</a:t>
                      </a:r>
                    </a:p>
                  </a:txBody>
                  <a:tcPr marL="51437" marR="51437"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yllaravim</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7" marR="51437"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noční</a:t>
                      </a:r>
                    </a:p>
                  </a:txBody>
                  <a:tcPr marL="51437" marR="51437"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6" name="Content Placeholder 6"/>
          <p:cNvGraphicFramePr>
            <a:graphicFrameLocks noGrp="1"/>
          </p:cNvGraphicFramePr>
          <p:nvPr/>
        </p:nvGraphicFramePr>
        <p:xfrm>
          <a:off x="4677967" y="2363391"/>
          <a:ext cx="2877740" cy="666750"/>
        </p:xfrm>
        <a:graphic>
          <a:graphicData uri="http://schemas.openxmlformats.org/drawingml/2006/table">
            <a:tbl>
              <a:tblPr/>
              <a:tblGrid>
                <a:gridCol w="1439465">
                  <a:extLst>
                    <a:ext uri="{9D8B030D-6E8A-4147-A177-3AD203B41FA5}">
                      <a16:colId xmlns:a16="http://schemas.microsoft.com/office/drawing/2014/main" val="20000"/>
                    </a:ext>
                  </a:extLst>
                </a:gridCol>
                <a:gridCol w="1438275">
                  <a:extLst>
                    <a:ext uri="{9D8B030D-6E8A-4147-A177-3AD203B41FA5}">
                      <a16:colId xmlns:a16="http://schemas.microsoft.com/office/drawing/2014/main" val="20001"/>
                    </a:ext>
                  </a:extLst>
                </a:gridCol>
              </a:tblGrid>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girra</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7" marR="51437"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slunce</a:t>
                      </a:r>
                    </a:p>
                  </a:txBody>
                  <a:tcPr marL="51437" marR="51437"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girravim</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7" marR="51437"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sluneční</a:t>
                      </a:r>
                    </a:p>
                  </a:txBody>
                  <a:tcPr marL="51437" marR="51437"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7" name="Content Placeholder 6"/>
          <p:cNvGraphicFramePr>
            <a:graphicFrameLocks noGrp="1"/>
          </p:cNvGraphicFramePr>
          <p:nvPr/>
        </p:nvGraphicFramePr>
        <p:xfrm>
          <a:off x="4427935" y="1396604"/>
          <a:ext cx="3299221" cy="666750"/>
        </p:xfrm>
        <a:graphic>
          <a:graphicData uri="http://schemas.openxmlformats.org/drawingml/2006/table">
            <a:tbl>
              <a:tblPr/>
              <a:tblGrid>
                <a:gridCol w="1650206">
                  <a:extLst>
                    <a:ext uri="{9D8B030D-6E8A-4147-A177-3AD203B41FA5}">
                      <a16:colId xmlns:a16="http://schemas.microsoft.com/office/drawing/2014/main" val="20000"/>
                    </a:ext>
                  </a:extLst>
                </a:gridCol>
                <a:gridCol w="1649015">
                  <a:extLst>
                    <a:ext uri="{9D8B030D-6E8A-4147-A177-3AD203B41FA5}">
                      <a16:colId xmlns:a16="http://schemas.microsoft.com/office/drawing/2014/main" val="20001"/>
                    </a:ext>
                  </a:extLst>
                </a:gridCol>
              </a:tblGrid>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nalagadda</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7" marR="51437"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diamant</a:t>
                      </a:r>
                    </a:p>
                  </a:txBody>
                  <a:tcPr marL="51437" marR="51437"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nalagaddavim</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7" marR="51437"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diamantový</a:t>
                      </a:r>
                    </a:p>
                  </a:txBody>
                  <a:tcPr marL="51437" marR="51437"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9" name="Content Placeholder 6"/>
          <p:cNvGraphicFramePr>
            <a:graphicFrameLocks noGrp="1"/>
          </p:cNvGraphicFramePr>
          <p:nvPr/>
        </p:nvGraphicFramePr>
        <p:xfrm>
          <a:off x="1312069" y="4304110"/>
          <a:ext cx="3036094" cy="667941"/>
        </p:xfrm>
        <a:graphic>
          <a:graphicData uri="http://schemas.openxmlformats.org/drawingml/2006/table">
            <a:tbl>
              <a:tblPr/>
              <a:tblGrid>
                <a:gridCol w="1518047">
                  <a:extLst>
                    <a:ext uri="{9D8B030D-6E8A-4147-A177-3AD203B41FA5}">
                      <a16:colId xmlns:a16="http://schemas.microsoft.com/office/drawing/2014/main" val="20000"/>
                    </a:ext>
                  </a:extLst>
                </a:gridCol>
                <a:gridCol w="1518047">
                  <a:extLst>
                    <a:ext uri="{9D8B030D-6E8A-4147-A177-3AD203B41FA5}">
                      <a16:colId xmlns:a16="http://schemas.microsoft.com/office/drawing/2014/main" val="20001"/>
                    </a:ext>
                  </a:extLst>
                </a:gridCol>
              </a:tblGrid>
              <a:tr h="334566">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kumitun</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53" marR="51453"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večer</a:t>
                      </a:r>
                    </a:p>
                  </a:txBody>
                  <a:tcPr marL="51453" marR="51453"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kumitunavim</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53" marR="51453"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večerní</a:t>
                      </a:r>
                    </a:p>
                  </a:txBody>
                  <a:tcPr marL="51453" marR="51453"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11" name="Content Placeholder 6"/>
          <p:cNvGraphicFramePr>
            <a:graphicFrameLocks noGrp="1"/>
          </p:cNvGraphicFramePr>
          <p:nvPr/>
        </p:nvGraphicFramePr>
        <p:xfrm>
          <a:off x="4677966" y="3388519"/>
          <a:ext cx="3034903" cy="666750"/>
        </p:xfrm>
        <a:graphic>
          <a:graphicData uri="http://schemas.openxmlformats.org/drawingml/2006/table">
            <a:tbl>
              <a:tblPr/>
              <a:tblGrid>
                <a:gridCol w="1518047">
                  <a:extLst>
                    <a:ext uri="{9D8B030D-6E8A-4147-A177-3AD203B41FA5}">
                      <a16:colId xmlns:a16="http://schemas.microsoft.com/office/drawing/2014/main" val="20000"/>
                    </a:ext>
                  </a:extLst>
                </a:gridCol>
                <a:gridCol w="1516856">
                  <a:extLst>
                    <a:ext uri="{9D8B030D-6E8A-4147-A177-3AD203B41FA5}">
                      <a16:colId xmlns:a16="http://schemas.microsoft.com/office/drawing/2014/main" val="20001"/>
                    </a:ext>
                  </a:extLst>
                </a:gridCol>
              </a:tblGrid>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kutun</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3" marR="51433"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sklo</a:t>
                      </a:r>
                    </a:p>
                  </a:txBody>
                  <a:tcPr marL="51433" marR="51433"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3337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Cambria" charset="0"/>
                          <a:ea typeface="ＭＳ 明朝" charset="-128"/>
                        </a:rPr>
                        <a:t>kutunavim</a:t>
                      </a:r>
                    </a:p>
                  </a:txBody>
                  <a:tcPr marL="51433" marR="51433"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mbria" charset="0"/>
                          <a:ea typeface="ＭＳ 明朝" charset="-128"/>
                        </a:rPr>
                        <a:t>skleněný</a:t>
                      </a:r>
                    </a:p>
                  </a:txBody>
                  <a:tcPr marL="51433" marR="51433"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45121" name="TextBox 1"/>
          <p:cNvSpPr txBox="1">
            <a:spLocks noChangeArrowheads="1"/>
          </p:cNvSpPr>
          <p:nvPr/>
        </p:nvSpPr>
        <p:spPr bwMode="auto">
          <a:xfrm>
            <a:off x="4623197" y="4385072"/>
            <a:ext cx="27888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000" dirty="0"/>
              <a:t>Adverb = adjective + </a:t>
            </a:r>
            <a:r>
              <a:rPr lang="en-US" altLang="en-US" sz="2000" b="1" dirty="0"/>
              <a:t>-</a:t>
            </a:r>
            <a:r>
              <a:rPr lang="en-US" altLang="en-US" sz="2000" b="1" i="1" dirty="0" err="1"/>
              <a:t>eto</a:t>
            </a:r>
            <a:endParaRPr lang="en-US" altLang="en-US" sz="2000" b="1" i="1" dirty="0"/>
          </a:p>
        </p:txBody>
      </p:sp>
    </p:spTree>
    <p:extLst>
      <p:ext uri="{BB962C8B-B14F-4D97-AF65-F5344CB8AC3E}">
        <p14:creationId xmlns:p14="http://schemas.microsoft.com/office/powerpoint/2010/main" val="3969954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normAutofit/>
          </a:bodyPr>
          <a:lstStyle/>
          <a:p>
            <a:r>
              <a:rPr lang="en-US" altLang="en-US" sz="2800" dirty="0">
                <a:latin typeface="+mj-lt"/>
                <a:ea typeface="ＭＳ Ｐゴシック" charset="-128"/>
              </a:rPr>
              <a:t>Let’s read!</a:t>
            </a:r>
          </a:p>
        </p:txBody>
      </p:sp>
      <p:pic>
        <p:nvPicPr>
          <p:cNvPr id="4608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28725"/>
            <a:ext cx="6858000"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105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35000"/>
          </a:blip>
          <a:stretch>
            <a:fillRect/>
          </a:stretch>
        </p:blipFill>
        <p:spPr>
          <a:xfrm>
            <a:off x="-1" y="-1"/>
            <a:ext cx="9155235" cy="5143501"/>
          </a:xfrm>
          <a:prstGeom prst="rect">
            <a:avLst/>
          </a:prstGeom>
        </p:spPr>
      </p:pic>
      <p:sp>
        <p:nvSpPr>
          <p:cNvPr id="3" name="Title 2"/>
          <p:cNvSpPr>
            <a:spLocks noGrp="1"/>
          </p:cNvSpPr>
          <p:nvPr>
            <p:ph type="title"/>
          </p:nvPr>
        </p:nvSpPr>
        <p:spPr/>
        <p:txBody>
          <a:bodyPr>
            <a:normAutofit/>
          </a:bodyPr>
          <a:lstStyle/>
          <a:p>
            <a:r>
              <a:rPr lang="en-US" sz="3200" dirty="0" err="1">
                <a:latin typeface="+mj-lt"/>
              </a:rPr>
              <a:t>Yggur</a:t>
            </a:r>
            <a:r>
              <a:rPr lang="en-US" sz="3200" dirty="0">
                <a:latin typeface="+mj-lt"/>
              </a:rPr>
              <a:t> is</a:t>
            </a:r>
          </a:p>
        </p:txBody>
      </p:sp>
      <p:sp>
        <p:nvSpPr>
          <p:cNvPr id="4" name="Content Placeholder 3"/>
          <p:cNvSpPr>
            <a:spLocks noGrp="1"/>
          </p:cNvSpPr>
          <p:nvPr>
            <p:ph idx="1"/>
          </p:nvPr>
        </p:nvSpPr>
        <p:spPr/>
        <p:txBody>
          <a:bodyPr>
            <a:normAutofit/>
          </a:bodyPr>
          <a:lstStyle/>
          <a:p>
            <a:r>
              <a:rPr lang="en-US" sz="2800" dirty="0">
                <a:latin typeface="+mn-lt"/>
              </a:rPr>
              <a:t>A </a:t>
            </a:r>
            <a:r>
              <a:rPr lang="en-US" sz="2800" b="1" dirty="0">
                <a:latin typeface="+mn-lt"/>
              </a:rPr>
              <a:t>fictitious</a:t>
            </a:r>
            <a:r>
              <a:rPr lang="en-US" sz="2800" dirty="0">
                <a:latin typeface="+mn-lt"/>
              </a:rPr>
              <a:t> language, a “</a:t>
            </a:r>
            <a:r>
              <a:rPr lang="en-US" sz="2800" dirty="0" err="1">
                <a:latin typeface="+mn-lt"/>
              </a:rPr>
              <a:t>conlang</a:t>
            </a:r>
            <a:r>
              <a:rPr lang="en-US" sz="2800" dirty="0">
                <a:latin typeface="+mn-lt"/>
              </a:rPr>
              <a:t>”</a:t>
            </a:r>
          </a:p>
        </p:txBody>
      </p:sp>
    </p:spTree>
    <p:extLst>
      <p:ext uri="{BB962C8B-B14F-4D97-AF65-F5344CB8AC3E}">
        <p14:creationId xmlns:p14="http://schemas.microsoft.com/office/powerpoint/2010/main" val="4985615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normAutofit/>
          </a:bodyPr>
          <a:lstStyle/>
          <a:p>
            <a:r>
              <a:rPr lang="en-US" altLang="en-US" sz="2800" dirty="0">
                <a:latin typeface="+mj-lt"/>
                <a:ea typeface="ＭＳ Ｐゴシック" charset="-128"/>
              </a:rPr>
              <a:t>Give it a try!</a:t>
            </a:r>
          </a:p>
        </p:txBody>
      </p:sp>
      <p:sp>
        <p:nvSpPr>
          <p:cNvPr id="47106" name="Content Placeholder 2"/>
          <p:cNvSpPr>
            <a:spLocks noGrp="1"/>
          </p:cNvSpPr>
          <p:nvPr>
            <p:ph sz="half" idx="1"/>
          </p:nvPr>
        </p:nvSpPr>
        <p:spPr>
          <a:xfrm>
            <a:off x="1398985" y="1378744"/>
            <a:ext cx="3028950" cy="3215879"/>
          </a:xfrm>
        </p:spPr>
        <p:txBody>
          <a:bodyPr/>
          <a:lstStyle/>
          <a:p>
            <a:pPr marL="0" indent="0">
              <a:buNone/>
            </a:pPr>
            <a:r>
              <a:rPr lang="en-US" altLang="en-US" sz="2400" b="1" dirty="0" err="1">
                <a:solidFill>
                  <a:srgbClr val="000000"/>
                </a:solidFill>
                <a:latin typeface="Calibri" charset="0"/>
                <a:ea typeface="ＭＳ Ｐゴシック" charset="-128"/>
              </a:rPr>
              <a:t>Byrullu</a:t>
            </a:r>
            <a:r>
              <a:rPr lang="en-US" altLang="en-US" sz="2400" b="1" dirty="0">
                <a:solidFill>
                  <a:srgbClr val="000000"/>
                </a:solidFill>
                <a:latin typeface="Calibri" charset="0"/>
                <a:ea typeface="ＭＳ Ｐゴシック" charset="-128"/>
              </a:rPr>
              <a:t> </a:t>
            </a:r>
            <a:r>
              <a:rPr lang="en-US" altLang="en-US" sz="2400" b="1" dirty="0" err="1">
                <a:solidFill>
                  <a:srgbClr val="000000"/>
                </a:solidFill>
                <a:latin typeface="Calibri" charset="0"/>
                <a:ea typeface="ＭＳ Ｐゴシック" charset="-128"/>
              </a:rPr>
              <a:t>pyggaden</a:t>
            </a:r>
            <a:r>
              <a:rPr lang="en-US" altLang="en-US" sz="2400" b="1" dirty="0">
                <a:solidFill>
                  <a:srgbClr val="000000"/>
                </a:solidFill>
                <a:latin typeface="Calibri" charset="0"/>
                <a:ea typeface="ＭＳ Ｐゴシック" charset="-128"/>
              </a:rPr>
              <a:t> </a:t>
            </a:r>
            <a:r>
              <a:rPr lang="en-US" altLang="en-US" sz="2400" b="1" dirty="0" err="1">
                <a:solidFill>
                  <a:srgbClr val="000000"/>
                </a:solidFill>
                <a:latin typeface="Calibri" charset="0"/>
                <a:ea typeface="ＭＳ Ｐゴシック" charset="-128"/>
              </a:rPr>
              <a:t>vynnen</a:t>
            </a:r>
            <a:r>
              <a:rPr lang="en-US" altLang="en-US" sz="2400" b="1" dirty="0">
                <a:solidFill>
                  <a:srgbClr val="000000"/>
                </a:solidFill>
                <a:latin typeface="Calibri" charset="0"/>
                <a:ea typeface="ＭＳ Ｐゴシック" charset="-128"/>
              </a:rPr>
              <a:t>.</a:t>
            </a:r>
            <a:endParaRPr lang="en-US" altLang="en-US" sz="2400" dirty="0">
              <a:latin typeface="Open Sans Light" charset="0"/>
              <a:ea typeface="ＭＳ Ｐゴシック" charset="-128"/>
            </a:endParaRPr>
          </a:p>
        </p:txBody>
      </p:sp>
      <p:graphicFrame>
        <p:nvGraphicFramePr>
          <p:cNvPr id="5" name="Content Placeholder 4"/>
          <p:cNvGraphicFramePr>
            <a:graphicFrameLocks noGrp="1"/>
          </p:cNvGraphicFramePr>
          <p:nvPr>
            <p:ph sz="half" idx="4294967295"/>
            <p:extLst>
              <p:ext uri="{D42A27DB-BD31-4B8C-83A1-F6EECF244321}">
                <p14:modId xmlns:p14="http://schemas.microsoft.com/office/powerpoint/2010/main" val="95501843"/>
              </p:ext>
            </p:extLst>
          </p:nvPr>
        </p:nvGraphicFramePr>
        <p:xfrm>
          <a:off x="4629151" y="1378744"/>
          <a:ext cx="2926557" cy="1693545"/>
        </p:xfrm>
        <a:graphic>
          <a:graphicData uri="http://schemas.openxmlformats.org/drawingml/2006/table">
            <a:tbl>
              <a:tblPr/>
              <a:tblGrid>
                <a:gridCol w="1463279">
                  <a:extLst>
                    <a:ext uri="{9D8B030D-6E8A-4147-A177-3AD203B41FA5}">
                      <a16:colId xmlns:a16="http://schemas.microsoft.com/office/drawing/2014/main" val="20000"/>
                    </a:ext>
                  </a:extLst>
                </a:gridCol>
                <a:gridCol w="1463278">
                  <a:extLst>
                    <a:ext uri="{9D8B030D-6E8A-4147-A177-3AD203B41FA5}">
                      <a16:colId xmlns:a16="http://schemas.microsoft.com/office/drawing/2014/main" val="20001"/>
                    </a:ext>
                  </a:extLst>
                </a:gridCol>
              </a:tblGrid>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byrullirr</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254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končit</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254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5816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ＭＳ Ｐゴシック" charset="-128"/>
                        </a:rPr>
                        <a:t>present</a:t>
                      </a:r>
                    </a:p>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ＭＳ Ｐゴシック" charset="-128"/>
                        </a:rPr>
                        <a:t>1. SG</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254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charset="0"/>
                          <a:ea typeface="ＭＳ Ｐゴシック" charset="-128"/>
                        </a:rPr>
                        <a:t>mon-u</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5" marR="51435" marT="0"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254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1"/>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pyggad</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dnes, dnešní</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vynn</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schůze</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3"/>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Acc</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1" i="1" u="none" strike="noStrike" cap="none" normalizeH="0" baseline="0" dirty="0">
                          <a:ln>
                            <a:noFill/>
                          </a:ln>
                          <a:solidFill>
                            <a:schemeClr val="tx1"/>
                          </a:solidFill>
                          <a:effectLst/>
                          <a:latin typeface="Calibri" charset="0"/>
                          <a:ea typeface="ＭＳ Ｐゴシック" charset="-128"/>
                        </a:rPr>
                        <a:t>-(e)n</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748274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normAutofit/>
          </a:bodyPr>
          <a:lstStyle/>
          <a:p>
            <a:r>
              <a:rPr lang="en-US" altLang="en-US" sz="2800" dirty="0">
                <a:latin typeface="+mj-lt"/>
                <a:ea typeface="ＭＳ Ｐゴシック" charset="-128"/>
              </a:rPr>
              <a:t>Give it a try!</a:t>
            </a:r>
          </a:p>
        </p:txBody>
      </p:sp>
      <p:sp>
        <p:nvSpPr>
          <p:cNvPr id="47106" name="Content Placeholder 2"/>
          <p:cNvSpPr>
            <a:spLocks noGrp="1"/>
          </p:cNvSpPr>
          <p:nvPr>
            <p:ph sz="half" idx="1"/>
          </p:nvPr>
        </p:nvSpPr>
        <p:spPr>
          <a:xfrm>
            <a:off x="1398985" y="1378744"/>
            <a:ext cx="3028950" cy="3215879"/>
          </a:xfrm>
        </p:spPr>
        <p:txBody>
          <a:bodyPr/>
          <a:lstStyle/>
          <a:p>
            <a:pPr marL="0" indent="0">
              <a:buNone/>
            </a:pPr>
            <a:r>
              <a:rPr lang="en-US" altLang="en-US" sz="2400" b="1" dirty="0" err="1">
                <a:solidFill>
                  <a:srgbClr val="000000"/>
                </a:solidFill>
                <a:latin typeface="+mn-lt"/>
                <a:ea typeface="ＭＳ Ｐゴシック" charset="-128"/>
              </a:rPr>
              <a:t>Byrullu</a:t>
            </a:r>
            <a:r>
              <a:rPr lang="en-US" altLang="en-US" sz="2400" b="1" dirty="0">
                <a:solidFill>
                  <a:srgbClr val="000000"/>
                </a:solidFill>
                <a:latin typeface="+mn-lt"/>
                <a:ea typeface="ＭＳ Ｐゴシック" charset="-128"/>
              </a:rPr>
              <a:t> </a:t>
            </a:r>
            <a:r>
              <a:rPr lang="en-US" altLang="en-US" sz="2400" b="1" dirty="0" err="1">
                <a:solidFill>
                  <a:srgbClr val="000000"/>
                </a:solidFill>
                <a:latin typeface="+mn-lt"/>
                <a:ea typeface="ＭＳ Ｐゴシック" charset="-128"/>
              </a:rPr>
              <a:t>pyggaden</a:t>
            </a:r>
            <a:r>
              <a:rPr lang="en-US" altLang="en-US" sz="2400" b="1" dirty="0">
                <a:solidFill>
                  <a:srgbClr val="000000"/>
                </a:solidFill>
                <a:latin typeface="+mn-lt"/>
                <a:ea typeface="ＭＳ Ｐゴシック" charset="-128"/>
              </a:rPr>
              <a:t> </a:t>
            </a:r>
            <a:r>
              <a:rPr lang="en-US" altLang="en-US" sz="2400" b="1" dirty="0" err="1">
                <a:solidFill>
                  <a:srgbClr val="000000"/>
                </a:solidFill>
                <a:latin typeface="+mn-lt"/>
                <a:ea typeface="ＭＳ Ｐゴシック" charset="-128"/>
              </a:rPr>
              <a:t>vynnen</a:t>
            </a:r>
            <a:r>
              <a:rPr lang="en-US" altLang="en-US" sz="2400" b="1" dirty="0">
                <a:solidFill>
                  <a:srgbClr val="000000"/>
                </a:solidFill>
                <a:latin typeface="+mn-lt"/>
                <a:ea typeface="ＭＳ Ｐゴシック" charset="-128"/>
              </a:rPr>
              <a:t>.</a:t>
            </a:r>
          </a:p>
          <a:p>
            <a:pPr marL="0" indent="0">
              <a:buNone/>
            </a:pPr>
            <a:endParaRPr lang="en-US" altLang="en-US" sz="2400" b="1" dirty="0">
              <a:solidFill>
                <a:srgbClr val="000000"/>
              </a:solidFill>
              <a:latin typeface="+mn-lt"/>
              <a:ea typeface="ＭＳ Ｐゴシック" charset="-128"/>
            </a:endParaRPr>
          </a:p>
          <a:p>
            <a:pPr marL="0" indent="0">
              <a:buNone/>
            </a:pPr>
            <a:r>
              <a:rPr lang="en-US" altLang="en-US" sz="2400" b="1" dirty="0" err="1">
                <a:solidFill>
                  <a:srgbClr val="000000"/>
                </a:solidFill>
                <a:latin typeface="+mn-lt"/>
                <a:ea typeface="ＭＳ Ｐゴシック" charset="-128"/>
              </a:rPr>
              <a:t>Končím</a:t>
            </a:r>
            <a:r>
              <a:rPr lang="en-US" altLang="en-US" sz="2400" b="1" dirty="0">
                <a:solidFill>
                  <a:srgbClr val="000000"/>
                </a:solidFill>
                <a:latin typeface="+mn-lt"/>
                <a:ea typeface="ＭＳ Ｐゴシック" charset="-128"/>
              </a:rPr>
              <a:t> </a:t>
            </a:r>
            <a:r>
              <a:rPr lang="en-US" altLang="en-US" sz="2400" b="1" dirty="0" err="1">
                <a:solidFill>
                  <a:srgbClr val="000000"/>
                </a:solidFill>
                <a:latin typeface="+mn-lt"/>
                <a:ea typeface="ＭＳ Ｐゴシック" charset="-128"/>
              </a:rPr>
              <a:t>dnešní</a:t>
            </a:r>
            <a:r>
              <a:rPr lang="en-US" altLang="en-US" sz="2400" b="1" dirty="0">
                <a:solidFill>
                  <a:srgbClr val="000000"/>
                </a:solidFill>
                <a:latin typeface="+mn-lt"/>
                <a:ea typeface="ＭＳ Ｐゴシック" charset="-128"/>
              </a:rPr>
              <a:t> </a:t>
            </a:r>
            <a:r>
              <a:rPr lang="en-US" altLang="en-US" sz="2400" b="1" dirty="0" err="1">
                <a:solidFill>
                  <a:srgbClr val="000000"/>
                </a:solidFill>
                <a:latin typeface="+mn-lt"/>
                <a:ea typeface="ＭＳ Ｐゴシック" charset="-128"/>
              </a:rPr>
              <a:t>schůzi</a:t>
            </a:r>
            <a:r>
              <a:rPr lang="en-US" altLang="en-US" sz="2400" b="1" dirty="0">
                <a:solidFill>
                  <a:srgbClr val="000000"/>
                </a:solidFill>
                <a:latin typeface="+mn-lt"/>
                <a:ea typeface="ＭＳ Ｐゴシック" charset="-128"/>
              </a:rPr>
              <a:t>.</a:t>
            </a:r>
            <a:endParaRPr lang="en-US" altLang="en-US" sz="2400" dirty="0">
              <a:latin typeface="+mn-lt"/>
              <a:ea typeface="ＭＳ Ｐゴシック" charset="-128"/>
            </a:endParaRPr>
          </a:p>
          <a:p>
            <a:pPr marL="0" indent="0">
              <a:buNone/>
            </a:pPr>
            <a:r>
              <a:rPr lang="en-US" altLang="en-US" sz="2400" dirty="0">
                <a:latin typeface="+mn-lt"/>
                <a:ea typeface="ＭＳ Ｐゴシック" charset="-128"/>
              </a:rPr>
              <a:t>‘I end today’s meeting’</a:t>
            </a:r>
          </a:p>
        </p:txBody>
      </p:sp>
      <p:graphicFrame>
        <p:nvGraphicFramePr>
          <p:cNvPr id="5" name="Content Placeholder 4"/>
          <p:cNvGraphicFramePr>
            <a:graphicFrameLocks noGrp="1"/>
          </p:cNvGraphicFramePr>
          <p:nvPr>
            <p:ph sz="half" idx="4294967295"/>
            <p:extLst>
              <p:ext uri="{D42A27DB-BD31-4B8C-83A1-F6EECF244321}">
                <p14:modId xmlns:p14="http://schemas.microsoft.com/office/powerpoint/2010/main" val="95501843"/>
              </p:ext>
            </p:extLst>
          </p:nvPr>
        </p:nvGraphicFramePr>
        <p:xfrm>
          <a:off x="4629151" y="1378744"/>
          <a:ext cx="2926557" cy="1693545"/>
        </p:xfrm>
        <a:graphic>
          <a:graphicData uri="http://schemas.openxmlformats.org/drawingml/2006/table">
            <a:tbl>
              <a:tblPr/>
              <a:tblGrid>
                <a:gridCol w="1463279">
                  <a:extLst>
                    <a:ext uri="{9D8B030D-6E8A-4147-A177-3AD203B41FA5}">
                      <a16:colId xmlns:a16="http://schemas.microsoft.com/office/drawing/2014/main" val="20000"/>
                    </a:ext>
                  </a:extLst>
                </a:gridCol>
                <a:gridCol w="1463278">
                  <a:extLst>
                    <a:ext uri="{9D8B030D-6E8A-4147-A177-3AD203B41FA5}">
                      <a16:colId xmlns:a16="http://schemas.microsoft.com/office/drawing/2014/main" val="20001"/>
                    </a:ext>
                  </a:extLst>
                </a:gridCol>
              </a:tblGrid>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byrullirr</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254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končit</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254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5816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ＭＳ Ｐゴシック" charset="-128"/>
                        </a:rPr>
                        <a:t>present</a:t>
                      </a:r>
                    </a:p>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ＭＳ Ｐゴシック" charset="-128"/>
                        </a:rPr>
                        <a:t>1. SG</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254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charset="0"/>
                          <a:ea typeface="ＭＳ Ｐゴシック" charset="-128"/>
                        </a:rPr>
                        <a:t>mon-u</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5" marR="51435" marT="0"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254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1"/>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pyggad</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dnes, dnešní</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vynn</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schůze</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3"/>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Acc</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1" i="1" u="none" strike="noStrike" cap="none" normalizeH="0" baseline="0" dirty="0">
                          <a:ln>
                            <a:noFill/>
                          </a:ln>
                          <a:solidFill>
                            <a:schemeClr val="tx1"/>
                          </a:solidFill>
                          <a:effectLst/>
                          <a:latin typeface="Calibri" charset="0"/>
                          <a:ea typeface="ＭＳ Ｐゴシック" charset="-128"/>
                        </a:rPr>
                        <a:t>-(e)n</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291909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normAutofit/>
          </a:bodyPr>
          <a:lstStyle/>
          <a:p>
            <a:r>
              <a:rPr lang="en-US" altLang="en-US" sz="2800" dirty="0">
                <a:latin typeface="+mj-lt"/>
                <a:ea typeface="ＭＳ Ｐゴシック" charset="-128"/>
              </a:rPr>
              <a:t>Try another sentence!</a:t>
            </a:r>
          </a:p>
        </p:txBody>
      </p:sp>
      <p:sp>
        <p:nvSpPr>
          <p:cNvPr id="49154" name="Content Placeholder 2"/>
          <p:cNvSpPr>
            <a:spLocks noGrp="1"/>
          </p:cNvSpPr>
          <p:nvPr>
            <p:ph sz="half" idx="1"/>
          </p:nvPr>
        </p:nvSpPr>
        <p:spPr>
          <a:xfrm>
            <a:off x="1398985" y="1378744"/>
            <a:ext cx="3028950" cy="3215879"/>
          </a:xfrm>
        </p:spPr>
        <p:txBody>
          <a:bodyPr/>
          <a:lstStyle/>
          <a:p>
            <a:pPr marL="0" indent="0">
              <a:buNone/>
            </a:pPr>
            <a:r>
              <a:rPr lang="en-US" altLang="en-US" sz="2400" b="1" dirty="0" err="1">
                <a:solidFill>
                  <a:srgbClr val="000000"/>
                </a:solidFill>
                <a:latin typeface="Calibri" charset="0"/>
                <a:ea typeface="ＭＳ Ｐゴシック" charset="-128"/>
              </a:rPr>
              <a:t>Sigesti</a:t>
            </a:r>
            <a:r>
              <a:rPr lang="en-US" altLang="en-US" sz="2400" b="1" dirty="0">
                <a:solidFill>
                  <a:srgbClr val="000000"/>
                </a:solidFill>
                <a:latin typeface="Calibri" charset="0"/>
                <a:ea typeface="ＭＳ Ｐゴシック" charset="-128"/>
              </a:rPr>
              <a:t>, </a:t>
            </a:r>
            <a:r>
              <a:rPr lang="en-US" altLang="en-US" sz="2400" b="1" dirty="0" err="1">
                <a:solidFill>
                  <a:srgbClr val="000000"/>
                </a:solidFill>
                <a:latin typeface="Calibri" charset="0"/>
                <a:ea typeface="ＭＳ Ｐゴシック" charset="-128"/>
              </a:rPr>
              <a:t>edymu</a:t>
            </a:r>
            <a:r>
              <a:rPr lang="en-US" altLang="en-US" sz="2400" b="1" dirty="0">
                <a:solidFill>
                  <a:srgbClr val="000000"/>
                </a:solidFill>
                <a:latin typeface="Calibri" charset="0"/>
                <a:ea typeface="ＭＳ Ｐゴシック" charset="-128"/>
              </a:rPr>
              <a:t> </a:t>
            </a:r>
            <a:r>
              <a:rPr lang="en-US" altLang="en-US" sz="2400" b="1" dirty="0" err="1">
                <a:solidFill>
                  <a:srgbClr val="000000"/>
                </a:solidFill>
                <a:latin typeface="Calibri" charset="0"/>
                <a:ea typeface="ＭＳ Ｐゴシック" charset="-128"/>
              </a:rPr>
              <a:t>na</a:t>
            </a:r>
            <a:r>
              <a:rPr lang="en-US" altLang="en-US" sz="2400" b="1" dirty="0">
                <a:solidFill>
                  <a:srgbClr val="000000"/>
                </a:solidFill>
                <a:latin typeface="Calibri" charset="0"/>
                <a:ea typeface="ＭＳ Ｐゴシック" charset="-128"/>
              </a:rPr>
              <a:t> </a:t>
            </a:r>
            <a:r>
              <a:rPr lang="en-US" altLang="en-US" sz="2400" b="1" dirty="0" err="1">
                <a:solidFill>
                  <a:srgbClr val="000000"/>
                </a:solidFill>
                <a:latin typeface="Calibri" charset="0"/>
                <a:ea typeface="ＭＳ Ｐゴシック" charset="-128"/>
              </a:rPr>
              <a:t>edeluggu</a:t>
            </a:r>
            <a:r>
              <a:rPr lang="en-US" altLang="en-US" sz="2400" b="1" dirty="0">
                <a:solidFill>
                  <a:srgbClr val="000000"/>
                </a:solidFill>
                <a:latin typeface="Calibri" charset="0"/>
                <a:ea typeface="ＭＳ Ｐゴシック" charset="-128"/>
              </a:rPr>
              <a:t> </a:t>
            </a:r>
            <a:r>
              <a:rPr lang="en-US" altLang="en-US" sz="2400" b="1" dirty="0" err="1">
                <a:solidFill>
                  <a:srgbClr val="000000"/>
                </a:solidFill>
                <a:latin typeface="Calibri" charset="0"/>
                <a:ea typeface="ＭＳ Ｐゴシック" charset="-128"/>
              </a:rPr>
              <a:t>umudezen</a:t>
            </a:r>
            <a:r>
              <a:rPr lang="en-US" altLang="en-US" sz="2400" b="1" dirty="0">
                <a:solidFill>
                  <a:srgbClr val="000000"/>
                </a:solidFill>
                <a:latin typeface="Calibri" charset="0"/>
                <a:ea typeface="ＭＳ Ｐゴシック" charset="-128"/>
              </a:rPr>
              <a:t>.</a:t>
            </a:r>
          </a:p>
          <a:p>
            <a:pPr marL="0" indent="0">
              <a:buNone/>
            </a:pPr>
            <a:endParaRPr lang="en-US" altLang="en-US" sz="2400" b="1" dirty="0">
              <a:solidFill>
                <a:srgbClr val="000000"/>
              </a:solidFill>
              <a:latin typeface="Calibri" charset="0"/>
              <a:ea typeface="ＭＳ Ｐゴシック" charset="-128"/>
            </a:endParaRPr>
          </a:p>
          <a:p>
            <a:pPr marL="0" indent="0">
              <a:buNone/>
            </a:pPr>
            <a:endParaRPr lang="en-US" altLang="en-US" sz="2400" b="1" dirty="0">
              <a:solidFill>
                <a:srgbClr val="000000"/>
              </a:solidFill>
              <a:latin typeface="Calibri" charset="0"/>
              <a:ea typeface="ＭＳ Ｐゴシック" charset="-128"/>
            </a:endParaRPr>
          </a:p>
        </p:txBody>
      </p:sp>
      <p:graphicFrame>
        <p:nvGraphicFramePr>
          <p:cNvPr id="5" name="Content Placeholder 4"/>
          <p:cNvGraphicFramePr>
            <a:graphicFrameLocks noGrp="1"/>
          </p:cNvGraphicFramePr>
          <p:nvPr>
            <p:ph sz="half" idx="4294967295"/>
          </p:nvPr>
        </p:nvGraphicFramePr>
        <p:xfrm>
          <a:off x="4629151" y="1378744"/>
          <a:ext cx="2926557" cy="2535555"/>
        </p:xfrm>
        <a:graphic>
          <a:graphicData uri="http://schemas.openxmlformats.org/drawingml/2006/table">
            <a:tbl>
              <a:tblPr/>
              <a:tblGrid>
                <a:gridCol w="1463279">
                  <a:extLst>
                    <a:ext uri="{9D8B030D-6E8A-4147-A177-3AD203B41FA5}">
                      <a16:colId xmlns:a16="http://schemas.microsoft.com/office/drawing/2014/main" val="20000"/>
                    </a:ext>
                  </a:extLst>
                </a:gridCol>
                <a:gridCol w="1463278">
                  <a:extLst>
                    <a:ext uri="{9D8B030D-6E8A-4147-A177-3AD203B41FA5}">
                      <a16:colId xmlns:a16="http://schemas.microsoft.com/office/drawing/2014/main" val="20001"/>
                    </a:ext>
                  </a:extLst>
                </a:gridCol>
              </a:tblGrid>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sigirr</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254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být zdráv</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254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5816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rozkazovací způsob 2.pl.</a:t>
                      </a:r>
                      <a:endParaRPr kumimoji="0" lang="en-US" altLang="en-US" sz="1800" b="0" i="0" u="none" strike="noStrike" cap="none" normalizeH="0" baseline="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254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charset="0"/>
                          <a:ea typeface="ＭＳ Ｐゴシック" charset="-128"/>
                        </a:rPr>
                        <a:t>mon-esti !</a:t>
                      </a:r>
                    </a:p>
                  </a:txBody>
                  <a:tcPr marL="51435" marR="51435" marT="0"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254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1"/>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edymirr</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být rád</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5816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přítomný čas</a:t>
                      </a:r>
                    </a:p>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1. osoba SG</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charset="0"/>
                          <a:ea typeface="ＭＳ Ｐゴシック" charset="-128"/>
                        </a:rPr>
                        <a:t>mon-u</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5" marR="51435" marT="0"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3"/>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na</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že</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edeluggirr</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vidět</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5"/>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2.pl. zájmeno</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000000"/>
                          </a:solidFill>
                          <a:effectLst/>
                          <a:latin typeface="Calibri" charset="0"/>
                          <a:ea typeface="ＭＳ Ｐゴシック" charset="-128"/>
                        </a:rPr>
                        <a:t>umudez(en)</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8337603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normAutofit/>
          </a:bodyPr>
          <a:lstStyle/>
          <a:p>
            <a:r>
              <a:rPr lang="en-US" altLang="en-US" sz="2800" dirty="0">
                <a:latin typeface="+mj-lt"/>
                <a:ea typeface="ＭＳ Ｐゴシック" charset="-128"/>
              </a:rPr>
              <a:t>Try another sentence!</a:t>
            </a:r>
          </a:p>
        </p:txBody>
      </p:sp>
      <p:sp>
        <p:nvSpPr>
          <p:cNvPr id="49154" name="Content Placeholder 2"/>
          <p:cNvSpPr>
            <a:spLocks noGrp="1"/>
          </p:cNvSpPr>
          <p:nvPr>
            <p:ph sz="half" idx="1"/>
          </p:nvPr>
        </p:nvSpPr>
        <p:spPr>
          <a:xfrm>
            <a:off x="1398985" y="1378744"/>
            <a:ext cx="3028950" cy="3215879"/>
          </a:xfrm>
        </p:spPr>
        <p:txBody>
          <a:bodyPr/>
          <a:lstStyle/>
          <a:p>
            <a:pPr marL="0" indent="0">
              <a:buNone/>
            </a:pPr>
            <a:r>
              <a:rPr lang="en-US" altLang="en-US" sz="2400" b="1" dirty="0" err="1">
                <a:solidFill>
                  <a:srgbClr val="000000"/>
                </a:solidFill>
                <a:latin typeface="+mn-lt"/>
                <a:ea typeface="ＭＳ Ｐゴシック" charset="-128"/>
              </a:rPr>
              <a:t>Sigesti</a:t>
            </a:r>
            <a:r>
              <a:rPr lang="en-US" altLang="en-US" sz="2400" b="1" dirty="0">
                <a:solidFill>
                  <a:srgbClr val="000000"/>
                </a:solidFill>
                <a:latin typeface="+mn-lt"/>
                <a:ea typeface="ＭＳ Ｐゴシック" charset="-128"/>
              </a:rPr>
              <a:t>, </a:t>
            </a:r>
            <a:r>
              <a:rPr lang="en-US" altLang="en-US" sz="2400" b="1" dirty="0" err="1">
                <a:solidFill>
                  <a:srgbClr val="000000"/>
                </a:solidFill>
                <a:latin typeface="+mn-lt"/>
                <a:ea typeface="ＭＳ Ｐゴシック" charset="-128"/>
              </a:rPr>
              <a:t>edymu</a:t>
            </a:r>
            <a:r>
              <a:rPr lang="en-US" altLang="en-US" sz="2400" b="1" dirty="0">
                <a:solidFill>
                  <a:srgbClr val="000000"/>
                </a:solidFill>
                <a:latin typeface="+mn-lt"/>
                <a:ea typeface="ＭＳ Ｐゴシック" charset="-128"/>
              </a:rPr>
              <a:t> </a:t>
            </a:r>
            <a:r>
              <a:rPr lang="en-US" altLang="en-US" sz="2400" b="1" dirty="0" err="1">
                <a:solidFill>
                  <a:srgbClr val="000000"/>
                </a:solidFill>
                <a:latin typeface="+mn-lt"/>
                <a:ea typeface="ＭＳ Ｐゴシック" charset="-128"/>
              </a:rPr>
              <a:t>na</a:t>
            </a:r>
            <a:r>
              <a:rPr lang="en-US" altLang="en-US" sz="2400" b="1" dirty="0">
                <a:solidFill>
                  <a:srgbClr val="000000"/>
                </a:solidFill>
                <a:latin typeface="+mn-lt"/>
                <a:ea typeface="ＭＳ Ｐゴシック" charset="-128"/>
              </a:rPr>
              <a:t> </a:t>
            </a:r>
            <a:r>
              <a:rPr lang="en-US" altLang="en-US" sz="2400" b="1" dirty="0" err="1">
                <a:solidFill>
                  <a:srgbClr val="000000"/>
                </a:solidFill>
                <a:latin typeface="+mn-lt"/>
                <a:ea typeface="ＭＳ Ｐゴシック" charset="-128"/>
              </a:rPr>
              <a:t>edeluggu</a:t>
            </a:r>
            <a:r>
              <a:rPr lang="en-US" altLang="en-US" sz="2400" b="1" dirty="0">
                <a:solidFill>
                  <a:srgbClr val="000000"/>
                </a:solidFill>
                <a:latin typeface="+mn-lt"/>
                <a:ea typeface="ＭＳ Ｐゴシック" charset="-128"/>
              </a:rPr>
              <a:t> </a:t>
            </a:r>
            <a:r>
              <a:rPr lang="en-US" altLang="en-US" sz="2400" b="1" dirty="0" err="1">
                <a:solidFill>
                  <a:srgbClr val="000000"/>
                </a:solidFill>
                <a:latin typeface="+mn-lt"/>
                <a:ea typeface="ＭＳ Ｐゴシック" charset="-128"/>
              </a:rPr>
              <a:t>umudezen</a:t>
            </a:r>
            <a:r>
              <a:rPr lang="en-US" altLang="en-US" sz="2400" b="1" dirty="0">
                <a:solidFill>
                  <a:srgbClr val="000000"/>
                </a:solidFill>
                <a:latin typeface="+mn-lt"/>
                <a:ea typeface="ＭＳ Ｐゴシック" charset="-128"/>
              </a:rPr>
              <a:t>.</a:t>
            </a:r>
          </a:p>
          <a:p>
            <a:pPr marL="0" indent="0">
              <a:buNone/>
            </a:pPr>
            <a:endParaRPr lang="en-US" altLang="en-US" sz="2400" b="1" dirty="0">
              <a:solidFill>
                <a:srgbClr val="000000"/>
              </a:solidFill>
              <a:latin typeface="+mn-lt"/>
              <a:ea typeface="ＭＳ Ｐゴシック" charset="-128"/>
            </a:endParaRPr>
          </a:p>
          <a:p>
            <a:pPr marL="0" indent="0">
              <a:buNone/>
            </a:pPr>
            <a:r>
              <a:rPr lang="en-US" altLang="en-US" sz="2400" b="1" dirty="0" err="1">
                <a:latin typeface="+mn-lt"/>
                <a:ea typeface="ＭＳ Ｐゴシック" charset="-128"/>
              </a:rPr>
              <a:t>Bud'te</a:t>
            </a:r>
            <a:r>
              <a:rPr lang="en-US" altLang="en-US" sz="2400" b="1" dirty="0">
                <a:latin typeface="+mn-lt"/>
                <a:ea typeface="ＭＳ Ｐゴシック" charset="-128"/>
              </a:rPr>
              <a:t> </a:t>
            </a:r>
            <a:r>
              <a:rPr lang="en-US" altLang="en-US" sz="2400" b="1" dirty="0" err="1">
                <a:latin typeface="+mn-lt"/>
                <a:ea typeface="ＭＳ Ｐゴシック" charset="-128"/>
              </a:rPr>
              <a:t>zdráv</a:t>
            </a:r>
            <a:r>
              <a:rPr lang="en-US" altLang="en-US" sz="2400" b="1" dirty="0">
                <a:latin typeface="+mn-lt"/>
                <a:ea typeface="ＭＳ Ｐゴシック" charset="-128"/>
              </a:rPr>
              <a:t>, </a:t>
            </a:r>
            <a:r>
              <a:rPr lang="en-US" altLang="en-US" sz="2400" b="1" dirty="0" err="1">
                <a:latin typeface="+mn-lt"/>
                <a:ea typeface="ＭＳ Ｐゴシック" charset="-128"/>
              </a:rPr>
              <a:t>jsem</a:t>
            </a:r>
            <a:r>
              <a:rPr lang="en-US" altLang="en-US" sz="2400" b="1" dirty="0">
                <a:latin typeface="+mn-lt"/>
                <a:ea typeface="ＭＳ Ｐゴシック" charset="-128"/>
              </a:rPr>
              <a:t> </a:t>
            </a:r>
            <a:r>
              <a:rPr lang="en-US" altLang="en-US" sz="2400" b="1" dirty="0" err="1">
                <a:latin typeface="+mn-lt"/>
                <a:ea typeface="ＭＳ Ｐゴシック" charset="-128"/>
              </a:rPr>
              <a:t>rád</a:t>
            </a:r>
            <a:r>
              <a:rPr lang="en-US" altLang="en-US" sz="2400" b="1" dirty="0">
                <a:latin typeface="+mn-lt"/>
                <a:ea typeface="ＭＳ Ｐゴシック" charset="-128"/>
              </a:rPr>
              <a:t>, </a:t>
            </a:r>
            <a:r>
              <a:rPr lang="en-US" altLang="en-US" sz="2400" b="1" dirty="0" err="1">
                <a:latin typeface="+mn-lt"/>
                <a:ea typeface="ＭＳ Ｐゴシック" charset="-128"/>
              </a:rPr>
              <a:t>že</a:t>
            </a:r>
            <a:r>
              <a:rPr lang="en-US" altLang="en-US" sz="2400" b="1" dirty="0">
                <a:latin typeface="+mn-lt"/>
                <a:ea typeface="ＭＳ Ｐゴシック" charset="-128"/>
              </a:rPr>
              <a:t> </a:t>
            </a:r>
            <a:r>
              <a:rPr lang="en-US" altLang="en-US" sz="2400" b="1" dirty="0" err="1">
                <a:latin typeface="+mn-lt"/>
                <a:ea typeface="ＭＳ Ｐゴシック" charset="-128"/>
              </a:rPr>
              <a:t>vás</a:t>
            </a:r>
            <a:r>
              <a:rPr lang="en-US" altLang="en-US" sz="2400" b="1" dirty="0">
                <a:latin typeface="+mn-lt"/>
                <a:ea typeface="ＭＳ Ｐゴシック" charset="-128"/>
              </a:rPr>
              <a:t> </a:t>
            </a:r>
            <a:r>
              <a:rPr lang="en-US" altLang="en-US" sz="2400" b="1" dirty="0" err="1">
                <a:latin typeface="+mn-lt"/>
                <a:ea typeface="ＭＳ Ｐゴシック" charset="-128"/>
              </a:rPr>
              <a:t>vidím</a:t>
            </a:r>
            <a:r>
              <a:rPr lang="en-US" altLang="en-US" sz="2400" b="1" dirty="0">
                <a:latin typeface="+mn-lt"/>
                <a:ea typeface="ＭＳ Ｐゴシック" charset="-128"/>
              </a:rPr>
              <a:t>.</a:t>
            </a:r>
            <a:r>
              <a:rPr lang="en-US" altLang="en-US" sz="2400" dirty="0">
                <a:latin typeface="+mn-lt"/>
                <a:ea typeface="ＭＳ Ｐゴシック" charset="-128"/>
              </a:rPr>
              <a:t> </a:t>
            </a:r>
            <a:endParaRPr lang="en-US" altLang="en-US" sz="2400" b="1" dirty="0">
              <a:solidFill>
                <a:srgbClr val="000000"/>
              </a:solidFill>
              <a:latin typeface="+mn-lt"/>
              <a:ea typeface="ＭＳ Ｐゴシック" charset="-128"/>
            </a:endParaRPr>
          </a:p>
          <a:p>
            <a:pPr marL="0" indent="0">
              <a:buNone/>
            </a:pPr>
            <a:r>
              <a:rPr lang="en-US" altLang="en-US" sz="2400" b="1" dirty="0">
                <a:solidFill>
                  <a:srgbClr val="000000"/>
                </a:solidFill>
                <a:latin typeface="+mn-lt"/>
                <a:ea typeface="ＭＳ Ｐゴシック" charset="-128"/>
              </a:rPr>
              <a:t>‘Hello, I’m happy to see you.’</a:t>
            </a:r>
          </a:p>
          <a:p>
            <a:pPr marL="0" indent="0">
              <a:buNone/>
            </a:pPr>
            <a:endParaRPr lang="en-US" altLang="en-US" sz="2400" b="1" dirty="0">
              <a:solidFill>
                <a:srgbClr val="000000"/>
              </a:solidFill>
              <a:latin typeface="+mn-lt"/>
              <a:ea typeface="ＭＳ Ｐゴシック" charset="-128"/>
            </a:endParaRPr>
          </a:p>
        </p:txBody>
      </p:sp>
      <p:graphicFrame>
        <p:nvGraphicFramePr>
          <p:cNvPr id="5" name="Content Placeholder 4"/>
          <p:cNvGraphicFramePr>
            <a:graphicFrameLocks noGrp="1"/>
          </p:cNvGraphicFramePr>
          <p:nvPr>
            <p:ph sz="half" idx="4294967295"/>
          </p:nvPr>
        </p:nvGraphicFramePr>
        <p:xfrm>
          <a:off x="4629151" y="1378744"/>
          <a:ext cx="2926557" cy="2535555"/>
        </p:xfrm>
        <a:graphic>
          <a:graphicData uri="http://schemas.openxmlformats.org/drawingml/2006/table">
            <a:tbl>
              <a:tblPr/>
              <a:tblGrid>
                <a:gridCol w="1463279">
                  <a:extLst>
                    <a:ext uri="{9D8B030D-6E8A-4147-A177-3AD203B41FA5}">
                      <a16:colId xmlns:a16="http://schemas.microsoft.com/office/drawing/2014/main" val="20000"/>
                    </a:ext>
                  </a:extLst>
                </a:gridCol>
                <a:gridCol w="1463278">
                  <a:extLst>
                    <a:ext uri="{9D8B030D-6E8A-4147-A177-3AD203B41FA5}">
                      <a16:colId xmlns:a16="http://schemas.microsoft.com/office/drawing/2014/main" val="20001"/>
                    </a:ext>
                  </a:extLst>
                </a:gridCol>
              </a:tblGrid>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sigirr</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254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být zdráv</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254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5816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rozkazovací způsob 2.pl.</a:t>
                      </a:r>
                      <a:endParaRPr kumimoji="0" lang="en-US" altLang="en-US" sz="1800" b="0" i="0" u="none" strike="noStrike" cap="none" normalizeH="0" baseline="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254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charset="0"/>
                          <a:ea typeface="ＭＳ Ｐゴシック" charset="-128"/>
                        </a:rPr>
                        <a:t>mon-esti !</a:t>
                      </a:r>
                    </a:p>
                  </a:txBody>
                  <a:tcPr marL="51435" marR="51435" marT="0"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254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1"/>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edymirr</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být rád</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5816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přítomný čas</a:t>
                      </a:r>
                    </a:p>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1. osoba SG</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charset="0"/>
                          <a:ea typeface="ＭＳ Ｐゴシック" charset="-128"/>
                        </a:rPr>
                        <a:t>mon-u</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51435" marR="51435" marT="0"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3"/>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na</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že</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edeluggirr</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vidět</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5"/>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2.pl. zájmeno</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000000"/>
                          </a:solidFill>
                          <a:effectLst/>
                          <a:latin typeface="Calibri" charset="0"/>
                          <a:ea typeface="ＭＳ Ｐゴシック" charset="-128"/>
                        </a:rPr>
                        <a:t>umudez(en)</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8107080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762575" y="225029"/>
            <a:ext cx="5774859" cy="913209"/>
          </a:xfrm>
        </p:spPr>
        <p:txBody>
          <a:bodyPr>
            <a:normAutofit/>
          </a:bodyPr>
          <a:lstStyle/>
          <a:p>
            <a:r>
              <a:rPr lang="en-US" altLang="en-US" sz="2800" dirty="0">
                <a:latin typeface="+mj-lt"/>
                <a:ea typeface="ＭＳ Ｐゴシック" charset="-128"/>
              </a:rPr>
              <a:t>Now for a real challenge</a:t>
            </a:r>
            <a:r>
              <a:rPr lang="mr-IN" altLang="en-US" sz="2800" dirty="0">
                <a:latin typeface="+mj-lt"/>
                <a:ea typeface="ＭＳ Ｐゴシック" charset="-128"/>
              </a:rPr>
              <a:t>…</a:t>
            </a:r>
            <a:endParaRPr lang="en-US" altLang="en-US" sz="2800" dirty="0">
              <a:latin typeface="+mj-lt"/>
              <a:ea typeface="ＭＳ Ｐゴシック" charset="-128"/>
            </a:endParaRPr>
          </a:p>
        </p:txBody>
      </p:sp>
      <p:sp>
        <p:nvSpPr>
          <p:cNvPr id="51202" name="Content Placeholder 2"/>
          <p:cNvSpPr>
            <a:spLocks noGrp="1"/>
          </p:cNvSpPr>
          <p:nvPr>
            <p:ph sz="half" idx="1"/>
          </p:nvPr>
        </p:nvSpPr>
        <p:spPr>
          <a:xfrm>
            <a:off x="106212" y="1366717"/>
            <a:ext cx="3028950" cy="3215879"/>
          </a:xfrm>
        </p:spPr>
        <p:txBody>
          <a:bodyPr>
            <a:normAutofit fontScale="92500"/>
          </a:bodyPr>
          <a:lstStyle/>
          <a:p>
            <a:pPr marL="0" indent="0">
              <a:buNone/>
            </a:pPr>
            <a:r>
              <a:rPr lang="en-US" altLang="en-US" b="1" dirty="0" err="1">
                <a:solidFill>
                  <a:srgbClr val="000000"/>
                </a:solidFill>
                <a:latin typeface="Calibri" charset="0"/>
                <a:ea typeface="ＭＳ Ｐゴシック" charset="-128"/>
              </a:rPr>
              <a:t>Nedumudelu</a:t>
            </a:r>
            <a:r>
              <a:rPr lang="en-US" altLang="en-US" b="1" dirty="0">
                <a:solidFill>
                  <a:srgbClr val="000000"/>
                </a:solidFill>
                <a:latin typeface="Calibri" charset="0"/>
                <a:ea typeface="ＭＳ Ｐゴシック" charset="-128"/>
              </a:rPr>
              <a:t> igg </a:t>
            </a:r>
            <a:r>
              <a:rPr lang="en-US" altLang="en-US" b="1" dirty="0" err="1">
                <a:solidFill>
                  <a:srgbClr val="000000"/>
                </a:solidFill>
                <a:latin typeface="Calibri" charset="0"/>
                <a:ea typeface="ＭＳ Ｐゴシック" charset="-128"/>
              </a:rPr>
              <a:t>ulamarun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ali</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edeluggudelu</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dunydelorin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gulorin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ed</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lugimorin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yzillorin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egirran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nyd-mutyrravin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girran</a:t>
            </a:r>
            <a:r>
              <a:rPr lang="en-US" altLang="en-US" b="1" dirty="0">
                <a:solidFill>
                  <a:srgbClr val="000000"/>
                </a:solidFill>
                <a:latin typeface="Calibri" charset="0"/>
                <a:ea typeface="ＭＳ Ｐゴシック" charset="-128"/>
              </a:rPr>
              <a:t> om </a:t>
            </a:r>
            <a:r>
              <a:rPr lang="en-US" altLang="en-US" b="1" dirty="0" err="1">
                <a:solidFill>
                  <a:srgbClr val="000000"/>
                </a:solidFill>
                <a:latin typeface="Calibri" charset="0"/>
                <a:ea typeface="ＭＳ Ｐゴシック" charset="-128"/>
              </a:rPr>
              <a:t>obitemi</a:t>
            </a:r>
            <a:r>
              <a:rPr lang="en-US" altLang="en-US" b="1" dirty="0">
                <a:solidFill>
                  <a:srgbClr val="000000"/>
                </a:solidFill>
                <a:latin typeface="Calibri" charset="0"/>
                <a:ea typeface="ＭＳ Ｐゴシック" charset="-128"/>
              </a:rPr>
              <a:t>,</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nomyregudorin</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nedd</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lugudelorin</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ed</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ymiramaguderu</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ogirra</a:t>
            </a:r>
            <a:r>
              <a:rPr lang="en-US" altLang="en-US" b="1" dirty="0">
                <a:solidFill>
                  <a:srgbClr val="000000"/>
                </a:solidFill>
                <a:latin typeface="Calibri" charset="0"/>
                <a:ea typeface="ＭＳ Ｐゴシック" charset="-128"/>
              </a:rPr>
              <a:t>,</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nysudelu</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lynorin</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monedd</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ulym</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omigedd</a:t>
            </a:r>
            <a:r>
              <a:rPr lang="en-US" altLang="en-US" dirty="0">
                <a:solidFill>
                  <a:srgbClr val="000000"/>
                </a:solidFill>
                <a:latin typeface="Calibri" charset="0"/>
                <a:ea typeface="ＭＳ Ｐゴシック" charset="-128"/>
              </a:rPr>
              <a:t> </a:t>
            </a:r>
            <a:r>
              <a:rPr lang="en-US" altLang="en-US" b="1" dirty="0">
                <a:solidFill>
                  <a:srgbClr val="000000"/>
                </a:solidFill>
                <a:latin typeface="Calibri" charset="0"/>
                <a:ea typeface="ＭＳ Ｐゴシック" charset="-128"/>
              </a:rPr>
              <a:t>om</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usume</a:t>
            </a:r>
            <a:r>
              <a:rPr lang="en-US" altLang="en-US" b="1" dirty="0">
                <a:solidFill>
                  <a:srgbClr val="000000"/>
                </a:solidFill>
                <a:latin typeface="Calibri" charset="0"/>
                <a:ea typeface="ＭＳ Ｐゴシック" charset="-128"/>
              </a:rPr>
              <a:t>,</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bazelori</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rysadul</a:t>
            </a:r>
            <a:r>
              <a:rPr lang="en-US" altLang="en-US" dirty="0">
                <a:solidFill>
                  <a:srgbClr val="000000"/>
                </a:solidFill>
                <a:latin typeface="Calibri" charset="0"/>
                <a:ea typeface="ＭＳ Ｐゴシック" charset="-128"/>
              </a:rPr>
              <a:t> </a:t>
            </a:r>
            <a:r>
              <a:rPr lang="en-US" altLang="en-US" b="1" dirty="0">
                <a:solidFill>
                  <a:srgbClr val="000000"/>
                </a:solidFill>
                <a:latin typeface="Calibri" charset="0"/>
                <a:ea typeface="ＭＳ Ｐゴシック" charset="-128"/>
              </a:rPr>
              <a:t>sin</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durr</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lomm</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ali</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latta</a:t>
            </a:r>
            <a:r>
              <a:rPr lang="en-US" altLang="en-US" dirty="0">
                <a:solidFill>
                  <a:srgbClr val="000000"/>
                </a:solidFill>
                <a:latin typeface="Calibri" charset="0"/>
                <a:ea typeface="ＭＳ Ｐゴシック" charset="-128"/>
              </a:rPr>
              <a:t> </a:t>
            </a:r>
            <a:r>
              <a:rPr lang="en-US" altLang="en-US" b="1" dirty="0">
                <a:solidFill>
                  <a:srgbClr val="000000"/>
                </a:solidFill>
                <a:latin typeface="Calibri" charset="0"/>
                <a:ea typeface="ＭＳ Ｐゴシック" charset="-128"/>
              </a:rPr>
              <a:t>om</a:t>
            </a:r>
            <a:r>
              <a:rPr lang="en-US" altLang="en-US" dirty="0">
                <a:solidFill>
                  <a:srgbClr val="000000"/>
                </a:solidFill>
                <a:latin typeface="Calibri" charset="0"/>
                <a:ea typeface="ＭＳ Ｐゴシック" charset="-128"/>
              </a:rPr>
              <a:t> </a:t>
            </a:r>
            <a:r>
              <a:rPr lang="en-US" altLang="en-US" b="1" dirty="0">
                <a:solidFill>
                  <a:srgbClr val="000000"/>
                </a:solidFill>
                <a:latin typeface="Calibri" charset="0"/>
                <a:ea typeface="ＭＳ Ｐゴシック" charset="-128"/>
              </a:rPr>
              <a:t>bet-</a:t>
            </a:r>
            <a:r>
              <a:rPr lang="en-US" altLang="en-US" b="1" dirty="0" err="1">
                <a:solidFill>
                  <a:srgbClr val="000000"/>
                </a:solidFill>
                <a:latin typeface="Calibri" charset="0"/>
                <a:ea typeface="ＭＳ Ｐゴシック" charset="-128"/>
              </a:rPr>
              <a:t>lurrera</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igama</a:t>
            </a:r>
            <a:r>
              <a:rPr lang="en-US" altLang="en-US" b="1" dirty="0">
                <a:solidFill>
                  <a:srgbClr val="000000"/>
                </a:solidFill>
                <a:latin typeface="Calibri" charset="0"/>
                <a:ea typeface="ＭＳ Ｐゴシック" charset="-128"/>
              </a:rPr>
              <a:t>.</a:t>
            </a:r>
          </a:p>
        </p:txBody>
      </p:sp>
      <p:graphicFrame>
        <p:nvGraphicFramePr>
          <p:cNvPr id="5" name="Content Placeholder 4"/>
          <p:cNvGraphicFramePr>
            <a:graphicFrameLocks noGrp="1"/>
          </p:cNvGraphicFramePr>
          <p:nvPr>
            <p:ph sz="half" idx="4294967295"/>
            <p:extLst>
              <p:ext uri="{D42A27DB-BD31-4B8C-83A1-F6EECF244321}">
                <p14:modId xmlns:p14="http://schemas.microsoft.com/office/powerpoint/2010/main" val="2034931324"/>
              </p:ext>
            </p:extLst>
          </p:nvPr>
        </p:nvGraphicFramePr>
        <p:xfrm>
          <a:off x="3042089" y="1366717"/>
          <a:ext cx="2926557" cy="3425190"/>
        </p:xfrm>
        <a:graphic>
          <a:graphicData uri="http://schemas.openxmlformats.org/drawingml/2006/table">
            <a:tbl>
              <a:tblPr/>
              <a:tblGrid>
                <a:gridCol w="1463279">
                  <a:extLst>
                    <a:ext uri="{9D8B030D-6E8A-4147-A177-3AD203B41FA5}">
                      <a16:colId xmlns:a16="http://schemas.microsoft.com/office/drawing/2014/main" val="20000"/>
                    </a:ext>
                  </a:extLst>
                </a:gridCol>
                <a:gridCol w="1463278">
                  <a:extLst>
                    <a:ext uri="{9D8B030D-6E8A-4147-A177-3AD203B41FA5}">
                      <a16:colId xmlns:a16="http://schemas.microsoft.com/office/drawing/2014/main" val="20001"/>
                    </a:ext>
                  </a:extLst>
                </a:gridCol>
              </a:tblGrid>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nedumudirr</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254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procházet</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254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minulý čas 1.pl.</a:t>
                      </a:r>
                      <a:endParaRPr kumimoji="0" lang="en-US" altLang="en-US" sz="1800" b="0" i="0" u="none" strike="noStrike" cap="none" normalizeH="0" baseline="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254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charset="0"/>
                          <a:ea typeface="ＭＳ Ｐゴシック" charset="-128"/>
                        </a:rPr>
                        <a:t>mon-</a:t>
                      </a:r>
                      <a:r>
                        <a:rPr kumimoji="0" lang="en-US" altLang="en-US" sz="1800" b="1" i="0" u="none" strike="noStrike" cap="none" normalizeH="0" baseline="0" dirty="0" err="1">
                          <a:ln>
                            <a:noFill/>
                          </a:ln>
                          <a:solidFill>
                            <a:srgbClr val="000000"/>
                          </a:solidFill>
                          <a:effectLst/>
                          <a:latin typeface="Calibri" charset="0"/>
                          <a:ea typeface="ＭＳ Ｐゴシック" charset="-128"/>
                        </a:rPr>
                        <a:t>udelu</a:t>
                      </a:r>
                      <a:endParaRPr kumimoji="0" lang="en-US" altLang="en-US" sz="1800" b="0" i="0" u="none" strike="noStrike" cap="none" normalizeH="0" baseline="0" dirty="0">
                        <a:ln>
                          <a:noFill/>
                        </a:ln>
                        <a:solidFill>
                          <a:schemeClr val="tx1"/>
                        </a:solidFill>
                        <a:effectLst/>
                        <a:latin typeface="Cambria" charset="0"/>
                        <a:ea typeface="ＭＳ 明朝" charset="-128"/>
                      </a:endParaRPr>
                    </a:p>
                  </a:txBody>
                  <a:tcPr marL="51435" marR="51435" marT="0"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254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1"/>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igg</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skrze</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ulama</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pokoj</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3"/>
                  </a:ext>
                </a:extLst>
              </a:tr>
              <a:tr h="55816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Acc. pl. ženský rod -a</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-run</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ali</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a</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5"/>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edeluggirr</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vidět</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dunydirr</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vlnit se</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7"/>
                  </a:ext>
                </a:extLst>
              </a:tr>
              <a:tr h="586740">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přechodník</a:t>
                      </a:r>
                    </a:p>
                    <a:p>
                      <a:pPr marL="0" marR="0" lvl="0" indent="0" algn="l" defTabSz="457200" rtl="0" eaLnBrk="1" fontAlgn="b" latinLnBrk="0" hangingPunct="1">
                        <a:lnSpc>
                          <a:spcPct val="100000"/>
                        </a:lnSpc>
                        <a:spcBef>
                          <a:spcPts val="300"/>
                        </a:spcBef>
                        <a:spcAft>
                          <a:spcPts val="30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nom.pl.m.act</a:t>
                      </a:r>
                      <a:endParaRPr kumimoji="0" lang="en-US" altLang="en-US" sz="1800" b="0" i="0" u="none" strike="noStrike" cap="none" normalizeH="0" baseline="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ts val="300"/>
                        </a:spcBef>
                        <a:spcAft>
                          <a:spcPts val="300"/>
                        </a:spcAft>
                        <a:buClrTx/>
                        <a:buSzTx/>
                        <a:buFontTx/>
                        <a:buNone/>
                        <a:tabLst/>
                      </a:pPr>
                      <a:r>
                        <a:rPr kumimoji="0" lang="en-US" altLang="en-US" sz="1800" b="1" i="0" u="none" strike="noStrike" cap="none" normalizeH="0" baseline="0">
                          <a:ln>
                            <a:noFill/>
                          </a:ln>
                          <a:solidFill>
                            <a:schemeClr val="tx1"/>
                          </a:solidFill>
                          <a:effectLst/>
                          <a:latin typeface="Calibri" charset="0"/>
                          <a:ea typeface="ＭＳ Ｐゴシック" charset="-128"/>
                        </a:rPr>
                        <a:t>mon-elori</a:t>
                      </a:r>
                      <a:endParaRPr kumimoji="0" lang="en-US" altLang="en-US" sz="1800" b="1" i="0" u="none" strike="noStrike" cap="none" normalizeH="0" baseline="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gulor</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Calibri" charset="0"/>
                          <a:ea typeface="ＭＳ Ｐゴシック" charset="-128"/>
                        </a:rPr>
                        <a:t>záclona</a:t>
                      </a:r>
                      <a:endParaRPr kumimoji="0" lang="en-US" altLang="en-US" sz="1800" b="0" i="0" u="none" strike="noStrike" cap="none" normalizeH="0" baseline="0" dirty="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4537655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ontent Placeholder 2"/>
          <p:cNvSpPr>
            <a:spLocks noGrp="1"/>
          </p:cNvSpPr>
          <p:nvPr>
            <p:ph sz="half" idx="1"/>
          </p:nvPr>
        </p:nvSpPr>
        <p:spPr>
          <a:xfrm>
            <a:off x="106212" y="1366717"/>
            <a:ext cx="3028950" cy="3215879"/>
          </a:xfrm>
        </p:spPr>
        <p:txBody>
          <a:bodyPr>
            <a:normAutofit fontScale="92500"/>
          </a:bodyPr>
          <a:lstStyle/>
          <a:p>
            <a:pPr marL="0" indent="0">
              <a:buNone/>
            </a:pPr>
            <a:r>
              <a:rPr lang="en-US" altLang="en-US" b="1" dirty="0" err="1">
                <a:solidFill>
                  <a:srgbClr val="000000"/>
                </a:solidFill>
                <a:latin typeface="Calibri" charset="0"/>
                <a:ea typeface="ＭＳ Ｐゴシック" charset="-128"/>
              </a:rPr>
              <a:t>Nedumudelu</a:t>
            </a:r>
            <a:r>
              <a:rPr lang="en-US" altLang="en-US" b="1" dirty="0">
                <a:solidFill>
                  <a:srgbClr val="000000"/>
                </a:solidFill>
                <a:latin typeface="Calibri" charset="0"/>
                <a:ea typeface="ＭＳ Ｐゴシック" charset="-128"/>
              </a:rPr>
              <a:t> igg </a:t>
            </a:r>
            <a:r>
              <a:rPr lang="en-US" altLang="en-US" b="1" dirty="0" err="1">
                <a:solidFill>
                  <a:srgbClr val="000000"/>
                </a:solidFill>
                <a:latin typeface="Calibri" charset="0"/>
                <a:ea typeface="ＭＳ Ｐゴシック" charset="-128"/>
              </a:rPr>
              <a:t>ulamarun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ali</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edeluggudelu</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dunydelorin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gulorin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ed</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lugimorin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yzillorin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egirran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nyd-mutyrravin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girran</a:t>
            </a:r>
            <a:r>
              <a:rPr lang="en-US" altLang="en-US" b="1" dirty="0">
                <a:solidFill>
                  <a:srgbClr val="000000"/>
                </a:solidFill>
                <a:latin typeface="Calibri" charset="0"/>
                <a:ea typeface="ＭＳ Ｐゴシック" charset="-128"/>
              </a:rPr>
              <a:t> om </a:t>
            </a:r>
            <a:r>
              <a:rPr lang="en-US" altLang="en-US" b="1" dirty="0" err="1">
                <a:solidFill>
                  <a:srgbClr val="000000"/>
                </a:solidFill>
                <a:latin typeface="Calibri" charset="0"/>
                <a:ea typeface="ＭＳ Ｐゴシック" charset="-128"/>
              </a:rPr>
              <a:t>obitemi</a:t>
            </a:r>
            <a:r>
              <a:rPr lang="en-US" altLang="en-US" b="1" dirty="0">
                <a:solidFill>
                  <a:srgbClr val="000000"/>
                </a:solidFill>
                <a:latin typeface="Calibri" charset="0"/>
                <a:ea typeface="ＭＳ Ｐゴシック" charset="-128"/>
              </a:rPr>
              <a:t>,</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nomyregudorin</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nedd</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lugudelorin</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ed</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ymiramaguderu</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ogirra</a:t>
            </a:r>
            <a:r>
              <a:rPr lang="en-US" altLang="en-US" b="1" dirty="0">
                <a:solidFill>
                  <a:srgbClr val="000000"/>
                </a:solidFill>
                <a:latin typeface="Calibri" charset="0"/>
                <a:ea typeface="ＭＳ Ｐゴシック" charset="-128"/>
              </a:rPr>
              <a:t>,</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nysudelu</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lynorin</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monedd</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ulym</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omigedd</a:t>
            </a:r>
            <a:r>
              <a:rPr lang="en-US" altLang="en-US" dirty="0">
                <a:solidFill>
                  <a:srgbClr val="000000"/>
                </a:solidFill>
                <a:latin typeface="Calibri" charset="0"/>
                <a:ea typeface="ＭＳ Ｐゴシック" charset="-128"/>
              </a:rPr>
              <a:t> </a:t>
            </a:r>
            <a:r>
              <a:rPr lang="en-US" altLang="en-US" b="1" dirty="0">
                <a:solidFill>
                  <a:srgbClr val="000000"/>
                </a:solidFill>
                <a:latin typeface="Calibri" charset="0"/>
                <a:ea typeface="ＭＳ Ｐゴシック" charset="-128"/>
              </a:rPr>
              <a:t>om</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usume</a:t>
            </a:r>
            <a:r>
              <a:rPr lang="en-US" altLang="en-US" b="1" dirty="0">
                <a:solidFill>
                  <a:srgbClr val="000000"/>
                </a:solidFill>
                <a:latin typeface="Calibri" charset="0"/>
                <a:ea typeface="ＭＳ Ｐゴシック" charset="-128"/>
              </a:rPr>
              <a:t>,</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bazelori</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rysadul</a:t>
            </a:r>
            <a:r>
              <a:rPr lang="en-US" altLang="en-US" dirty="0">
                <a:solidFill>
                  <a:srgbClr val="000000"/>
                </a:solidFill>
                <a:latin typeface="Calibri" charset="0"/>
                <a:ea typeface="ＭＳ Ｐゴシック" charset="-128"/>
              </a:rPr>
              <a:t> </a:t>
            </a:r>
            <a:r>
              <a:rPr lang="en-US" altLang="en-US" b="1" dirty="0">
                <a:solidFill>
                  <a:srgbClr val="000000"/>
                </a:solidFill>
                <a:latin typeface="Calibri" charset="0"/>
                <a:ea typeface="ＭＳ Ｐゴシック" charset="-128"/>
              </a:rPr>
              <a:t>sin</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durr</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lomm</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ali</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latta</a:t>
            </a:r>
            <a:r>
              <a:rPr lang="en-US" altLang="en-US" dirty="0">
                <a:solidFill>
                  <a:srgbClr val="000000"/>
                </a:solidFill>
                <a:latin typeface="Calibri" charset="0"/>
                <a:ea typeface="ＭＳ Ｐゴシック" charset="-128"/>
              </a:rPr>
              <a:t> </a:t>
            </a:r>
            <a:r>
              <a:rPr lang="en-US" altLang="en-US" b="1" dirty="0">
                <a:solidFill>
                  <a:srgbClr val="000000"/>
                </a:solidFill>
                <a:latin typeface="Calibri" charset="0"/>
                <a:ea typeface="ＭＳ Ｐゴシック" charset="-128"/>
              </a:rPr>
              <a:t>om</a:t>
            </a:r>
            <a:r>
              <a:rPr lang="en-US" altLang="en-US" dirty="0">
                <a:solidFill>
                  <a:srgbClr val="000000"/>
                </a:solidFill>
                <a:latin typeface="Calibri" charset="0"/>
                <a:ea typeface="ＭＳ Ｐゴシック" charset="-128"/>
              </a:rPr>
              <a:t> </a:t>
            </a:r>
            <a:r>
              <a:rPr lang="en-US" altLang="en-US" b="1" dirty="0">
                <a:solidFill>
                  <a:srgbClr val="000000"/>
                </a:solidFill>
                <a:latin typeface="Calibri" charset="0"/>
                <a:ea typeface="ＭＳ Ｐゴシック" charset="-128"/>
              </a:rPr>
              <a:t>bet-</a:t>
            </a:r>
            <a:r>
              <a:rPr lang="en-US" altLang="en-US" b="1" dirty="0" err="1">
                <a:solidFill>
                  <a:srgbClr val="000000"/>
                </a:solidFill>
                <a:latin typeface="Calibri" charset="0"/>
                <a:ea typeface="ＭＳ Ｐゴシック" charset="-128"/>
              </a:rPr>
              <a:t>lurrera</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igama</a:t>
            </a:r>
            <a:r>
              <a:rPr lang="en-US" altLang="en-US" b="1" dirty="0">
                <a:solidFill>
                  <a:srgbClr val="000000"/>
                </a:solidFill>
                <a:latin typeface="Calibri" charset="0"/>
                <a:ea typeface="ＭＳ Ｐゴシック" charset="-128"/>
              </a:rPr>
              <a:t>.</a:t>
            </a:r>
          </a:p>
        </p:txBody>
      </p:sp>
      <p:sp>
        <p:nvSpPr>
          <p:cNvPr id="6" name="TextBox 3"/>
          <p:cNvSpPr txBox="1">
            <a:spLocks noChangeArrowheads="1"/>
          </p:cNvSpPr>
          <p:nvPr/>
        </p:nvSpPr>
        <p:spPr bwMode="auto">
          <a:xfrm>
            <a:off x="106212" y="15718"/>
            <a:ext cx="58624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dirty="0" err="1">
                <a:solidFill>
                  <a:srgbClr val="000000"/>
                </a:solidFill>
              </a:rPr>
              <a:t>Procházeli</a:t>
            </a:r>
            <a:r>
              <a:rPr lang="en-US" altLang="en-US" sz="1800" dirty="0">
                <a:solidFill>
                  <a:srgbClr val="000000"/>
                </a:solidFill>
              </a:rPr>
              <a:t> </a:t>
            </a:r>
            <a:r>
              <a:rPr lang="en-US" altLang="en-US" sz="1800" dirty="0" err="1">
                <a:solidFill>
                  <a:srgbClr val="000000"/>
                </a:solidFill>
              </a:rPr>
              <a:t>jsme</a:t>
            </a:r>
            <a:r>
              <a:rPr lang="en-US" altLang="en-US" sz="1800" dirty="0">
                <a:solidFill>
                  <a:srgbClr val="000000"/>
                </a:solidFill>
              </a:rPr>
              <a:t> </a:t>
            </a:r>
            <a:r>
              <a:rPr lang="en-US" altLang="en-US" sz="1800" dirty="0" err="1">
                <a:solidFill>
                  <a:srgbClr val="000000"/>
                </a:solidFill>
              </a:rPr>
              <a:t>skrze</a:t>
            </a:r>
            <a:r>
              <a:rPr lang="en-US" altLang="en-US" sz="1800" dirty="0">
                <a:solidFill>
                  <a:srgbClr val="000000"/>
                </a:solidFill>
              </a:rPr>
              <a:t> </a:t>
            </a:r>
            <a:r>
              <a:rPr lang="en-US" altLang="en-US" sz="1800" dirty="0" err="1">
                <a:solidFill>
                  <a:srgbClr val="000000"/>
                </a:solidFill>
              </a:rPr>
              <a:t>pokoje</a:t>
            </a:r>
            <a:r>
              <a:rPr lang="en-US" altLang="en-US" sz="1800" dirty="0">
                <a:solidFill>
                  <a:srgbClr val="000000"/>
                </a:solidFill>
              </a:rPr>
              <a:t> a </a:t>
            </a:r>
            <a:r>
              <a:rPr lang="en-US" altLang="en-US" sz="1800" dirty="0" err="1">
                <a:solidFill>
                  <a:srgbClr val="000000"/>
                </a:solidFill>
              </a:rPr>
              <a:t>viděli</a:t>
            </a:r>
            <a:r>
              <a:rPr lang="en-US" altLang="en-US" sz="1800" dirty="0">
                <a:solidFill>
                  <a:srgbClr val="000000"/>
                </a:solidFill>
              </a:rPr>
              <a:t> </a:t>
            </a:r>
            <a:r>
              <a:rPr lang="en-US" altLang="en-US" sz="1800" dirty="0" err="1">
                <a:solidFill>
                  <a:srgbClr val="000000"/>
                </a:solidFill>
              </a:rPr>
              <a:t>jsme</a:t>
            </a:r>
            <a:r>
              <a:rPr lang="en-US" altLang="en-US" sz="1800" dirty="0">
                <a:solidFill>
                  <a:srgbClr val="000000"/>
                </a:solidFill>
              </a:rPr>
              <a:t> </a:t>
            </a:r>
            <a:r>
              <a:rPr lang="en-US" altLang="en-US" sz="1800" dirty="0" err="1">
                <a:solidFill>
                  <a:srgbClr val="000000"/>
                </a:solidFill>
              </a:rPr>
              <a:t>vlnící</a:t>
            </a:r>
            <a:r>
              <a:rPr lang="en-US" altLang="en-US" sz="1800" dirty="0">
                <a:solidFill>
                  <a:srgbClr val="000000"/>
                </a:solidFill>
              </a:rPr>
              <a:t> se </a:t>
            </a:r>
            <a:r>
              <a:rPr lang="en-US" altLang="en-US" sz="1800" dirty="0" err="1">
                <a:solidFill>
                  <a:srgbClr val="000000"/>
                </a:solidFill>
              </a:rPr>
              <a:t>záclony</a:t>
            </a:r>
            <a:endParaRPr lang="en-US" altLang="en-US" sz="1800" dirty="0">
              <a:solidFill>
                <a:srgbClr val="000000"/>
              </a:solidFill>
            </a:endParaRPr>
          </a:p>
          <a:p>
            <a:pPr eaLnBrk="1" hangingPunct="1"/>
            <a:r>
              <a:rPr lang="en-US" altLang="en-US" sz="1800" dirty="0">
                <a:solidFill>
                  <a:srgbClr val="000000"/>
                </a:solidFill>
              </a:rPr>
              <a:t>‘We walked through rooms and saw undulating curtains’</a:t>
            </a:r>
            <a:endParaRPr lang="en-US" altLang="en-US" sz="1800" dirty="0"/>
          </a:p>
        </p:txBody>
      </p:sp>
      <p:graphicFrame>
        <p:nvGraphicFramePr>
          <p:cNvPr id="7" name="Content Placeholder 4"/>
          <p:cNvGraphicFramePr>
            <a:graphicFrameLocks noGrp="1"/>
          </p:cNvGraphicFramePr>
          <p:nvPr>
            <p:ph sz="half" idx="4294967295"/>
            <p:extLst>
              <p:ext uri="{D42A27DB-BD31-4B8C-83A1-F6EECF244321}">
                <p14:modId xmlns:p14="http://schemas.microsoft.com/office/powerpoint/2010/main" val="2079579131"/>
              </p:ext>
            </p:extLst>
          </p:nvPr>
        </p:nvGraphicFramePr>
        <p:xfrm>
          <a:off x="3135163" y="1220295"/>
          <a:ext cx="3475844" cy="3477830"/>
        </p:xfrm>
        <a:graphic>
          <a:graphicData uri="http://schemas.openxmlformats.org/drawingml/2006/table">
            <a:tbl>
              <a:tblPr/>
              <a:tblGrid>
                <a:gridCol w="1737922">
                  <a:extLst>
                    <a:ext uri="{9D8B030D-6E8A-4147-A177-3AD203B41FA5}">
                      <a16:colId xmlns:a16="http://schemas.microsoft.com/office/drawing/2014/main" val="20000"/>
                    </a:ext>
                  </a:extLst>
                </a:gridCol>
                <a:gridCol w="1737922">
                  <a:extLst>
                    <a:ext uri="{9D8B030D-6E8A-4147-A177-3AD203B41FA5}">
                      <a16:colId xmlns:a16="http://schemas.microsoft.com/office/drawing/2014/main" val="20001"/>
                    </a:ext>
                  </a:extLst>
                </a:gridCol>
              </a:tblGrid>
              <a:tr h="347783">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000000"/>
                          </a:solidFill>
                          <a:effectLst/>
                          <a:latin typeface="Calibri" charset="0"/>
                          <a:ea typeface="ＭＳ Ｐゴシック" charset="-128"/>
                        </a:rPr>
                        <a:t>ed</a:t>
                      </a:r>
                      <a:endParaRPr kumimoji="0" lang="en-US" altLang="en-US" sz="2000" b="0" i="0" u="none" strike="noStrike" cap="none" normalizeH="0" baseline="0" dirty="0">
                        <a:ln>
                          <a:noFill/>
                        </a:ln>
                        <a:solidFill>
                          <a:srgbClr val="000000"/>
                        </a:solidFill>
                        <a:effectLst/>
                        <a:latin typeface="Calibri" charset="0"/>
                        <a:ea typeface="ＭＳ Ｐゴシック" charset="-128"/>
                      </a:endParaRPr>
                    </a:p>
                  </a:txBody>
                  <a:tcPr marL="12700" marR="12700" marT="12700"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254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ＭＳ Ｐゴシック" charset="-128"/>
                        </a:rPr>
                        <a:t>v</a:t>
                      </a:r>
                    </a:p>
                  </a:txBody>
                  <a:tcPr marL="12700" marR="12700" marT="12700"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254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7783">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000000"/>
                          </a:solidFill>
                          <a:effectLst/>
                          <a:latin typeface="Calibri" charset="0"/>
                          <a:ea typeface="ＭＳ Ｐゴシック" charset="-128"/>
                        </a:rPr>
                        <a:t>lugim</a:t>
                      </a:r>
                      <a:endParaRPr kumimoji="0" lang="en-US" altLang="en-US" sz="2000" b="0" i="0" u="none" strike="noStrike" cap="none" normalizeH="0" baseline="0" dirty="0">
                        <a:ln>
                          <a:noFill/>
                        </a:ln>
                        <a:solidFill>
                          <a:srgbClr val="000000"/>
                        </a:solidFill>
                        <a:effectLst/>
                        <a:latin typeface="Calibri" charset="0"/>
                        <a:ea typeface="ＭＳ Ｐゴシック" charset="-128"/>
                      </a:endParaRPr>
                    </a:p>
                  </a:txBody>
                  <a:tcPr marL="12700" marR="12700" marT="12700"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254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ＭＳ Ｐゴシック" charset="-128"/>
                        </a:rPr>
                        <a:t>prázdný</a:t>
                      </a:r>
                    </a:p>
                  </a:txBody>
                  <a:tcPr marL="12700" marR="12700" marT="12700"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254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1"/>
                  </a:ext>
                </a:extLst>
              </a:tr>
              <a:tr h="347783">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000000"/>
                          </a:solidFill>
                          <a:effectLst/>
                          <a:latin typeface="Calibri" charset="0"/>
                          <a:ea typeface="ＭＳ Ｐゴシック" charset="-128"/>
                        </a:rPr>
                        <a:t>yzil</a:t>
                      </a:r>
                      <a:endParaRPr kumimoji="0" lang="en-US" altLang="en-US" sz="2000" b="0" i="0" u="none" strike="noStrike" cap="none" normalizeH="0" baseline="0" dirty="0">
                        <a:ln>
                          <a:noFill/>
                        </a:ln>
                        <a:solidFill>
                          <a:srgbClr val="000000"/>
                        </a:solidFill>
                        <a:effectLst/>
                        <a:latin typeface="Calibri" charset="0"/>
                        <a:ea typeface="ＭＳ Ｐゴシック" charset="-128"/>
                      </a:endParaRPr>
                    </a:p>
                  </a:txBody>
                  <a:tcPr marL="12700" marR="12700" marT="12700"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ＭＳ Ｐゴシック" charset="-128"/>
                        </a:rPr>
                        <a:t>byt</a:t>
                      </a:r>
                    </a:p>
                  </a:txBody>
                  <a:tcPr marL="12700" marR="12700" marT="12700"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47783">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000000"/>
                          </a:solidFill>
                          <a:effectLst/>
                          <a:latin typeface="Calibri" charset="0"/>
                          <a:ea typeface="ＭＳ Ｐゴシック" charset="-128"/>
                        </a:rPr>
                        <a:t>ulama</a:t>
                      </a:r>
                      <a:endParaRPr kumimoji="0" lang="en-US" altLang="en-US" sz="2000" b="0" i="0" u="none" strike="noStrike" cap="none" normalizeH="0" baseline="0" dirty="0">
                        <a:ln>
                          <a:noFill/>
                        </a:ln>
                        <a:solidFill>
                          <a:srgbClr val="000000"/>
                        </a:solidFill>
                        <a:effectLst/>
                        <a:latin typeface="Calibri" charset="0"/>
                        <a:ea typeface="ＭＳ Ｐゴシック" charset="-128"/>
                      </a:endParaRPr>
                    </a:p>
                  </a:txBody>
                  <a:tcPr marL="12700" marR="12700" marT="12700"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ＭＳ Ｐゴシック" charset="-128"/>
                        </a:rPr>
                        <a:t>pokoj</a:t>
                      </a:r>
                    </a:p>
                  </a:txBody>
                  <a:tcPr marL="12700" marR="12700" marT="12700"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3"/>
                  </a:ext>
                </a:extLst>
              </a:tr>
              <a:tr h="347783">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000000"/>
                          </a:solidFill>
                          <a:effectLst/>
                          <a:latin typeface="Calibri" charset="0"/>
                          <a:ea typeface="ＭＳ Ｐゴシック" charset="-128"/>
                        </a:rPr>
                        <a:t>egirra</a:t>
                      </a:r>
                      <a:endParaRPr kumimoji="0" lang="en-US" altLang="en-US" sz="2000" b="0" i="0" u="none" strike="noStrike" cap="none" normalizeH="0" baseline="0" dirty="0">
                        <a:ln>
                          <a:noFill/>
                        </a:ln>
                        <a:solidFill>
                          <a:srgbClr val="000000"/>
                        </a:solidFill>
                        <a:effectLst/>
                        <a:latin typeface="Calibri" charset="0"/>
                        <a:ea typeface="ＭＳ Ｐゴシック" charset="-128"/>
                      </a:endParaRPr>
                    </a:p>
                  </a:txBody>
                  <a:tcPr marL="12700" marR="12700" marT="12700"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ＭＳ Ｐゴシック" charset="-128"/>
                        </a:rPr>
                        <a:t>lesk</a:t>
                      </a:r>
                    </a:p>
                  </a:txBody>
                  <a:tcPr marL="12700" marR="12700" marT="12700"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7783">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000000"/>
                          </a:solidFill>
                          <a:effectLst/>
                          <a:latin typeface="Calibri" charset="0"/>
                          <a:ea typeface="ＭＳ Ｐゴシック" charset="-128"/>
                        </a:rPr>
                        <a:t>og</a:t>
                      </a:r>
                      <a:endParaRPr kumimoji="0" lang="en-US" altLang="en-US" sz="2000" b="0" i="0" u="none" strike="noStrike" cap="none" normalizeH="0" baseline="0" dirty="0">
                        <a:ln>
                          <a:noFill/>
                        </a:ln>
                        <a:solidFill>
                          <a:srgbClr val="000000"/>
                        </a:solidFill>
                        <a:effectLst/>
                        <a:latin typeface="Calibri" charset="0"/>
                        <a:ea typeface="ＭＳ Ｐゴシック" charset="-128"/>
                      </a:endParaRPr>
                    </a:p>
                  </a:txBody>
                  <a:tcPr marL="12700" marR="12700" marT="12700"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charset="0"/>
                          <a:ea typeface="ＭＳ Ｐゴシック" charset="-128"/>
                        </a:rPr>
                        <a:t>z, </a:t>
                      </a:r>
                      <a:r>
                        <a:rPr kumimoji="0" lang="en-US" altLang="en-US" sz="2000" b="0" i="0" u="none" strike="noStrike" cap="none" normalizeH="0" baseline="0" dirty="0" err="1">
                          <a:ln>
                            <a:noFill/>
                          </a:ln>
                          <a:solidFill>
                            <a:srgbClr val="000000"/>
                          </a:solidFill>
                          <a:effectLst/>
                          <a:latin typeface="Calibri" charset="0"/>
                          <a:ea typeface="ＭＳ Ｐゴシック" charset="-128"/>
                        </a:rPr>
                        <a:t>znak</a:t>
                      </a:r>
                      <a:r>
                        <a:rPr kumimoji="0" lang="en-US" altLang="en-US" sz="2000" b="0" i="0" u="none" strike="noStrike" cap="none" normalizeH="0" baseline="0" dirty="0">
                          <a:ln>
                            <a:noFill/>
                          </a:ln>
                          <a:solidFill>
                            <a:srgbClr val="000000"/>
                          </a:solidFill>
                          <a:effectLst/>
                          <a:latin typeface="Calibri" charset="0"/>
                          <a:ea typeface="ＭＳ Ｐゴシック" charset="-128"/>
                        </a:rPr>
                        <a:t> </a:t>
                      </a:r>
                      <a:r>
                        <a:rPr kumimoji="0" lang="en-US" altLang="en-US" sz="2000" b="0" i="0" u="none" strike="noStrike" cap="none" normalizeH="0" baseline="0" dirty="0" err="1">
                          <a:ln>
                            <a:noFill/>
                          </a:ln>
                          <a:solidFill>
                            <a:srgbClr val="000000"/>
                          </a:solidFill>
                          <a:effectLst/>
                          <a:latin typeface="Calibri" charset="0"/>
                          <a:ea typeface="ＭＳ Ｐゴシック" charset="-128"/>
                        </a:rPr>
                        <a:t>genitivu</a:t>
                      </a:r>
                      <a:endParaRPr kumimoji="0" lang="en-US" altLang="en-US" sz="2000" b="0" i="0" u="none" strike="noStrike" cap="none" normalizeH="0" baseline="0" dirty="0">
                        <a:ln>
                          <a:noFill/>
                        </a:ln>
                        <a:solidFill>
                          <a:srgbClr val="000000"/>
                        </a:solidFill>
                        <a:effectLst/>
                        <a:latin typeface="Calibri" charset="0"/>
                        <a:ea typeface="ＭＳ Ｐゴシック" charset="-128"/>
                      </a:endParaRPr>
                    </a:p>
                  </a:txBody>
                  <a:tcPr marL="12700" marR="12700" marT="12700"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5"/>
                  </a:ext>
                </a:extLst>
              </a:tr>
              <a:tr h="347783">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ＭＳ Ｐゴシック" charset="-128"/>
                        </a:rPr>
                        <a:t>nyd-mutyrra</a:t>
                      </a:r>
                    </a:p>
                  </a:txBody>
                  <a:tcPr marL="12700" marR="12700" marT="12700"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000000"/>
                          </a:solidFill>
                          <a:effectLst/>
                          <a:latin typeface="Calibri" charset="0"/>
                          <a:ea typeface="ＭＳ Ｐゴシック" charset="-128"/>
                        </a:rPr>
                        <a:t>odpoledne</a:t>
                      </a:r>
                      <a:endParaRPr kumimoji="0" lang="en-US" altLang="en-US" sz="2000" b="0" i="0" u="none" strike="noStrike" cap="none" normalizeH="0" baseline="0" dirty="0">
                        <a:ln>
                          <a:noFill/>
                        </a:ln>
                        <a:solidFill>
                          <a:srgbClr val="000000"/>
                        </a:solidFill>
                        <a:effectLst/>
                        <a:latin typeface="Calibri" charset="0"/>
                        <a:ea typeface="ＭＳ Ｐゴシック" charset="-128"/>
                      </a:endParaRPr>
                    </a:p>
                  </a:txBody>
                  <a:tcPr marL="12700" marR="12700" marT="12700"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47783">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ＭＳ Ｐゴシック" charset="-128"/>
                        </a:rPr>
                        <a:t>girra</a:t>
                      </a:r>
                    </a:p>
                  </a:txBody>
                  <a:tcPr marL="12700" marR="12700" marT="12700"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000000"/>
                          </a:solidFill>
                          <a:effectLst/>
                          <a:latin typeface="Calibri" charset="0"/>
                          <a:ea typeface="ＭＳ Ｐゴシック" charset="-128"/>
                        </a:rPr>
                        <a:t>slunce</a:t>
                      </a:r>
                      <a:endParaRPr kumimoji="0" lang="en-US" altLang="en-US" sz="2000" b="0" i="0" u="none" strike="noStrike" cap="none" normalizeH="0" baseline="0" dirty="0">
                        <a:ln>
                          <a:noFill/>
                        </a:ln>
                        <a:solidFill>
                          <a:srgbClr val="000000"/>
                        </a:solidFill>
                        <a:effectLst/>
                        <a:latin typeface="Calibri" charset="0"/>
                        <a:ea typeface="ＭＳ Ｐゴシック" charset="-128"/>
                      </a:endParaRPr>
                    </a:p>
                  </a:txBody>
                  <a:tcPr marL="12700" marR="12700" marT="12700"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7"/>
                  </a:ext>
                </a:extLst>
              </a:tr>
              <a:tr h="347783">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ＭＳ Ｐゴシック" charset="-128"/>
                        </a:rPr>
                        <a:t>om</a:t>
                      </a:r>
                    </a:p>
                  </a:txBody>
                  <a:tcPr marL="12700" marR="12700" marT="12700"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000000"/>
                          </a:solidFill>
                          <a:effectLst/>
                          <a:latin typeface="Calibri" charset="0"/>
                          <a:ea typeface="ＭＳ Ｐゴシック" charset="-128"/>
                        </a:rPr>
                        <a:t>na</a:t>
                      </a:r>
                      <a:endParaRPr kumimoji="0" lang="en-US" altLang="en-US" sz="2000" b="0" i="0" u="none" strike="noStrike" cap="none" normalizeH="0" baseline="0" dirty="0">
                        <a:ln>
                          <a:noFill/>
                        </a:ln>
                        <a:solidFill>
                          <a:srgbClr val="000000"/>
                        </a:solidFill>
                        <a:effectLst/>
                        <a:latin typeface="Calibri" charset="0"/>
                        <a:ea typeface="ＭＳ Ｐゴシック" charset="-128"/>
                      </a:endParaRPr>
                    </a:p>
                  </a:txBody>
                  <a:tcPr marL="12700" marR="12700" marT="12700"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7783">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ＭＳ Ｐゴシック" charset="-128"/>
                        </a:rPr>
                        <a:t>obite</a:t>
                      </a:r>
                    </a:p>
                  </a:txBody>
                  <a:tcPr marL="12700" marR="12700" marT="12700"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000000"/>
                          </a:solidFill>
                          <a:effectLst/>
                          <a:latin typeface="Calibri" charset="0"/>
                          <a:ea typeface="ＭＳ Ｐゴシック" charset="-128"/>
                        </a:rPr>
                        <a:t>skříň</a:t>
                      </a:r>
                      <a:endParaRPr kumimoji="0" lang="en-US" altLang="en-US" sz="2000" b="0" i="0" u="none" strike="noStrike" cap="none" normalizeH="0" baseline="0" dirty="0">
                        <a:ln>
                          <a:noFill/>
                        </a:ln>
                        <a:solidFill>
                          <a:srgbClr val="000000"/>
                        </a:solidFill>
                        <a:effectLst/>
                        <a:latin typeface="Calibri" charset="0"/>
                        <a:ea typeface="ＭＳ Ｐゴシック" charset="-128"/>
                      </a:endParaRPr>
                    </a:p>
                  </a:txBody>
                  <a:tcPr marL="12700" marR="12700" marT="12700"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662003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2"/>
          <p:cNvSpPr>
            <a:spLocks noGrp="1"/>
          </p:cNvSpPr>
          <p:nvPr>
            <p:ph sz="half" idx="1"/>
          </p:nvPr>
        </p:nvSpPr>
        <p:spPr>
          <a:xfrm>
            <a:off x="169282" y="1378744"/>
            <a:ext cx="3028950" cy="3215879"/>
          </a:xfrm>
        </p:spPr>
        <p:txBody>
          <a:bodyPr>
            <a:normAutofit fontScale="92500"/>
          </a:bodyPr>
          <a:lstStyle/>
          <a:p>
            <a:pPr marL="0" indent="0">
              <a:buNone/>
            </a:pPr>
            <a:r>
              <a:rPr lang="en-US" altLang="en-US" b="1" dirty="0" err="1">
                <a:solidFill>
                  <a:srgbClr val="000000"/>
                </a:solidFill>
                <a:latin typeface="Calibri" charset="0"/>
                <a:ea typeface="ＭＳ Ｐゴシック" charset="-128"/>
              </a:rPr>
              <a:t>Nedumudelu</a:t>
            </a:r>
            <a:r>
              <a:rPr lang="en-US" altLang="en-US" b="1" dirty="0">
                <a:solidFill>
                  <a:srgbClr val="000000"/>
                </a:solidFill>
                <a:latin typeface="Calibri" charset="0"/>
                <a:ea typeface="ＭＳ Ｐゴシック" charset="-128"/>
              </a:rPr>
              <a:t> igg </a:t>
            </a:r>
            <a:r>
              <a:rPr lang="en-US" altLang="en-US" b="1" dirty="0" err="1">
                <a:solidFill>
                  <a:srgbClr val="000000"/>
                </a:solidFill>
                <a:latin typeface="Calibri" charset="0"/>
                <a:ea typeface="ＭＳ Ｐゴシック" charset="-128"/>
              </a:rPr>
              <a:t>ulamarun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ali</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edeluggudelu</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dunydelorin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gulorin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ed</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lugimorin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yzillorin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egirran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nyd-mutyrravin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girran</a:t>
            </a:r>
            <a:r>
              <a:rPr lang="en-US" altLang="en-US" b="1" dirty="0">
                <a:solidFill>
                  <a:srgbClr val="000000"/>
                </a:solidFill>
                <a:latin typeface="Calibri" charset="0"/>
                <a:ea typeface="ＭＳ Ｐゴシック" charset="-128"/>
              </a:rPr>
              <a:t> om </a:t>
            </a:r>
            <a:r>
              <a:rPr lang="en-US" altLang="en-US" b="1" dirty="0" err="1">
                <a:solidFill>
                  <a:srgbClr val="000000"/>
                </a:solidFill>
                <a:latin typeface="Calibri" charset="0"/>
                <a:ea typeface="ＭＳ Ｐゴシック" charset="-128"/>
              </a:rPr>
              <a:t>obitemi</a:t>
            </a:r>
            <a:r>
              <a:rPr lang="en-US" altLang="en-US" b="1" dirty="0">
                <a:solidFill>
                  <a:srgbClr val="000000"/>
                </a:solidFill>
                <a:latin typeface="Calibri" charset="0"/>
                <a:ea typeface="ＭＳ Ｐゴシック" charset="-128"/>
              </a:rPr>
              <a:t>,</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nomyregudorin</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nedd</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lugudelorin</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ed</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ymiramaguderu</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ogirra</a:t>
            </a:r>
            <a:r>
              <a:rPr lang="en-US" altLang="en-US" b="1" dirty="0">
                <a:solidFill>
                  <a:srgbClr val="000000"/>
                </a:solidFill>
                <a:latin typeface="Calibri" charset="0"/>
                <a:ea typeface="ＭＳ Ｐゴシック" charset="-128"/>
              </a:rPr>
              <a:t>,</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nysudelu</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lynorin</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monedd</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ulym</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omigedd</a:t>
            </a:r>
            <a:r>
              <a:rPr lang="en-US" altLang="en-US" dirty="0">
                <a:solidFill>
                  <a:srgbClr val="000000"/>
                </a:solidFill>
                <a:latin typeface="Calibri" charset="0"/>
                <a:ea typeface="ＭＳ Ｐゴシック" charset="-128"/>
              </a:rPr>
              <a:t> </a:t>
            </a:r>
            <a:r>
              <a:rPr lang="en-US" altLang="en-US" b="1" dirty="0">
                <a:solidFill>
                  <a:srgbClr val="000000"/>
                </a:solidFill>
                <a:latin typeface="Calibri" charset="0"/>
                <a:ea typeface="ＭＳ Ｐゴシック" charset="-128"/>
              </a:rPr>
              <a:t>om</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usume</a:t>
            </a:r>
            <a:r>
              <a:rPr lang="en-US" altLang="en-US" b="1" dirty="0">
                <a:solidFill>
                  <a:srgbClr val="000000"/>
                </a:solidFill>
                <a:latin typeface="Calibri" charset="0"/>
                <a:ea typeface="ＭＳ Ｐゴシック" charset="-128"/>
              </a:rPr>
              <a:t>,</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bazelori</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rysadul</a:t>
            </a:r>
            <a:r>
              <a:rPr lang="en-US" altLang="en-US" dirty="0">
                <a:solidFill>
                  <a:srgbClr val="000000"/>
                </a:solidFill>
                <a:latin typeface="Calibri" charset="0"/>
                <a:ea typeface="ＭＳ Ｐゴシック" charset="-128"/>
              </a:rPr>
              <a:t> </a:t>
            </a:r>
            <a:r>
              <a:rPr lang="en-US" altLang="en-US" b="1" dirty="0">
                <a:solidFill>
                  <a:srgbClr val="000000"/>
                </a:solidFill>
                <a:latin typeface="Calibri" charset="0"/>
                <a:ea typeface="ＭＳ Ｐゴシック" charset="-128"/>
              </a:rPr>
              <a:t>sin</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durr</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lomm</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ali</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latta</a:t>
            </a:r>
            <a:r>
              <a:rPr lang="en-US" altLang="en-US" dirty="0">
                <a:solidFill>
                  <a:srgbClr val="000000"/>
                </a:solidFill>
                <a:latin typeface="Calibri" charset="0"/>
                <a:ea typeface="ＭＳ Ｐゴシック" charset="-128"/>
              </a:rPr>
              <a:t> </a:t>
            </a:r>
            <a:r>
              <a:rPr lang="en-US" altLang="en-US" b="1" dirty="0">
                <a:solidFill>
                  <a:srgbClr val="000000"/>
                </a:solidFill>
                <a:latin typeface="Calibri" charset="0"/>
                <a:ea typeface="ＭＳ Ｐゴシック" charset="-128"/>
              </a:rPr>
              <a:t>om</a:t>
            </a:r>
            <a:r>
              <a:rPr lang="en-US" altLang="en-US" dirty="0">
                <a:solidFill>
                  <a:srgbClr val="000000"/>
                </a:solidFill>
                <a:latin typeface="Calibri" charset="0"/>
                <a:ea typeface="ＭＳ Ｐゴシック" charset="-128"/>
              </a:rPr>
              <a:t> </a:t>
            </a:r>
            <a:r>
              <a:rPr lang="en-US" altLang="en-US" b="1" dirty="0">
                <a:solidFill>
                  <a:srgbClr val="000000"/>
                </a:solidFill>
                <a:latin typeface="Calibri" charset="0"/>
                <a:ea typeface="ＭＳ Ｐゴシック" charset="-128"/>
              </a:rPr>
              <a:t>bet-</a:t>
            </a:r>
            <a:r>
              <a:rPr lang="en-US" altLang="en-US" b="1" dirty="0" err="1">
                <a:solidFill>
                  <a:srgbClr val="000000"/>
                </a:solidFill>
                <a:latin typeface="Calibri" charset="0"/>
                <a:ea typeface="ＭＳ Ｐゴシック" charset="-128"/>
              </a:rPr>
              <a:t>lurrera</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igama</a:t>
            </a:r>
            <a:r>
              <a:rPr lang="en-US" altLang="en-US" b="1" dirty="0">
                <a:solidFill>
                  <a:srgbClr val="000000"/>
                </a:solidFill>
                <a:latin typeface="Calibri" charset="0"/>
                <a:ea typeface="ＭＳ Ｐゴシック" charset="-128"/>
              </a:rPr>
              <a:t>.</a:t>
            </a:r>
          </a:p>
        </p:txBody>
      </p:sp>
      <p:graphicFrame>
        <p:nvGraphicFramePr>
          <p:cNvPr id="5" name="Content Placeholder 4"/>
          <p:cNvGraphicFramePr>
            <a:graphicFrameLocks noGrp="1"/>
          </p:cNvGraphicFramePr>
          <p:nvPr>
            <p:ph sz="half" idx="4294967295"/>
            <p:extLst>
              <p:ext uri="{D42A27DB-BD31-4B8C-83A1-F6EECF244321}">
                <p14:modId xmlns:p14="http://schemas.microsoft.com/office/powerpoint/2010/main" val="263060356"/>
              </p:ext>
            </p:extLst>
          </p:nvPr>
        </p:nvGraphicFramePr>
        <p:xfrm>
          <a:off x="3157711" y="1262063"/>
          <a:ext cx="2926557" cy="3785235"/>
        </p:xfrm>
        <a:graphic>
          <a:graphicData uri="http://schemas.openxmlformats.org/drawingml/2006/table">
            <a:tbl>
              <a:tblPr/>
              <a:tblGrid>
                <a:gridCol w="1463279">
                  <a:extLst>
                    <a:ext uri="{9D8B030D-6E8A-4147-A177-3AD203B41FA5}">
                      <a16:colId xmlns:a16="http://schemas.microsoft.com/office/drawing/2014/main" val="20000"/>
                    </a:ext>
                  </a:extLst>
                </a:gridCol>
                <a:gridCol w="1463278">
                  <a:extLst>
                    <a:ext uri="{9D8B030D-6E8A-4147-A177-3AD203B41FA5}">
                      <a16:colId xmlns:a16="http://schemas.microsoft.com/office/drawing/2014/main" val="20001"/>
                    </a:ext>
                  </a:extLst>
                </a:gridCol>
              </a:tblGrid>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nomyregud</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254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zrnko</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254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og</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254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z, znak genitivu</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254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1"/>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nedd</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prach</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lugudirr</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létat, poletovat</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3"/>
                  </a:ext>
                </a:extLst>
              </a:tr>
              <a:tr h="586740">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přechodník</a:t>
                      </a:r>
                    </a:p>
                    <a:p>
                      <a:pPr marL="0" marR="0" lvl="0" indent="0" algn="l" defTabSz="457200" rtl="0" eaLnBrk="1" fontAlgn="b" latinLnBrk="0" hangingPunct="1">
                        <a:lnSpc>
                          <a:spcPct val="100000"/>
                        </a:lnSpc>
                        <a:spcBef>
                          <a:spcPts val="300"/>
                        </a:spcBef>
                        <a:spcAft>
                          <a:spcPts val="30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nom.pl.m.act</a:t>
                      </a:r>
                      <a:endParaRPr kumimoji="0" lang="en-US" altLang="en-US" sz="1800" b="0" i="0" u="none" strike="noStrike" cap="none" normalizeH="0" baseline="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ts val="300"/>
                        </a:spcBef>
                        <a:spcAft>
                          <a:spcPts val="300"/>
                        </a:spcAft>
                        <a:buClrTx/>
                        <a:buSzTx/>
                        <a:buFontTx/>
                        <a:buNone/>
                        <a:tabLst/>
                      </a:pPr>
                      <a:r>
                        <a:rPr kumimoji="0" lang="en-US" altLang="en-US" sz="1800" b="1" i="0" u="none" strike="noStrike" cap="none" normalizeH="0" baseline="0">
                          <a:ln>
                            <a:noFill/>
                          </a:ln>
                          <a:solidFill>
                            <a:schemeClr val="tx1"/>
                          </a:solidFill>
                          <a:effectLst/>
                          <a:latin typeface="Calibri" charset="0"/>
                          <a:ea typeface="ＭＳ Ｐゴシック" charset="-128"/>
                        </a:rPr>
                        <a:t>mon-elori</a:t>
                      </a:r>
                      <a:endParaRPr kumimoji="0" lang="en-US" altLang="en-US" sz="1800" b="1" i="0" u="none" strike="noStrike" cap="none" normalizeH="0" baseline="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ymiramaguda</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sloupek</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5"/>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ogir</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světlo</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nysirr</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číst</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7"/>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lyn</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věta</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monirr</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otevřít</a:t>
                      </a:r>
                      <a:endParaRPr kumimoji="0" lang="en-US" altLang="en-US" sz="1800" b="0" i="0" u="none" strike="noStrike" cap="none" normalizeH="0" baseline="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9"/>
                  </a:ext>
                </a:extLst>
              </a:tr>
              <a:tr h="61531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ts val="300"/>
                        </a:spcBef>
                        <a:spcAft>
                          <a:spcPts val="30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přechodník</a:t>
                      </a:r>
                    </a:p>
                    <a:p>
                      <a:pPr marL="0" marR="0" lvl="0" indent="0" algn="l" defTabSz="457200" rtl="0" eaLnBrk="1" fontAlgn="b" latinLnBrk="0" hangingPunct="1">
                        <a:lnSpc>
                          <a:spcPct val="100000"/>
                        </a:lnSpc>
                        <a:spcBef>
                          <a:spcPts val="300"/>
                        </a:spcBef>
                        <a:spcAft>
                          <a:spcPts val="30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nom.sg.m.pass</a:t>
                      </a:r>
                      <a:endParaRPr kumimoji="0" lang="en-US" altLang="en-US" sz="1800" b="0" i="0" u="none" strike="noStrike" cap="none" normalizeH="0" baseline="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ts val="300"/>
                        </a:spcBef>
                        <a:spcAft>
                          <a:spcPts val="300"/>
                        </a:spcAft>
                        <a:buClrTx/>
                        <a:buSzTx/>
                        <a:buFontTx/>
                        <a:buNone/>
                        <a:tabLst/>
                      </a:pPr>
                      <a:r>
                        <a:rPr kumimoji="0" lang="en-US" altLang="en-US" sz="1800" b="1" i="0" u="none" strike="noStrike" cap="none" normalizeH="0" baseline="0" dirty="0">
                          <a:ln>
                            <a:noFill/>
                          </a:ln>
                          <a:solidFill>
                            <a:schemeClr val="tx1"/>
                          </a:solidFill>
                          <a:effectLst/>
                          <a:latin typeface="Calibri" charset="0"/>
                          <a:ea typeface="ＭＳ Ｐゴシック" charset="-128"/>
                        </a:rPr>
                        <a:t>mon-</a:t>
                      </a:r>
                      <a:r>
                        <a:rPr kumimoji="0" lang="en-US" altLang="en-US" sz="1800" b="1" i="0" u="none" strike="noStrike" cap="none" normalizeH="0" baseline="0" dirty="0" err="1">
                          <a:ln>
                            <a:noFill/>
                          </a:ln>
                          <a:solidFill>
                            <a:schemeClr val="tx1"/>
                          </a:solidFill>
                          <a:effectLst/>
                          <a:latin typeface="Calibri" charset="0"/>
                          <a:ea typeface="ＭＳ Ｐゴシック" charset="-128"/>
                        </a:rPr>
                        <a:t>edd</a:t>
                      </a:r>
                      <a:endParaRPr kumimoji="0" lang="en-US" altLang="en-US" sz="1800" b="1" i="0" u="none" strike="noStrike" cap="none" normalizeH="0" baseline="0" dirty="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7" name="TextBox 3"/>
          <p:cNvSpPr txBox="1">
            <a:spLocks noChangeArrowheads="1"/>
          </p:cNvSpPr>
          <p:nvPr/>
        </p:nvSpPr>
        <p:spPr bwMode="auto">
          <a:xfrm>
            <a:off x="106212" y="15718"/>
            <a:ext cx="896421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r>
              <a:rPr lang="en-US" altLang="en-US" sz="1800" dirty="0" err="1">
                <a:solidFill>
                  <a:srgbClr val="000000"/>
                </a:solidFill>
              </a:rPr>
              <a:t>Procházeli</a:t>
            </a:r>
            <a:r>
              <a:rPr lang="en-US" altLang="en-US" sz="1800" dirty="0">
                <a:solidFill>
                  <a:srgbClr val="000000"/>
                </a:solidFill>
              </a:rPr>
              <a:t> </a:t>
            </a:r>
            <a:r>
              <a:rPr lang="en-US" altLang="en-US" sz="1800" dirty="0" err="1">
                <a:solidFill>
                  <a:srgbClr val="000000"/>
                </a:solidFill>
              </a:rPr>
              <a:t>jsme</a:t>
            </a:r>
            <a:r>
              <a:rPr lang="en-US" altLang="en-US" sz="1800" dirty="0">
                <a:solidFill>
                  <a:srgbClr val="000000"/>
                </a:solidFill>
              </a:rPr>
              <a:t> </a:t>
            </a:r>
            <a:r>
              <a:rPr lang="en-US" altLang="en-US" sz="1800" dirty="0" err="1">
                <a:solidFill>
                  <a:srgbClr val="000000"/>
                </a:solidFill>
              </a:rPr>
              <a:t>skrze</a:t>
            </a:r>
            <a:r>
              <a:rPr lang="en-US" altLang="en-US" sz="1800" dirty="0">
                <a:solidFill>
                  <a:srgbClr val="000000"/>
                </a:solidFill>
              </a:rPr>
              <a:t> </a:t>
            </a:r>
            <a:r>
              <a:rPr lang="en-US" altLang="en-US" sz="1800" dirty="0" err="1">
                <a:solidFill>
                  <a:srgbClr val="000000"/>
                </a:solidFill>
              </a:rPr>
              <a:t>pokoje</a:t>
            </a:r>
            <a:r>
              <a:rPr lang="en-US" altLang="en-US" sz="1800" dirty="0">
                <a:solidFill>
                  <a:srgbClr val="000000"/>
                </a:solidFill>
              </a:rPr>
              <a:t> a </a:t>
            </a:r>
            <a:r>
              <a:rPr lang="en-US" altLang="en-US" sz="1800" dirty="0" err="1">
                <a:solidFill>
                  <a:srgbClr val="000000"/>
                </a:solidFill>
              </a:rPr>
              <a:t>viděli</a:t>
            </a:r>
            <a:r>
              <a:rPr lang="en-US" altLang="en-US" sz="1800" dirty="0">
                <a:solidFill>
                  <a:srgbClr val="000000"/>
                </a:solidFill>
              </a:rPr>
              <a:t> </a:t>
            </a:r>
            <a:r>
              <a:rPr lang="en-US" altLang="en-US" sz="1800" dirty="0" err="1">
                <a:solidFill>
                  <a:srgbClr val="000000"/>
                </a:solidFill>
              </a:rPr>
              <a:t>jsme</a:t>
            </a:r>
            <a:r>
              <a:rPr lang="en-US" altLang="en-US" sz="1800" dirty="0">
                <a:solidFill>
                  <a:srgbClr val="000000"/>
                </a:solidFill>
              </a:rPr>
              <a:t> </a:t>
            </a:r>
            <a:r>
              <a:rPr lang="en-US" altLang="en-US" sz="1800" dirty="0" err="1">
                <a:solidFill>
                  <a:srgbClr val="000000"/>
                </a:solidFill>
              </a:rPr>
              <a:t>vlnící</a:t>
            </a:r>
            <a:r>
              <a:rPr lang="en-US" altLang="en-US" sz="1800" dirty="0">
                <a:solidFill>
                  <a:srgbClr val="000000"/>
                </a:solidFill>
              </a:rPr>
              <a:t> se </a:t>
            </a:r>
            <a:r>
              <a:rPr lang="en-US" altLang="en-US" sz="1800" dirty="0" err="1">
                <a:solidFill>
                  <a:srgbClr val="000000"/>
                </a:solidFill>
              </a:rPr>
              <a:t>záclony</a:t>
            </a:r>
            <a:r>
              <a:rPr lang="en-US" altLang="en-US" sz="1800" dirty="0">
                <a:solidFill>
                  <a:srgbClr val="000000"/>
                </a:solidFill>
              </a:rPr>
              <a:t> v </a:t>
            </a:r>
            <a:r>
              <a:rPr lang="en-US" altLang="en-US" sz="1800" dirty="0" err="1">
                <a:solidFill>
                  <a:srgbClr val="000000"/>
                </a:solidFill>
              </a:rPr>
              <a:t>prázdných</a:t>
            </a:r>
            <a:r>
              <a:rPr lang="en-US" altLang="en-US" sz="1800" dirty="0">
                <a:solidFill>
                  <a:srgbClr val="000000"/>
                </a:solidFill>
              </a:rPr>
              <a:t> </a:t>
            </a:r>
            <a:r>
              <a:rPr lang="en-US" altLang="en-US" sz="1800" dirty="0" err="1">
                <a:solidFill>
                  <a:srgbClr val="000000"/>
                </a:solidFill>
              </a:rPr>
              <a:t>bytech</a:t>
            </a:r>
            <a:r>
              <a:rPr lang="en-US" altLang="en-US" sz="1800" dirty="0">
                <a:solidFill>
                  <a:srgbClr val="000000"/>
                </a:solidFill>
              </a:rPr>
              <a:t>, </a:t>
            </a:r>
            <a:r>
              <a:rPr lang="en-US" altLang="en-US" sz="1800" dirty="0" err="1">
                <a:solidFill>
                  <a:srgbClr val="000000"/>
                </a:solidFill>
              </a:rPr>
              <a:t>lesk</a:t>
            </a:r>
            <a:r>
              <a:rPr lang="en-US" altLang="en-US" sz="1800" dirty="0">
                <a:solidFill>
                  <a:srgbClr val="000000"/>
                </a:solidFill>
              </a:rPr>
              <a:t> </a:t>
            </a:r>
            <a:r>
              <a:rPr lang="en-US" altLang="en-US" sz="1800" dirty="0" err="1">
                <a:solidFill>
                  <a:srgbClr val="000000"/>
                </a:solidFill>
              </a:rPr>
              <a:t>odpoledního</a:t>
            </a:r>
            <a:r>
              <a:rPr lang="en-US" altLang="en-US" sz="1800" dirty="0">
                <a:solidFill>
                  <a:srgbClr val="000000"/>
                </a:solidFill>
              </a:rPr>
              <a:t> </a:t>
            </a:r>
            <a:r>
              <a:rPr lang="en-US" altLang="en-US" sz="1800" dirty="0" err="1">
                <a:solidFill>
                  <a:srgbClr val="000000"/>
                </a:solidFill>
              </a:rPr>
              <a:t>slunce</a:t>
            </a:r>
            <a:r>
              <a:rPr lang="en-US" altLang="en-US" sz="1800" dirty="0">
                <a:solidFill>
                  <a:srgbClr val="000000"/>
                </a:solidFill>
              </a:rPr>
              <a:t> </a:t>
            </a:r>
            <a:r>
              <a:rPr lang="en-US" altLang="en-US" sz="1800" dirty="0" err="1">
                <a:solidFill>
                  <a:srgbClr val="000000"/>
                </a:solidFill>
              </a:rPr>
              <a:t>na</a:t>
            </a:r>
            <a:r>
              <a:rPr lang="en-US" altLang="en-US" sz="1800" dirty="0">
                <a:solidFill>
                  <a:srgbClr val="000000"/>
                </a:solidFill>
              </a:rPr>
              <a:t> </a:t>
            </a:r>
            <a:r>
              <a:rPr lang="en-US" altLang="en-US" sz="1800" dirty="0" err="1">
                <a:solidFill>
                  <a:srgbClr val="000000"/>
                </a:solidFill>
              </a:rPr>
              <a:t>skříních</a:t>
            </a:r>
            <a:endParaRPr lang="en-US" altLang="en-US" sz="1800" dirty="0"/>
          </a:p>
          <a:p>
            <a:pPr eaLnBrk="1" hangingPunct="1"/>
            <a:r>
              <a:rPr lang="en-US" altLang="en-US" sz="1800" dirty="0">
                <a:solidFill>
                  <a:srgbClr val="000000"/>
                </a:solidFill>
              </a:rPr>
              <a:t>‘We walked through rooms and saw undulating curtains in empty apartments, the reflection of the afternoon sun on the cabinets’</a:t>
            </a:r>
            <a:endParaRPr lang="en-US" altLang="en-US" sz="1800" dirty="0"/>
          </a:p>
        </p:txBody>
      </p:sp>
    </p:spTree>
    <p:extLst>
      <p:ext uri="{BB962C8B-B14F-4D97-AF65-F5344CB8AC3E}">
        <p14:creationId xmlns:p14="http://schemas.microsoft.com/office/powerpoint/2010/main" val="13402366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2"/>
          <p:cNvSpPr>
            <a:spLocks noGrp="1"/>
          </p:cNvSpPr>
          <p:nvPr>
            <p:ph sz="half" idx="1"/>
          </p:nvPr>
        </p:nvSpPr>
        <p:spPr>
          <a:xfrm>
            <a:off x="130969" y="1390529"/>
            <a:ext cx="3028950" cy="3215879"/>
          </a:xfrm>
        </p:spPr>
        <p:txBody>
          <a:bodyPr>
            <a:normAutofit fontScale="92500"/>
          </a:bodyPr>
          <a:lstStyle/>
          <a:p>
            <a:pPr marL="0" indent="0">
              <a:buNone/>
            </a:pPr>
            <a:r>
              <a:rPr lang="en-US" altLang="en-US" b="1" dirty="0" err="1">
                <a:solidFill>
                  <a:srgbClr val="000000"/>
                </a:solidFill>
                <a:latin typeface="Calibri" charset="0"/>
                <a:ea typeface="ＭＳ Ｐゴシック" charset="-128"/>
              </a:rPr>
              <a:t>Nedumudelu</a:t>
            </a:r>
            <a:r>
              <a:rPr lang="en-US" altLang="en-US" b="1" dirty="0">
                <a:solidFill>
                  <a:srgbClr val="000000"/>
                </a:solidFill>
                <a:latin typeface="Calibri" charset="0"/>
                <a:ea typeface="ＭＳ Ｐゴシック" charset="-128"/>
              </a:rPr>
              <a:t> igg </a:t>
            </a:r>
            <a:r>
              <a:rPr lang="en-US" altLang="en-US" b="1" dirty="0" err="1">
                <a:solidFill>
                  <a:srgbClr val="000000"/>
                </a:solidFill>
                <a:latin typeface="Calibri" charset="0"/>
                <a:ea typeface="ＭＳ Ｐゴシック" charset="-128"/>
              </a:rPr>
              <a:t>ulamarun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ali</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edeluggudelu</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dunydelorin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gulorin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ed</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lugimorin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yzillorin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egirran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nyd-mutyrravin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girran</a:t>
            </a:r>
            <a:r>
              <a:rPr lang="en-US" altLang="en-US" b="1" dirty="0">
                <a:solidFill>
                  <a:srgbClr val="000000"/>
                </a:solidFill>
                <a:latin typeface="Calibri" charset="0"/>
                <a:ea typeface="ＭＳ Ｐゴシック" charset="-128"/>
              </a:rPr>
              <a:t> om </a:t>
            </a:r>
            <a:r>
              <a:rPr lang="en-US" altLang="en-US" b="1" dirty="0" err="1">
                <a:solidFill>
                  <a:srgbClr val="000000"/>
                </a:solidFill>
                <a:latin typeface="Calibri" charset="0"/>
                <a:ea typeface="ＭＳ Ｐゴシック" charset="-128"/>
              </a:rPr>
              <a:t>obitemi</a:t>
            </a:r>
            <a:r>
              <a:rPr lang="en-US" altLang="en-US" b="1" dirty="0">
                <a:solidFill>
                  <a:srgbClr val="000000"/>
                </a:solidFill>
                <a:latin typeface="Calibri" charset="0"/>
                <a:ea typeface="ＭＳ Ｐゴシック" charset="-128"/>
              </a:rPr>
              <a:t>,</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nomyregudorin</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nedd</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lugudelorin</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ed</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ymiramaguderu</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ogirra</a:t>
            </a:r>
            <a:r>
              <a:rPr lang="en-US" altLang="en-US" b="1" dirty="0">
                <a:solidFill>
                  <a:srgbClr val="000000"/>
                </a:solidFill>
                <a:latin typeface="Calibri" charset="0"/>
                <a:ea typeface="ＭＳ Ｐゴシック" charset="-128"/>
              </a:rPr>
              <a:t>,</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nysudelu</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lynorin</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monedd</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ulym</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omigedd</a:t>
            </a:r>
            <a:r>
              <a:rPr lang="en-US" altLang="en-US" dirty="0">
                <a:solidFill>
                  <a:srgbClr val="000000"/>
                </a:solidFill>
                <a:latin typeface="Calibri" charset="0"/>
                <a:ea typeface="ＭＳ Ｐゴシック" charset="-128"/>
              </a:rPr>
              <a:t> </a:t>
            </a:r>
            <a:r>
              <a:rPr lang="en-US" altLang="en-US" b="1" dirty="0">
                <a:solidFill>
                  <a:srgbClr val="000000"/>
                </a:solidFill>
                <a:latin typeface="Calibri" charset="0"/>
                <a:ea typeface="ＭＳ Ｐゴシック" charset="-128"/>
              </a:rPr>
              <a:t>om</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usume</a:t>
            </a:r>
            <a:r>
              <a:rPr lang="en-US" altLang="en-US" b="1" dirty="0">
                <a:solidFill>
                  <a:srgbClr val="000000"/>
                </a:solidFill>
                <a:latin typeface="Calibri" charset="0"/>
                <a:ea typeface="ＭＳ Ｐゴシック" charset="-128"/>
              </a:rPr>
              <a:t>,</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bazelori</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rysadul</a:t>
            </a:r>
            <a:r>
              <a:rPr lang="en-US" altLang="en-US" dirty="0">
                <a:solidFill>
                  <a:srgbClr val="000000"/>
                </a:solidFill>
                <a:latin typeface="Calibri" charset="0"/>
                <a:ea typeface="ＭＳ Ｐゴシック" charset="-128"/>
              </a:rPr>
              <a:t> </a:t>
            </a:r>
            <a:r>
              <a:rPr lang="en-US" altLang="en-US" b="1" dirty="0">
                <a:solidFill>
                  <a:srgbClr val="000000"/>
                </a:solidFill>
                <a:latin typeface="Calibri" charset="0"/>
                <a:ea typeface="ＭＳ Ｐゴシック" charset="-128"/>
              </a:rPr>
              <a:t>sin</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durr</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lomm</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ali</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latta</a:t>
            </a:r>
            <a:r>
              <a:rPr lang="en-US" altLang="en-US" dirty="0">
                <a:solidFill>
                  <a:srgbClr val="000000"/>
                </a:solidFill>
                <a:latin typeface="Calibri" charset="0"/>
                <a:ea typeface="ＭＳ Ｐゴシック" charset="-128"/>
              </a:rPr>
              <a:t> </a:t>
            </a:r>
            <a:r>
              <a:rPr lang="en-US" altLang="en-US" b="1" dirty="0">
                <a:solidFill>
                  <a:srgbClr val="000000"/>
                </a:solidFill>
                <a:latin typeface="Calibri" charset="0"/>
                <a:ea typeface="ＭＳ Ｐゴシック" charset="-128"/>
              </a:rPr>
              <a:t>om</a:t>
            </a:r>
            <a:r>
              <a:rPr lang="en-US" altLang="en-US" dirty="0">
                <a:solidFill>
                  <a:srgbClr val="000000"/>
                </a:solidFill>
                <a:latin typeface="Calibri" charset="0"/>
                <a:ea typeface="ＭＳ Ｐゴシック" charset="-128"/>
              </a:rPr>
              <a:t> </a:t>
            </a:r>
            <a:r>
              <a:rPr lang="en-US" altLang="en-US" b="1" dirty="0">
                <a:solidFill>
                  <a:srgbClr val="000000"/>
                </a:solidFill>
                <a:latin typeface="Calibri" charset="0"/>
                <a:ea typeface="ＭＳ Ｐゴシック" charset="-128"/>
              </a:rPr>
              <a:t>bet-</a:t>
            </a:r>
            <a:r>
              <a:rPr lang="en-US" altLang="en-US" b="1" dirty="0" err="1">
                <a:solidFill>
                  <a:srgbClr val="000000"/>
                </a:solidFill>
                <a:latin typeface="Calibri" charset="0"/>
                <a:ea typeface="ＭＳ Ｐゴシック" charset="-128"/>
              </a:rPr>
              <a:t>lurrera</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igama</a:t>
            </a:r>
            <a:r>
              <a:rPr lang="en-US" altLang="en-US" b="1" dirty="0">
                <a:solidFill>
                  <a:srgbClr val="000000"/>
                </a:solidFill>
                <a:latin typeface="Calibri" charset="0"/>
                <a:ea typeface="ＭＳ Ｐゴシック" charset="-128"/>
              </a:rPr>
              <a:t>.</a:t>
            </a:r>
          </a:p>
        </p:txBody>
      </p:sp>
      <p:graphicFrame>
        <p:nvGraphicFramePr>
          <p:cNvPr id="5" name="Content Placeholder 4"/>
          <p:cNvGraphicFramePr>
            <a:graphicFrameLocks noGrp="1"/>
          </p:cNvGraphicFramePr>
          <p:nvPr>
            <p:ph sz="half" idx="4294967295"/>
            <p:extLst>
              <p:ext uri="{D42A27DB-BD31-4B8C-83A1-F6EECF244321}">
                <p14:modId xmlns:p14="http://schemas.microsoft.com/office/powerpoint/2010/main" val="1057600176"/>
              </p:ext>
            </p:extLst>
          </p:nvPr>
        </p:nvGraphicFramePr>
        <p:xfrm>
          <a:off x="3252296" y="1262060"/>
          <a:ext cx="2926557" cy="3472815"/>
        </p:xfrm>
        <a:graphic>
          <a:graphicData uri="http://schemas.openxmlformats.org/drawingml/2006/table">
            <a:tbl>
              <a:tblPr/>
              <a:tblGrid>
                <a:gridCol w="1463279">
                  <a:extLst>
                    <a:ext uri="{9D8B030D-6E8A-4147-A177-3AD203B41FA5}">
                      <a16:colId xmlns:a16="http://schemas.microsoft.com/office/drawing/2014/main" val="20000"/>
                    </a:ext>
                  </a:extLst>
                </a:gridCol>
                <a:gridCol w="1463278">
                  <a:extLst>
                    <a:ext uri="{9D8B030D-6E8A-4147-A177-3AD203B41FA5}">
                      <a16:colId xmlns:a16="http://schemas.microsoft.com/office/drawing/2014/main" val="20001"/>
                    </a:ext>
                  </a:extLst>
                </a:gridCol>
              </a:tblGrid>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Calibri" charset="0"/>
                          <a:ea typeface="ＭＳ Ｐゴシック" charset="-128"/>
                        </a:rPr>
                        <a:t>ulym</a:t>
                      </a:r>
                      <a:endParaRPr kumimoji="0" lang="en-US" altLang="en-US" sz="1800" b="0" i="0" u="none" strike="noStrike" cap="none" normalizeH="0" baseline="0" dirty="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254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román</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254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omigirr</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254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zapomenout</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254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1"/>
                  </a:ext>
                </a:extLst>
              </a:tr>
              <a:tr h="61531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ts val="300"/>
                        </a:spcBef>
                        <a:spcAft>
                          <a:spcPts val="30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přechodník</a:t>
                      </a:r>
                    </a:p>
                    <a:p>
                      <a:pPr marL="0" marR="0" lvl="0" indent="0" algn="l" defTabSz="457200" rtl="0" eaLnBrk="1" fontAlgn="b" latinLnBrk="0" hangingPunct="1">
                        <a:lnSpc>
                          <a:spcPct val="100000"/>
                        </a:lnSpc>
                        <a:spcBef>
                          <a:spcPts val="300"/>
                        </a:spcBef>
                        <a:spcAft>
                          <a:spcPts val="30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nom.sg.m.pass</a:t>
                      </a:r>
                      <a:endParaRPr kumimoji="0" lang="en-US" altLang="en-US" sz="1800" b="0" i="0" u="none" strike="noStrike" cap="none" normalizeH="0" baseline="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ts val="300"/>
                        </a:spcBef>
                        <a:spcAft>
                          <a:spcPts val="300"/>
                        </a:spcAft>
                        <a:buClrTx/>
                        <a:buSzTx/>
                        <a:buFontTx/>
                        <a:buNone/>
                        <a:tabLst/>
                      </a:pPr>
                      <a:r>
                        <a:rPr kumimoji="0" lang="en-US" altLang="en-US" sz="1800" b="1" i="0" u="none" strike="noStrike" cap="none" normalizeH="0" baseline="0">
                          <a:ln>
                            <a:noFill/>
                          </a:ln>
                          <a:solidFill>
                            <a:schemeClr val="tx1"/>
                          </a:solidFill>
                          <a:effectLst/>
                          <a:latin typeface="Calibri" charset="0"/>
                          <a:ea typeface="ＭＳ Ｐゴシック" charset="-128"/>
                        </a:rPr>
                        <a:t>mon-edd</a:t>
                      </a:r>
                      <a:endParaRPr kumimoji="0" lang="en-US" altLang="en-US" sz="1800" b="1" i="0" u="none" strike="noStrike" cap="none" normalizeH="0" baseline="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om</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na</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3"/>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usume</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stůl</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bazel</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který, kdo</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5"/>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rysirr</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pojednávat</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minulý čas 3.pl.</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charset="0"/>
                          <a:ea typeface="ＭＳ Ｐゴシック" charset="-128"/>
                        </a:rPr>
                        <a:t>mon-adul</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7"/>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sin</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o</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durre</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rozhovor</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9"/>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lomm</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Calibri" charset="0"/>
                          <a:ea typeface="ＭＳ Ｐゴシック" charset="-128"/>
                        </a:rPr>
                        <a:t>muž</a:t>
                      </a:r>
                      <a:endParaRPr kumimoji="0" lang="en-US" altLang="en-US" sz="1800" b="0" i="0" u="none" strike="noStrike" cap="none" normalizeH="0" baseline="0" dirty="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8" name="TextBox 3"/>
          <p:cNvSpPr txBox="1">
            <a:spLocks noChangeArrowheads="1"/>
          </p:cNvSpPr>
          <p:nvPr/>
        </p:nvSpPr>
        <p:spPr bwMode="auto">
          <a:xfrm>
            <a:off x="106212" y="15718"/>
            <a:ext cx="890115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r>
              <a:rPr lang="en-US" altLang="en-US" sz="1800" dirty="0" err="1">
                <a:solidFill>
                  <a:srgbClr val="000000"/>
                </a:solidFill>
              </a:rPr>
              <a:t>Procházeli</a:t>
            </a:r>
            <a:r>
              <a:rPr lang="en-US" altLang="en-US" sz="1800" dirty="0">
                <a:solidFill>
                  <a:srgbClr val="000000"/>
                </a:solidFill>
              </a:rPr>
              <a:t> </a:t>
            </a:r>
            <a:r>
              <a:rPr lang="en-US" altLang="en-US" sz="1800" dirty="0" err="1">
                <a:solidFill>
                  <a:srgbClr val="000000"/>
                </a:solidFill>
              </a:rPr>
              <a:t>jsme</a:t>
            </a:r>
            <a:r>
              <a:rPr lang="en-US" altLang="en-US" sz="1800" dirty="0">
                <a:solidFill>
                  <a:srgbClr val="000000"/>
                </a:solidFill>
              </a:rPr>
              <a:t> </a:t>
            </a:r>
            <a:r>
              <a:rPr lang="en-US" altLang="en-US" sz="1800" dirty="0" err="1">
                <a:solidFill>
                  <a:srgbClr val="000000"/>
                </a:solidFill>
              </a:rPr>
              <a:t>skrze</a:t>
            </a:r>
            <a:r>
              <a:rPr lang="en-US" altLang="en-US" sz="1800" dirty="0">
                <a:solidFill>
                  <a:srgbClr val="000000"/>
                </a:solidFill>
              </a:rPr>
              <a:t> </a:t>
            </a:r>
            <a:r>
              <a:rPr lang="en-US" altLang="en-US" sz="1800" dirty="0" err="1">
                <a:solidFill>
                  <a:srgbClr val="000000"/>
                </a:solidFill>
              </a:rPr>
              <a:t>pokoje</a:t>
            </a:r>
            <a:r>
              <a:rPr lang="en-US" altLang="en-US" sz="1800" dirty="0">
                <a:solidFill>
                  <a:srgbClr val="000000"/>
                </a:solidFill>
              </a:rPr>
              <a:t> a </a:t>
            </a:r>
            <a:r>
              <a:rPr lang="en-US" altLang="en-US" sz="1800" dirty="0" err="1">
                <a:solidFill>
                  <a:srgbClr val="000000"/>
                </a:solidFill>
              </a:rPr>
              <a:t>viděli</a:t>
            </a:r>
            <a:r>
              <a:rPr lang="en-US" altLang="en-US" sz="1800" dirty="0">
                <a:solidFill>
                  <a:srgbClr val="000000"/>
                </a:solidFill>
              </a:rPr>
              <a:t> </a:t>
            </a:r>
            <a:r>
              <a:rPr lang="en-US" altLang="en-US" sz="1800" dirty="0" err="1">
                <a:solidFill>
                  <a:srgbClr val="000000"/>
                </a:solidFill>
              </a:rPr>
              <a:t>jsme</a:t>
            </a:r>
            <a:r>
              <a:rPr lang="en-US" altLang="en-US" sz="1800" dirty="0">
                <a:solidFill>
                  <a:srgbClr val="000000"/>
                </a:solidFill>
              </a:rPr>
              <a:t> </a:t>
            </a:r>
            <a:r>
              <a:rPr lang="en-US" altLang="en-US" sz="1800" dirty="0" err="1">
                <a:solidFill>
                  <a:srgbClr val="000000"/>
                </a:solidFill>
              </a:rPr>
              <a:t>vlnící</a:t>
            </a:r>
            <a:r>
              <a:rPr lang="en-US" altLang="en-US" sz="1800" dirty="0">
                <a:solidFill>
                  <a:srgbClr val="000000"/>
                </a:solidFill>
              </a:rPr>
              <a:t> se </a:t>
            </a:r>
            <a:r>
              <a:rPr lang="en-US" altLang="en-US" sz="1800" dirty="0" err="1">
                <a:solidFill>
                  <a:srgbClr val="000000"/>
                </a:solidFill>
              </a:rPr>
              <a:t>záclony</a:t>
            </a:r>
            <a:r>
              <a:rPr lang="en-US" altLang="en-US" sz="1800" dirty="0">
                <a:solidFill>
                  <a:srgbClr val="000000"/>
                </a:solidFill>
              </a:rPr>
              <a:t> v </a:t>
            </a:r>
            <a:r>
              <a:rPr lang="en-US" altLang="en-US" sz="1800" dirty="0" err="1">
                <a:solidFill>
                  <a:srgbClr val="000000"/>
                </a:solidFill>
              </a:rPr>
              <a:t>prázdných</a:t>
            </a:r>
            <a:r>
              <a:rPr lang="en-US" altLang="en-US" sz="1800" dirty="0">
                <a:solidFill>
                  <a:srgbClr val="000000"/>
                </a:solidFill>
              </a:rPr>
              <a:t> </a:t>
            </a:r>
            <a:r>
              <a:rPr lang="en-US" altLang="en-US" sz="1800" dirty="0" err="1">
                <a:solidFill>
                  <a:srgbClr val="000000"/>
                </a:solidFill>
              </a:rPr>
              <a:t>bytech</a:t>
            </a:r>
            <a:r>
              <a:rPr lang="en-US" altLang="en-US" sz="1800" dirty="0">
                <a:solidFill>
                  <a:srgbClr val="000000"/>
                </a:solidFill>
              </a:rPr>
              <a:t>, </a:t>
            </a:r>
            <a:r>
              <a:rPr lang="en-US" altLang="en-US" sz="1800" dirty="0" err="1">
                <a:solidFill>
                  <a:srgbClr val="000000"/>
                </a:solidFill>
              </a:rPr>
              <a:t>lesk</a:t>
            </a:r>
            <a:r>
              <a:rPr lang="en-US" altLang="en-US" sz="1800" dirty="0">
                <a:solidFill>
                  <a:srgbClr val="000000"/>
                </a:solidFill>
              </a:rPr>
              <a:t> </a:t>
            </a:r>
            <a:r>
              <a:rPr lang="en-US" altLang="en-US" sz="1800" dirty="0" err="1">
                <a:solidFill>
                  <a:srgbClr val="000000"/>
                </a:solidFill>
              </a:rPr>
              <a:t>odpoledního</a:t>
            </a:r>
            <a:r>
              <a:rPr lang="en-US" altLang="en-US" sz="1800" dirty="0">
                <a:solidFill>
                  <a:srgbClr val="000000"/>
                </a:solidFill>
              </a:rPr>
              <a:t> </a:t>
            </a:r>
            <a:r>
              <a:rPr lang="en-US" altLang="en-US" sz="1800" dirty="0" err="1">
                <a:solidFill>
                  <a:srgbClr val="000000"/>
                </a:solidFill>
              </a:rPr>
              <a:t>slunce</a:t>
            </a:r>
            <a:r>
              <a:rPr lang="en-US" altLang="en-US" sz="1800" dirty="0">
                <a:solidFill>
                  <a:srgbClr val="000000"/>
                </a:solidFill>
              </a:rPr>
              <a:t> </a:t>
            </a:r>
            <a:r>
              <a:rPr lang="en-US" altLang="en-US" sz="1800" dirty="0" err="1">
                <a:solidFill>
                  <a:srgbClr val="000000"/>
                </a:solidFill>
              </a:rPr>
              <a:t>na</a:t>
            </a:r>
            <a:r>
              <a:rPr lang="en-US" altLang="en-US" sz="1800" dirty="0">
                <a:solidFill>
                  <a:srgbClr val="000000"/>
                </a:solidFill>
              </a:rPr>
              <a:t> </a:t>
            </a:r>
            <a:r>
              <a:rPr lang="en-US" altLang="en-US" sz="1800" dirty="0" err="1">
                <a:solidFill>
                  <a:srgbClr val="000000"/>
                </a:solidFill>
              </a:rPr>
              <a:t>skříních</a:t>
            </a:r>
            <a:r>
              <a:rPr lang="en-US" altLang="en-US" sz="1800" dirty="0">
                <a:solidFill>
                  <a:srgbClr val="000000"/>
                </a:solidFill>
              </a:rPr>
              <a:t>, </a:t>
            </a:r>
            <a:r>
              <a:rPr lang="en-US" altLang="en-US" sz="1800" dirty="0" err="1">
                <a:solidFill>
                  <a:srgbClr val="000000"/>
                </a:solidFill>
              </a:rPr>
              <a:t>zrnka</a:t>
            </a:r>
            <a:r>
              <a:rPr lang="en-US" altLang="en-US" sz="1800" dirty="0">
                <a:solidFill>
                  <a:srgbClr val="000000"/>
                </a:solidFill>
              </a:rPr>
              <a:t> </a:t>
            </a:r>
            <a:r>
              <a:rPr lang="en-US" altLang="en-US" sz="1800" dirty="0" err="1">
                <a:solidFill>
                  <a:srgbClr val="000000"/>
                </a:solidFill>
              </a:rPr>
              <a:t>prachu</a:t>
            </a:r>
            <a:r>
              <a:rPr lang="en-US" altLang="en-US" sz="1800" dirty="0">
                <a:solidFill>
                  <a:srgbClr val="000000"/>
                </a:solidFill>
              </a:rPr>
              <a:t> </a:t>
            </a:r>
            <a:r>
              <a:rPr lang="en-US" altLang="en-US" sz="1800" dirty="0" err="1">
                <a:solidFill>
                  <a:srgbClr val="000000"/>
                </a:solidFill>
              </a:rPr>
              <a:t>letující</a:t>
            </a:r>
            <a:r>
              <a:rPr lang="en-US" altLang="en-US" sz="1800" dirty="0">
                <a:solidFill>
                  <a:srgbClr val="000000"/>
                </a:solidFill>
              </a:rPr>
              <a:t> v </a:t>
            </a:r>
            <a:r>
              <a:rPr lang="en-US" altLang="en-US" sz="1800" dirty="0" err="1">
                <a:solidFill>
                  <a:srgbClr val="000000"/>
                </a:solidFill>
              </a:rPr>
              <a:t>sloupcích</a:t>
            </a:r>
            <a:r>
              <a:rPr lang="en-US" altLang="en-US" sz="1800" dirty="0">
                <a:solidFill>
                  <a:srgbClr val="000000"/>
                </a:solidFill>
              </a:rPr>
              <a:t> </a:t>
            </a:r>
            <a:r>
              <a:rPr lang="en-US" altLang="en-US" sz="1800" dirty="0" err="1">
                <a:solidFill>
                  <a:srgbClr val="000000"/>
                </a:solidFill>
              </a:rPr>
              <a:t>světla</a:t>
            </a:r>
            <a:r>
              <a:rPr lang="en-US" altLang="en-US" sz="1800" dirty="0">
                <a:solidFill>
                  <a:srgbClr val="000000"/>
                </a:solidFill>
              </a:rPr>
              <a:t>, </a:t>
            </a:r>
            <a:r>
              <a:rPr lang="en-US" altLang="en-US" sz="1800" dirty="0" err="1">
                <a:solidFill>
                  <a:srgbClr val="000000"/>
                </a:solidFill>
              </a:rPr>
              <a:t>četli</a:t>
            </a:r>
            <a:r>
              <a:rPr lang="en-US" altLang="en-US" sz="1800" dirty="0">
                <a:solidFill>
                  <a:srgbClr val="000000"/>
                </a:solidFill>
              </a:rPr>
              <a:t> </a:t>
            </a:r>
            <a:r>
              <a:rPr lang="en-US" altLang="en-US" sz="1800" dirty="0" err="1">
                <a:solidFill>
                  <a:srgbClr val="000000"/>
                </a:solidFill>
              </a:rPr>
              <a:t>jsme</a:t>
            </a:r>
            <a:r>
              <a:rPr lang="en-US" altLang="en-US" sz="1800" dirty="0">
                <a:solidFill>
                  <a:srgbClr val="000000"/>
                </a:solidFill>
              </a:rPr>
              <a:t> </a:t>
            </a:r>
            <a:r>
              <a:rPr lang="en-US" altLang="en-US" sz="1800" dirty="0" err="1">
                <a:solidFill>
                  <a:srgbClr val="000000"/>
                </a:solidFill>
              </a:rPr>
              <a:t>věty</a:t>
            </a:r>
            <a:r>
              <a:rPr lang="en-US" altLang="en-US" sz="1800" dirty="0">
                <a:solidFill>
                  <a:srgbClr val="000000"/>
                </a:solidFill>
              </a:rPr>
              <a:t> z </a:t>
            </a:r>
          </a:p>
          <a:p>
            <a:r>
              <a:rPr lang="en-US" altLang="en-US" sz="1800" dirty="0" err="1">
                <a:solidFill>
                  <a:srgbClr val="000000"/>
                </a:solidFill>
              </a:rPr>
              <a:t>otevřeného</a:t>
            </a:r>
            <a:endParaRPr lang="en-US" altLang="en-US" sz="1800" dirty="0"/>
          </a:p>
        </p:txBody>
      </p:sp>
      <p:sp>
        <p:nvSpPr>
          <p:cNvPr id="4" name="TextBox 3"/>
          <p:cNvSpPr txBox="1"/>
          <p:nvPr/>
        </p:nvSpPr>
        <p:spPr>
          <a:xfrm>
            <a:off x="6271230" y="1262060"/>
            <a:ext cx="2872770" cy="2308324"/>
          </a:xfrm>
          <a:prstGeom prst="rect">
            <a:avLst/>
          </a:prstGeom>
          <a:noFill/>
        </p:spPr>
        <p:txBody>
          <a:bodyPr wrap="square" rtlCol="0">
            <a:spAutoFit/>
          </a:bodyPr>
          <a:lstStyle/>
          <a:p>
            <a:r>
              <a:rPr lang="en-US" altLang="en-US" dirty="0">
                <a:solidFill>
                  <a:srgbClr val="000000"/>
                </a:solidFill>
              </a:rPr>
              <a:t>‘We walked through rooms and saw undulating curtains in empty apartments, the reflection of the afternoon sun on the cabinets, specks of dust floating in columns of light, we read sentences from an open’</a:t>
            </a:r>
            <a:endParaRPr lang="en-US" dirty="0"/>
          </a:p>
        </p:txBody>
      </p:sp>
    </p:spTree>
    <p:extLst>
      <p:ext uri="{BB962C8B-B14F-4D97-AF65-F5344CB8AC3E}">
        <p14:creationId xmlns:p14="http://schemas.microsoft.com/office/powerpoint/2010/main" val="4020754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2"/>
          <p:cNvSpPr>
            <a:spLocks noGrp="1"/>
          </p:cNvSpPr>
          <p:nvPr>
            <p:ph sz="half" idx="1"/>
          </p:nvPr>
        </p:nvSpPr>
        <p:spPr>
          <a:xfrm>
            <a:off x="232336" y="1329929"/>
            <a:ext cx="3028950" cy="3215879"/>
          </a:xfrm>
        </p:spPr>
        <p:txBody>
          <a:bodyPr>
            <a:normAutofit fontScale="92500"/>
          </a:bodyPr>
          <a:lstStyle/>
          <a:p>
            <a:pPr marL="0" indent="0">
              <a:buNone/>
            </a:pPr>
            <a:r>
              <a:rPr lang="en-US" altLang="en-US" b="1" dirty="0" err="1">
                <a:solidFill>
                  <a:srgbClr val="000000"/>
                </a:solidFill>
                <a:latin typeface="Calibri" charset="0"/>
                <a:ea typeface="ＭＳ Ｐゴシック" charset="-128"/>
              </a:rPr>
              <a:t>Nedumudelu</a:t>
            </a:r>
            <a:r>
              <a:rPr lang="en-US" altLang="en-US" b="1" dirty="0">
                <a:solidFill>
                  <a:srgbClr val="000000"/>
                </a:solidFill>
                <a:latin typeface="Calibri" charset="0"/>
                <a:ea typeface="ＭＳ Ｐゴシック" charset="-128"/>
              </a:rPr>
              <a:t> igg </a:t>
            </a:r>
            <a:r>
              <a:rPr lang="en-US" altLang="en-US" b="1" dirty="0" err="1">
                <a:solidFill>
                  <a:srgbClr val="000000"/>
                </a:solidFill>
                <a:latin typeface="Calibri" charset="0"/>
                <a:ea typeface="ＭＳ Ｐゴシック" charset="-128"/>
              </a:rPr>
              <a:t>ulamarun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ali</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edeluggudelu</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dunydelorin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gulorin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ed</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lugimorin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yzillorin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egirran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nyd-mutyrravin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girran</a:t>
            </a:r>
            <a:r>
              <a:rPr lang="en-US" altLang="en-US" b="1" dirty="0">
                <a:solidFill>
                  <a:srgbClr val="000000"/>
                </a:solidFill>
                <a:latin typeface="Calibri" charset="0"/>
                <a:ea typeface="ＭＳ Ｐゴシック" charset="-128"/>
              </a:rPr>
              <a:t> om </a:t>
            </a:r>
            <a:r>
              <a:rPr lang="en-US" altLang="en-US" b="1" dirty="0" err="1">
                <a:solidFill>
                  <a:srgbClr val="000000"/>
                </a:solidFill>
                <a:latin typeface="Calibri" charset="0"/>
                <a:ea typeface="ＭＳ Ｐゴシック" charset="-128"/>
              </a:rPr>
              <a:t>obitemi</a:t>
            </a:r>
            <a:r>
              <a:rPr lang="en-US" altLang="en-US" b="1" dirty="0">
                <a:solidFill>
                  <a:srgbClr val="000000"/>
                </a:solidFill>
                <a:latin typeface="Calibri" charset="0"/>
                <a:ea typeface="ＭＳ Ｐゴシック" charset="-128"/>
              </a:rPr>
              <a:t>,</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nomyregudorin</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nedd</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lugudelorin</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ed</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ymiramaguderu</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ogirra</a:t>
            </a:r>
            <a:r>
              <a:rPr lang="en-US" altLang="en-US" b="1" dirty="0">
                <a:solidFill>
                  <a:srgbClr val="000000"/>
                </a:solidFill>
                <a:latin typeface="Calibri" charset="0"/>
                <a:ea typeface="ＭＳ Ｐゴシック" charset="-128"/>
              </a:rPr>
              <a:t>,</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nysudelu</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lynorin</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monedd</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ulym</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omigedd</a:t>
            </a:r>
            <a:r>
              <a:rPr lang="en-US" altLang="en-US" dirty="0">
                <a:solidFill>
                  <a:srgbClr val="000000"/>
                </a:solidFill>
                <a:latin typeface="Calibri" charset="0"/>
                <a:ea typeface="ＭＳ Ｐゴシック" charset="-128"/>
              </a:rPr>
              <a:t> </a:t>
            </a:r>
            <a:r>
              <a:rPr lang="en-US" altLang="en-US" b="1" dirty="0">
                <a:solidFill>
                  <a:srgbClr val="000000"/>
                </a:solidFill>
                <a:latin typeface="Calibri" charset="0"/>
                <a:ea typeface="ＭＳ Ｐゴシック" charset="-128"/>
              </a:rPr>
              <a:t>om</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usume</a:t>
            </a:r>
            <a:r>
              <a:rPr lang="en-US" altLang="en-US" b="1" dirty="0">
                <a:solidFill>
                  <a:srgbClr val="000000"/>
                </a:solidFill>
                <a:latin typeface="Calibri" charset="0"/>
                <a:ea typeface="ＭＳ Ｐゴシック" charset="-128"/>
              </a:rPr>
              <a:t>,</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bazelori</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rysadul</a:t>
            </a:r>
            <a:r>
              <a:rPr lang="en-US" altLang="en-US" dirty="0">
                <a:solidFill>
                  <a:srgbClr val="000000"/>
                </a:solidFill>
                <a:latin typeface="Calibri" charset="0"/>
                <a:ea typeface="ＭＳ Ｐゴシック" charset="-128"/>
              </a:rPr>
              <a:t> </a:t>
            </a:r>
            <a:r>
              <a:rPr lang="en-US" altLang="en-US" b="1" dirty="0">
                <a:solidFill>
                  <a:srgbClr val="000000"/>
                </a:solidFill>
                <a:latin typeface="Calibri" charset="0"/>
                <a:ea typeface="ＭＳ Ｐゴシック" charset="-128"/>
              </a:rPr>
              <a:t>sin</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durr</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lomm</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ali</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latta</a:t>
            </a:r>
            <a:r>
              <a:rPr lang="en-US" altLang="en-US" dirty="0">
                <a:solidFill>
                  <a:srgbClr val="000000"/>
                </a:solidFill>
                <a:latin typeface="Calibri" charset="0"/>
                <a:ea typeface="ＭＳ Ｐゴシック" charset="-128"/>
              </a:rPr>
              <a:t> </a:t>
            </a:r>
            <a:r>
              <a:rPr lang="en-US" altLang="en-US" b="1" dirty="0">
                <a:solidFill>
                  <a:srgbClr val="000000"/>
                </a:solidFill>
                <a:latin typeface="Calibri" charset="0"/>
                <a:ea typeface="ＭＳ Ｐゴシック" charset="-128"/>
              </a:rPr>
              <a:t>om</a:t>
            </a:r>
            <a:r>
              <a:rPr lang="en-US" altLang="en-US" dirty="0">
                <a:solidFill>
                  <a:srgbClr val="000000"/>
                </a:solidFill>
                <a:latin typeface="Calibri" charset="0"/>
                <a:ea typeface="ＭＳ Ｐゴシック" charset="-128"/>
              </a:rPr>
              <a:t> </a:t>
            </a:r>
            <a:r>
              <a:rPr lang="en-US" altLang="en-US" b="1" dirty="0">
                <a:solidFill>
                  <a:srgbClr val="000000"/>
                </a:solidFill>
                <a:latin typeface="Calibri" charset="0"/>
                <a:ea typeface="ＭＳ Ｐゴシック" charset="-128"/>
              </a:rPr>
              <a:t>bet-</a:t>
            </a:r>
            <a:r>
              <a:rPr lang="en-US" altLang="en-US" b="1" dirty="0" err="1">
                <a:solidFill>
                  <a:srgbClr val="000000"/>
                </a:solidFill>
                <a:latin typeface="Calibri" charset="0"/>
                <a:ea typeface="ＭＳ Ｐゴシック" charset="-128"/>
              </a:rPr>
              <a:t>lurrera</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igama</a:t>
            </a:r>
            <a:r>
              <a:rPr lang="en-US" altLang="en-US" b="1" dirty="0">
                <a:solidFill>
                  <a:srgbClr val="000000"/>
                </a:solidFill>
                <a:latin typeface="Calibri" charset="0"/>
                <a:ea typeface="ＭＳ Ｐゴシック" charset="-128"/>
              </a:rPr>
              <a:t>.</a:t>
            </a:r>
          </a:p>
        </p:txBody>
      </p:sp>
      <p:graphicFrame>
        <p:nvGraphicFramePr>
          <p:cNvPr id="5" name="Content Placeholder 4"/>
          <p:cNvGraphicFramePr>
            <a:graphicFrameLocks noGrp="1"/>
          </p:cNvGraphicFramePr>
          <p:nvPr>
            <p:ph sz="half" idx="4294967295"/>
            <p:extLst>
              <p:ext uri="{D42A27DB-BD31-4B8C-83A1-F6EECF244321}">
                <p14:modId xmlns:p14="http://schemas.microsoft.com/office/powerpoint/2010/main" val="598188195"/>
              </p:ext>
            </p:extLst>
          </p:nvPr>
        </p:nvGraphicFramePr>
        <p:xfrm>
          <a:off x="3261286" y="1356108"/>
          <a:ext cx="2926557" cy="1419225"/>
        </p:xfrm>
        <a:graphic>
          <a:graphicData uri="http://schemas.openxmlformats.org/drawingml/2006/table">
            <a:tbl>
              <a:tblPr/>
              <a:tblGrid>
                <a:gridCol w="1463279">
                  <a:extLst>
                    <a:ext uri="{9D8B030D-6E8A-4147-A177-3AD203B41FA5}">
                      <a16:colId xmlns:a16="http://schemas.microsoft.com/office/drawing/2014/main" val="20000"/>
                    </a:ext>
                  </a:extLst>
                </a:gridCol>
                <a:gridCol w="1463278">
                  <a:extLst>
                    <a:ext uri="{9D8B030D-6E8A-4147-A177-3AD203B41FA5}">
                      <a16:colId xmlns:a16="http://schemas.microsoft.com/office/drawing/2014/main" val="20001"/>
                    </a:ext>
                  </a:extLst>
                </a:gridCol>
              </a:tblGrid>
              <a:tr h="24262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ali</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254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a</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254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latta</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254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žena</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254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1"/>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om</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na</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bet-lurrer</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přímořský</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3"/>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igama</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Calibri" charset="0"/>
                          <a:ea typeface="ＭＳ Ｐゴシック" charset="-128"/>
                        </a:rPr>
                        <a:t>promenáda</a:t>
                      </a:r>
                      <a:endParaRPr kumimoji="0" lang="en-US" altLang="en-US" sz="1800" b="0" i="0" u="none" strike="noStrike" cap="none" normalizeH="0" baseline="0" dirty="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7" name="TextBox 3"/>
          <p:cNvSpPr txBox="1">
            <a:spLocks noChangeArrowheads="1"/>
          </p:cNvSpPr>
          <p:nvPr/>
        </p:nvSpPr>
        <p:spPr bwMode="auto">
          <a:xfrm>
            <a:off x="106212" y="15718"/>
            <a:ext cx="890115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r>
              <a:rPr lang="en-US" altLang="en-US" sz="1800" dirty="0" err="1">
                <a:solidFill>
                  <a:srgbClr val="000000"/>
                </a:solidFill>
              </a:rPr>
              <a:t>Procházeli</a:t>
            </a:r>
            <a:r>
              <a:rPr lang="en-US" altLang="en-US" sz="1800" dirty="0">
                <a:solidFill>
                  <a:srgbClr val="000000"/>
                </a:solidFill>
              </a:rPr>
              <a:t> </a:t>
            </a:r>
            <a:r>
              <a:rPr lang="en-US" altLang="en-US" sz="1800" dirty="0" err="1">
                <a:solidFill>
                  <a:srgbClr val="000000"/>
                </a:solidFill>
              </a:rPr>
              <a:t>jsme</a:t>
            </a:r>
            <a:r>
              <a:rPr lang="en-US" altLang="en-US" sz="1800" dirty="0">
                <a:solidFill>
                  <a:srgbClr val="000000"/>
                </a:solidFill>
              </a:rPr>
              <a:t> </a:t>
            </a:r>
            <a:r>
              <a:rPr lang="en-US" altLang="en-US" sz="1800" dirty="0" err="1">
                <a:solidFill>
                  <a:srgbClr val="000000"/>
                </a:solidFill>
              </a:rPr>
              <a:t>skrze</a:t>
            </a:r>
            <a:r>
              <a:rPr lang="en-US" altLang="en-US" sz="1800" dirty="0">
                <a:solidFill>
                  <a:srgbClr val="000000"/>
                </a:solidFill>
              </a:rPr>
              <a:t> </a:t>
            </a:r>
            <a:r>
              <a:rPr lang="en-US" altLang="en-US" sz="1800" dirty="0" err="1">
                <a:solidFill>
                  <a:srgbClr val="000000"/>
                </a:solidFill>
              </a:rPr>
              <a:t>pokoje</a:t>
            </a:r>
            <a:r>
              <a:rPr lang="en-US" altLang="en-US" sz="1800" dirty="0">
                <a:solidFill>
                  <a:srgbClr val="000000"/>
                </a:solidFill>
              </a:rPr>
              <a:t> a </a:t>
            </a:r>
            <a:r>
              <a:rPr lang="en-US" altLang="en-US" sz="1800" dirty="0" err="1">
                <a:solidFill>
                  <a:srgbClr val="000000"/>
                </a:solidFill>
              </a:rPr>
              <a:t>viděli</a:t>
            </a:r>
            <a:r>
              <a:rPr lang="en-US" altLang="en-US" sz="1800" dirty="0">
                <a:solidFill>
                  <a:srgbClr val="000000"/>
                </a:solidFill>
              </a:rPr>
              <a:t> </a:t>
            </a:r>
            <a:r>
              <a:rPr lang="en-US" altLang="en-US" sz="1800" dirty="0" err="1">
                <a:solidFill>
                  <a:srgbClr val="000000"/>
                </a:solidFill>
              </a:rPr>
              <a:t>jsme</a:t>
            </a:r>
            <a:r>
              <a:rPr lang="en-US" altLang="en-US" sz="1800" dirty="0">
                <a:solidFill>
                  <a:srgbClr val="000000"/>
                </a:solidFill>
              </a:rPr>
              <a:t> </a:t>
            </a:r>
            <a:r>
              <a:rPr lang="en-US" altLang="en-US" sz="1800" dirty="0" err="1">
                <a:solidFill>
                  <a:srgbClr val="000000"/>
                </a:solidFill>
              </a:rPr>
              <a:t>vlnící</a:t>
            </a:r>
            <a:r>
              <a:rPr lang="en-US" altLang="en-US" sz="1800" dirty="0">
                <a:solidFill>
                  <a:srgbClr val="000000"/>
                </a:solidFill>
              </a:rPr>
              <a:t> se </a:t>
            </a:r>
            <a:r>
              <a:rPr lang="en-US" altLang="en-US" sz="1800" dirty="0" err="1">
                <a:solidFill>
                  <a:srgbClr val="000000"/>
                </a:solidFill>
              </a:rPr>
              <a:t>záclony</a:t>
            </a:r>
            <a:r>
              <a:rPr lang="en-US" altLang="en-US" sz="1800" dirty="0">
                <a:solidFill>
                  <a:srgbClr val="000000"/>
                </a:solidFill>
              </a:rPr>
              <a:t> v </a:t>
            </a:r>
            <a:r>
              <a:rPr lang="en-US" altLang="en-US" sz="1800" dirty="0" err="1">
                <a:solidFill>
                  <a:srgbClr val="000000"/>
                </a:solidFill>
              </a:rPr>
              <a:t>prázdných</a:t>
            </a:r>
            <a:r>
              <a:rPr lang="en-US" altLang="en-US" sz="1800" dirty="0">
                <a:solidFill>
                  <a:srgbClr val="000000"/>
                </a:solidFill>
              </a:rPr>
              <a:t> </a:t>
            </a:r>
            <a:r>
              <a:rPr lang="en-US" altLang="en-US" sz="1800" dirty="0" err="1">
                <a:solidFill>
                  <a:srgbClr val="000000"/>
                </a:solidFill>
              </a:rPr>
              <a:t>bytech</a:t>
            </a:r>
            <a:r>
              <a:rPr lang="en-US" altLang="en-US" sz="1800" dirty="0">
                <a:solidFill>
                  <a:srgbClr val="000000"/>
                </a:solidFill>
              </a:rPr>
              <a:t>, </a:t>
            </a:r>
            <a:r>
              <a:rPr lang="en-US" altLang="en-US" sz="1800" dirty="0" err="1">
                <a:solidFill>
                  <a:srgbClr val="000000"/>
                </a:solidFill>
              </a:rPr>
              <a:t>lesk</a:t>
            </a:r>
            <a:r>
              <a:rPr lang="en-US" altLang="en-US" sz="1800" dirty="0">
                <a:solidFill>
                  <a:srgbClr val="000000"/>
                </a:solidFill>
              </a:rPr>
              <a:t> </a:t>
            </a:r>
            <a:r>
              <a:rPr lang="en-US" altLang="en-US" sz="1800" dirty="0" err="1">
                <a:solidFill>
                  <a:srgbClr val="000000"/>
                </a:solidFill>
              </a:rPr>
              <a:t>odpoledního</a:t>
            </a:r>
            <a:r>
              <a:rPr lang="en-US" altLang="en-US" sz="1800" dirty="0">
                <a:solidFill>
                  <a:srgbClr val="000000"/>
                </a:solidFill>
              </a:rPr>
              <a:t> </a:t>
            </a:r>
            <a:r>
              <a:rPr lang="en-US" altLang="en-US" sz="1800" dirty="0" err="1">
                <a:solidFill>
                  <a:srgbClr val="000000"/>
                </a:solidFill>
              </a:rPr>
              <a:t>slunce</a:t>
            </a:r>
            <a:r>
              <a:rPr lang="en-US" altLang="en-US" sz="1800" dirty="0">
                <a:solidFill>
                  <a:srgbClr val="000000"/>
                </a:solidFill>
              </a:rPr>
              <a:t> </a:t>
            </a:r>
            <a:r>
              <a:rPr lang="en-US" altLang="en-US" sz="1800" dirty="0" err="1">
                <a:solidFill>
                  <a:srgbClr val="000000"/>
                </a:solidFill>
              </a:rPr>
              <a:t>na</a:t>
            </a:r>
            <a:r>
              <a:rPr lang="en-US" altLang="en-US" sz="1800" dirty="0">
                <a:solidFill>
                  <a:srgbClr val="000000"/>
                </a:solidFill>
              </a:rPr>
              <a:t> </a:t>
            </a:r>
            <a:r>
              <a:rPr lang="en-US" altLang="en-US" sz="1800" dirty="0" err="1">
                <a:solidFill>
                  <a:srgbClr val="000000"/>
                </a:solidFill>
              </a:rPr>
              <a:t>skříních</a:t>
            </a:r>
            <a:r>
              <a:rPr lang="en-US" altLang="en-US" sz="1800" dirty="0">
                <a:solidFill>
                  <a:srgbClr val="000000"/>
                </a:solidFill>
              </a:rPr>
              <a:t>, </a:t>
            </a:r>
            <a:r>
              <a:rPr lang="en-US" altLang="en-US" sz="1800" dirty="0" err="1">
                <a:solidFill>
                  <a:srgbClr val="000000"/>
                </a:solidFill>
              </a:rPr>
              <a:t>zrnka</a:t>
            </a:r>
            <a:r>
              <a:rPr lang="en-US" altLang="en-US" sz="1800" dirty="0">
                <a:solidFill>
                  <a:srgbClr val="000000"/>
                </a:solidFill>
              </a:rPr>
              <a:t> </a:t>
            </a:r>
            <a:r>
              <a:rPr lang="en-US" altLang="en-US" sz="1800" dirty="0" err="1">
                <a:solidFill>
                  <a:srgbClr val="000000"/>
                </a:solidFill>
              </a:rPr>
              <a:t>prachu</a:t>
            </a:r>
            <a:r>
              <a:rPr lang="en-US" altLang="en-US" sz="1800" dirty="0">
                <a:solidFill>
                  <a:srgbClr val="000000"/>
                </a:solidFill>
              </a:rPr>
              <a:t> </a:t>
            </a:r>
            <a:r>
              <a:rPr lang="en-US" altLang="en-US" sz="1800" dirty="0" err="1">
                <a:solidFill>
                  <a:srgbClr val="000000"/>
                </a:solidFill>
              </a:rPr>
              <a:t>letující</a:t>
            </a:r>
            <a:r>
              <a:rPr lang="en-US" altLang="en-US" sz="1800" dirty="0">
                <a:solidFill>
                  <a:srgbClr val="000000"/>
                </a:solidFill>
              </a:rPr>
              <a:t> v </a:t>
            </a:r>
            <a:r>
              <a:rPr lang="en-US" altLang="en-US" sz="1800" dirty="0" err="1">
                <a:solidFill>
                  <a:srgbClr val="000000"/>
                </a:solidFill>
              </a:rPr>
              <a:t>sloupcích</a:t>
            </a:r>
            <a:r>
              <a:rPr lang="en-US" altLang="en-US" sz="1800" dirty="0">
                <a:solidFill>
                  <a:srgbClr val="000000"/>
                </a:solidFill>
              </a:rPr>
              <a:t> </a:t>
            </a:r>
            <a:r>
              <a:rPr lang="en-US" altLang="en-US" sz="1800" dirty="0" err="1">
                <a:solidFill>
                  <a:srgbClr val="000000"/>
                </a:solidFill>
              </a:rPr>
              <a:t>světla</a:t>
            </a:r>
            <a:r>
              <a:rPr lang="en-US" altLang="en-US" sz="1800" dirty="0">
                <a:solidFill>
                  <a:srgbClr val="000000"/>
                </a:solidFill>
              </a:rPr>
              <a:t>, </a:t>
            </a:r>
            <a:r>
              <a:rPr lang="en-US" altLang="en-US" sz="1800" dirty="0" err="1">
                <a:solidFill>
                  <a:srgbClr val="000000"/>
                </a:solidFill>
              </a:rPr>
              <a:t>četli</a:t>
            </a:r>
            <a:r>
              <a:rPr lang="en-US" altLang="en-US" sz="1800" dirty="0">
                <a:solidFill>
                  <a:srgbClr val="000000"/>
                </a:solidFill>
              </a:rPr>
              <a:t> </a:t>
            </a:r>
            <a:r>
              <a:rPr lang="en-US" altLang="en-US" sz="1800" dirty="0" err="1">
                <a:solidFill>
                  <a:srgbClr val="000000"/>
                </a:solidFill>
              </a:rPr>
              <a:t>jsme</a:t>
            </a:r>
            <a:r>
              <a:rPr lang="en-US" altLang="en-US" sz="1800" dirty="0">
                <a:solidFill>
                  <a:srgbClr val="000000"/>
                </a:solidFill>
              </a:rPr>
              <a:t> </a:t>
            </a:r>
            <a:r>
              <a:rPr lang="en-US" altLang="en-US" sz="1800" dirty="0" err="1">
                <a:solidFill>
                  <a:srgbClr val="000000"/>
                </a:solidFill>
              </a:rPr>
              <a:t>věty</a:t>
            </a:r>
            <a:r>
              <a:rPr lang="en-US" altLang="en-US" sz="1800" dirty="0">
                <a:solidFill>
                  <a:srgbClr val="000000"/>
                </a:solidFill>
              </a:rPr>
              <a:t> z </a:t>
            </a:r>
          </a:p>
          <a:p>
            <a:r>
              <a:rPr lang="en-US" altLang="en-US" sz="1800" dirty="0" err="1">
                <a:solidFill>
                  <a:srgbClr val="000000"/>
                </a:solidFill>
              </a:rPr>
              <a:t>otevřeného</a:t>
            </a:r>
            <a:r>
              <a:rPr lang="en-US" altLang="en-US" sz="1800" dirty="0">
                <a:solidFill>
                  <a:srgbClr val="000000"/>
                </a:solidFill>
              </a:rPr>
              <a:t> </a:t>
            </a:r>
            <a:r>
              <a:rPr lang="en-US" altLang="en-US" sz="1800" dirty="0" err="1">
                <a:solidFill>
                  <a:srgbClr val="000000"/>
                </a:solidFill>
              </a:rPr>
              <a:t>románu</a:t>
            </a:r>
            <a:r>
              <a:rPr lang="en-US" altLang="en-US" sz="1800" dirty="0">
                <a:solidFill>
                  <a:srgbClr val="000000"/>
                </a:solidFill>
              </a:rPr>
              <a:t> </a:t>
            </a:r>
            <a:r>
              <a:rPr lang="en-US" altLang="en-US" sz="1800" dirty="0" err="1">
                <a:solidFill>
                  <a:srgbClr val="000000"/>
                </a:solidFill>
              </a:rPr>
              <a:t>zapomenutého</a:t>
            </a:r>
            <a:r>
              <a:rPr lang="en-US" altLang="en-US" sz="1800" dirty="0">
                <a:solidFill>
                  <a:srgbClr val="000000"/>
                </a:solidFill>
              </a:rPr>
              <a:t> </a:t>
            </a:r>
            <a:r>
              <a:rPr lang="en-US" altLang="en-US" sz="1800" dirty="0" err="1">
                <a:solidFill>
                  <a:srgbClr val="000000"/>
                </a:solidFill>
              </a:rPr>
              <a:t>na</a:t>
            </a:r>
            <a:r>
              <a:rPr lang="en-US" altLang="en-US" sz="1800" dirty="0">
                <a:solidFill>
                  <a:srgbClr val="000000"/>
                </a:solidFill>
              </a:rPr>
              <a:t> stole, </a:t>
            </a:r>
            <a:r>
              <a:rPr lang="en-US" altLang="en-US" sz="1800" dirty="0" err="1">
                <a:solidFill>
                  <a:srgbClr val="000000"/>
                </a:solidFill>
              </a:rPr>
              <a:t>které</a:t>
            </a:r>
            <a:r>
              <a:rPr lang="en-US" altLang="en-US" sz="1800" dirty="0">
                <a:solidFill>
                  <a:srgbClr val="000000"/>
                </a:solidFill>
              </a:rPr>
              <a:t> </a:t>
            </a:r>
            <a:r>
              <a:rPr lang="en-US" altLang="en-US" sz="1800" dirty="0" err="1">
                <a:solidFill>
                  <a:srgbClr val="000000"/>
                </a:solidFill>
              </a:rPr>
              <a:t>pojednávaly</a:t>
            </a:r>
            <a:r>
              <a:rPr lang="en-US" altLang="en-US" sz="1800" dirty="0">
                <a:solidFill>
                  <a:srgbClr val="000000"/>
                </a:solidFill>
              </a:rPr>
              <a:t> o </a:t>
            </a:r>
            <a:r>
              <a:rPr lang="en-US" altLang="en-US" sz="1800" dirty="0" err="1">
                <a:solidFill>
                  <a:srgbClr val="000000"/>
                </a:solidFill>
              </a:rPr>
              <a:t>rozhovoru</a:t>
            </a:r>
            <a:r>
              <a:rPr lang="en-US" altLang="en-US" sz="1800" dirty="0">
                <a:solidFill>
                  <a:srgbClr val="000000"/>
                </a:solidFill>
              </a:rPr>
              <a:t> </a:t>
            </a:r>
            <a:r>
              <a:rPr lang="en-US" altLang="en-US" sz="1800" dirty="0" err="1">
                <a:solidFill>
                  <a:srgbClr val="000000"/>
                </a:solidFill>
              </a:rPr>
              <a:t>muže</a:t>
            </a:r>
            <a:endParaRPr lang="en-US" altLang="en-US" sz="1800" dirty="0"/>
          </a:p>
          <a:p>
            <a:endParaRPr lang="en-US" altLang="en-US" sz="1800" dirty="0"/>
          </a:p>
        </p:txBody>
      </p:sp>
      <p:sp>
        <p:nvSpPr>
          <p:cNvPr id="8" name="TextBox 7"/>
          <p:cNvSpPr txBox="1"/>
          <p:nvPr/>
        </p:nvSpPr>
        <p:spPr>
          <a:xfrm>
            <a:off x="6271230" y="1262060"/>
            <a:ext cx="2872770" cy="2585323"/>
          </a:xfrm>
          <a:prstGeom prst="rect">
            <a:avLst/>
          </a:prstGeom>
          <a:noFill/>
        </p:spPr>
        <p:txBody>
          <a:bodyPr wrap="square" rtlCol="0">
            <a:spAutoFit/>
          </a:bodyPr>
          <a:lstStyle/>
          <a:p>
            <a:r>
              <a:rPr lang="en-US" altLang="en-US" dirty="0">
                <a:solidFill>
                  <a:srgbClr val="000000"/>
                </a:solidFill>
              </a:rPr>
              <a:t>‘We walked through rooms and saw undulating curtains in empty apartments, the reflection of the afternoon sun on the cabinets, specks of dust floating in columns of light, we read sentences from an open novel about the conversation of a man’</a:t>
            </a:r>
            <a:endParaRPr lang="en-US" dirty="0"/>
          </a:p>
        </p:txBody>
      </p:sp>
    </p:spTree>
    <p:extLst>
      <p:ext uri="{BB962C8B-B14F-4D97-AF65-F5344CB8AC3E}">
        <p14:creationId xmlns:p14="http://schemas.microsoft.com/office/powerpoint/2010/main" val="16984842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ontent Placeholder 2"/>
          <p:cNvSpPr>
            <a:spLocks noGrp="1"/>
          </p:cNvSpPr>
          <p:nvPr>
            <p:ph sz="half" idx="1"/>
          </p:nvPr>
        </p:nvSpPr>
        <p:spPr>
          <a:xfrm>
            <a:off x="284888" y="1378744"/>
            <a:ext cx="3028950" cy="3215879"/>
          </a:xfrm>
        </p:spPr>
        <p:txBody>
          <a:bodyPr>
            <a:normAutofit fontScale="92500"/>
          </a:bodyPr>
          <a:lstStyle/>
          <a:p>
            <a:pPr marL="0" indent="0">
              <a:buNone/>
            </a:pPr>
            <a:r>
              <a:rPr lang="en-US" altLang="en-US" b="1" dirty="0" err="1">
                <a:solidFill>
                  <a:srgbClr val="000000"/>
                </a:solidFill>
                <a:latin typeface="Calibri" charset="0"/>
                <a:ea typeface="ＭＳ Ｐゴシック" charset="-128"/>
              </a:rPr>
              <a:t>Nedumudelu</a:t>
            </a:r>
            <a:r>
              <a:rPr lang="en-US" altLang="en-US" b="1" dirty="0">
                <a:solidFill>
                  <a:srgbClr val="000000"/>
                </a:solidFill>
                <a:latin typeface="Calibri" charset="0"/>
                <a:ea typeface="ＭＳ Ｐゴシック" charset="-128"/>
              </a:rPr>
              <a:t> igg </a:t>
            </a:r>
            <a:r>
              <a:rPr lang="en-US" altLang="en-US" b="1" dirty="0" err="1">
                <a:solidFill>
                  <a:srgbClr val="000000"/>
                </a:solidFill>
                <a:latin typeface="Calibri" charset="0"/>
                <a:ea typeface="ＭＳ Ｐゴシック" charset="-128"/>
              </a:rPr>
              <a:t>ulamarun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ali</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edeluggudelu</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dunydelorin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gulorin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ed</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lugimorin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yzillorin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egirran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nyd-mutyrravin</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girran</a:t>
            </a:r>
            <a:r>
              <a:rPr lang="en-US" altLang="en-US" b="1" dirty="0">
                <a:solidFill>
                  <a:srgbClr val="000000"/>
                </a:solidFill>
                <a:latin typeface="Calibri" charset="0"/>
                <a:ea typeface="ＭＳ Ｐゴシック" charset="-128"/>
              </a:rPr>
              <a:t> om </a:t>
            </a:r>
            <a:r>
              <a:rPr lang="en-US" altLang="en-US" b="1" dirty="0" err="1">
                <a:solidFill>
                  <a:srgbClr val="000000"/>
                </a:solidFill>
                <a:latin typeface="Calibri" charset="0"/>
                <a:ea typeface="ＭＳ Ｐゴシック" charset="-128"/>
              </a:rPr>
              <a:t>obitemi</a:t>
            </a:r>
            <a:r>
              <a:rPr lang="en-US" altLang="en-US" b="1" dirty="0">
                <a:solidFill>
                  <a:srgbClr val="000000"/>
                </a:solidFill>
                <a:latin typeface="Calibri" charset="0"/>
                <a:ea typeface="ＭＳ Ｐゴシック" charset="-128"/>
              </a:rPr>
              <a:t>,</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nomyregudorin</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nedd</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lugudelorin</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ed</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ymiramaguderu</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ogirra</a:t>
            </a:r>
            <a:r>
              <a:rPr lang="en-US" altLang="en-US" b="1" dirty="0">
                <a:solidFill>
                  <a:srgbClr val="000000"/>
                </a:solidFill>
                <a:latin typeface="Calibri" charset="0"/>
                <a:ea typeface="ＭＳ Ｐゴシック" charset="-128"/>
              </a:rPr>
              <a:t>,</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nysudelu</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lynorin</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monedd</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ulym</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omigedd</a:t>
            </a:r>
            <a:r>
              <a:rPr lang="en-US" altLang="en-US" dirty="0">
                <a:solidFill>
                  <a:srgbClr val="000000"/>
                </a:solidFill>
                <a:latin typeface="Calibri" charset="0"/>
                <a:ea typeface="ＭＳ Ｐゴシック" charset="-128"/>
              </a:rPr>
              <a:t> </a:t>
            </a:r>
            <a:r>
              <a:rPr lang="en-US" altLang="en-US" b="1" dirty="0">
                <a:solidFill>
                  <a:srgbClr val="000000"/>
                </a:solidFill>
                <a:latin typeface="Calibri" charset="0"/>
                <a:ea typeface="ＭＳ Ｐゴシック" charset="-128"/>
              </a:rPr>
              <a:t>om</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usume</a:t>
            </a:r>
            <a:r>
              <a:rPr lang="en-US" altLang="en-US" b="1" dirty="0">
                <a:solidFill>
                  <a:srgbClr val="000000"/>
                </a:solidFill>
                <a:latin typeface="Calibri" charset="0"/>
                <a:ea typeface="ＭＳ Ｐゴシック" charset="-128"/>
              </a:rPr>
              <a:t>,</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bazelori</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rysadul</a:t>
            </a:r>
            <a:r>
              <a:rPr lang="en-US" altLang="en-US" dirty="0">
                <a:solidFill>
                  <a:srgbClr val="000000"/>
                </a:solidFill>
                <a:latin typeface="Calibri" charset="0"/>
                <a:ea typeface="ＭＳ Ｐゴシック" charset="-128"/>
              </a:rPr>
              <a:t> </a:t>
            </a:r>
            <a:r>
              <a:rPr lang="en-US" altLang="en-US" b="1" dirty="0">
                <a:solidFill>
                  <a:srgbClr val="000000"/>
                </a:solidFill>
                <a:latin typeface="Calibri" charset="0"/>
                <a:ea typeface="ＭＳ Ｐゴシック" charset="-128"/>
              </a:rPr>
              <a:t>sin</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durr</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lomm</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ali</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latta</a:t>
            </a:r>
            <a:r>
              <a:rPr lang="en-US" altLang="en-US" dirty="0">
                <a:solidFill>
                  <a:srgbClr val="000000"/>
                </a:solidFill>
                <a:latin typeface="Calibri" charset="0"/>
                <a:ea typeface="ＭＳ Ｐゴシック" charset="-128"/>
              </a:rPr>
              <a:t> </a:t>
            </a:r>
            <a:r>
              <a:rPr lang="en-US" altLang="en-US" b="1" dirty="0">
                <a:solidFill>
                  <a:srgbClr val="000000"/>
                </a:solidFill>
                <a:latin typeface="Calibri" charset="0"/>
                <a:ea typeface="ＭＳ Ｐゴシック" charset="-128"/>
              </a:rPr>
              <a:t>om</a:t>
            </a:r>
            <a:r>
              <a:rPr lang="en-US" altLang="en-US" dirty="0">
                <a:solidFill>
                  <a:srgbClr val="000000"/>
                </a:solidFill>
                <a:latin typeface="Calibri" charset="0"/>
                <a:ea typeface="ＭＳ Ｐゴシック" charset="-128"/>
              </a:rPr>
              <a:t> </a:t>
            </a:r>
            <a:r>
              <a:rPr lang="en-US" altLang="en-US" b="1" dirty="0">
                <a:solidFill>
                  <a:srgbClr val="000000"/>
                </a:solidFill>
                <a:latin typeface="Calibri" charset="0"/>
                <a:ea typeface="ＭＳ Ｐゴシック" charset="-128"/>
              </a:rPr>
              <a:t>bet-</a:t>
            </a:r>
            <a:r>
              <a:rPr lang="en-US" altLang="en-US" b="1" dirty="0" err="1">
                <a:solidFill>
                  <a:srgbClr val="000000"/>
                </a:solidFill>
                <a:latin typeface="Calibri" charset="0"/>
                <a:ea typeface="ＭＳ Ｐゴシック" charset="-128"/>
              </a:rPr>
              <a:t>lurrera</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igama</a:t>
            </a:r>
            <a:r>
              <a:rPr lang="en-US" altLang="en-US" b="1" dirty="0">
                <a:solidFill>
                  <a:srgbClr val="000000"/>
                </a:solidFill>
                <a:latin typeface="Calibri" charset="0"/>
                <a:ea typeface="ＭＳ Ｐゴシック" charset="-128"/>
              </a:rPr>
              <a:t>.</a:t>
            </a:r>
          </a:p>
        </p:txBody>
      </p:sp>
      <p:sp>
        <p:nvSpPr>
          <p:cNvPr id="56323" name="Content Placeholder 5"/>
          <p:cNvSpPr>
            <a:spLocks noGrp="1"/>
          </p:cNvSpPr>
          <p:nvPr>
            <p:ph sz="half" idx="4294967295"/>
          </p:nvPr>
        </p:nvSpPr>
        <p:spPr>
          <a:xfrm>
            <a:off x="108182" y="85973"/>
            <a:ext cx="8867651" cy="1122718"/>
          </a:xfrm>
          <a:prstGeom prst="rect">
            <a:avLst/>
          </a:prstGeom>
        </p:spPr>
        <p:txBody>
          <a:bodyPr>
            <a:normAutofit lnSpcReduction="10000"/>
          </a:bodyPr>
          <a:lstStyle/>
          <a:p>
            <a:pPr marL="0" indent="0">
              <a:buNone/>
            </a:pPr>
            <a:r>
              <a:rPr lang="en-US" altLang="en-US" dirty="0" err="1">
                <a:solidFill>
                  <a:srgbClr val="000000"/>
                </a:solidFill>
                <a:latin typeface="Calibri" charset="0"/>
                <a:ea typeface="ＭＳ Ｐゴシック" charset="-128"/>
              </a:rPr>
              <a:t>Procházeli</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jsme</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skrze</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pokoje</a:t>
            </a:r>
            <a:r>
              <a:rPr lang="en-US" altLang="en-US" dirty="0">
                <a:solidFill>
                  <a:srgbClr val="000000"/>
                </a:solidFill>
                <a:latin typeface="Calibri" charset="0"/>
                <a:ea typeface="ＭＳ Ｐゴシック" charset="-128"/>
              </a:rPr>
              <a:t> a </a:t>
            </a:r>
            <a:r>
              <a:rPr lang="en-US" altLang="en-US" dirty="0" err="1">
                <a:solidFill>
                  <a:srgbClr val="000000"/>
                </a:solidFill>
                <a:latin typeface="Calibri" charset="0"/>
                <a:ea typeface="ＭＳ Ｐゴシック" charset="-128"/>
              </a:rPr>
              <a:t>viděli</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jsme</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vlnící</a:t>
            </a:r>
            <a:r>
              <a:rPr lang="en-US" altLang="en-US" dirty="0">
                <a:solidFill>
                  <a:srgbClr val="000000"/>
                </a:solidFill>
                <a:latin typeface="Calibri" charset="0"/>
                <a:ea typeface="ＭＳ Ｐゴシック" charset="-128"/>
              </a:rPr>
              <a:t> se </a:t>
            </a:r>
            <a:r>
              <a:rPr lang="en-US" altLang="en-US" dirty="0" err="1">
                <a:solidFill>
                  <a:srgbClr val="000000"/>
                </a:solidFill>
                <a:latin typeface="Calibri" charset="0"/>
                <a:ea typeface="ＭＳ Ｐゴシック" charset="-128"/>
              </a:rPr>
              <a:t>záclony</a:t>
            </a:r>
            <a:r>
              <a:rPr lang="en-US" altLang="en-US" dirty="0">
                <a:solidFill>
                  <a:srgbClr val="000000"/>
                </a:solidFill>
                <a:latin typeface="Calibri" charset="0"/>
                <a:ea typeface="ＭＳ Ｐゴシック" charset="-128"/>
              </a:rPr>
              <a:t> v </a:t>
            </a:r>
            <a:r>
              <a:rPr lang="en-US" altLang="en-US" dirty="0" err="1">
                <a:solidFill>
                  <a:srgbClr val="000000"/>
                </a:solidFill>
                <a:latin typeface="Calibri" charset="0"/>
                <a:ea typeface="ＭＳ Ｐゴシック" charset="-128"/>
              </a:rPr>
              <a:t>prázdných</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bytech</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lesk</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odpoledního</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slunce</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na</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skříních</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zrnka</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prachu</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letující</a:t>
            </a:r>
            <a:r>
              <a:rPr lang="en-US" altLang="en-US" dirty="0">
                <a:solidFill>
                  <a:srgbClr val="000000"/>
                </a:solidFill>
                <a:latin typeface="Calibri" charset="0"/>
                <a:ea typeface="ＭＳ Ｐゴシック" charset="-128"/>
              </a:rPr>
              <a:t> v </a:t>
            </a:r>
            <a:r>
              <a:rPr lang="en-US" altLang="en-US" dirty="0" err="1">
                <a:solidFill>
                  <a:srgbClr val="000000"/>
                </a:solidFill>
                <a:latin typeface="Calibri" charset="0"/>
                <a:ea typeface="ＭＳ Ｐゴシック" charset="-128"/>
              </a:rPr>
              <a:t>sloupcích</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světla</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četli</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jsme</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věty</a:t>
            </a:r>
            <a:r>
              <a:rPr lang="en-US" altLang="en-US" dirty="0">
                <a:solidFill>
                  <a:srgbClr val="000000"/>
                </a:solidFill>
                <a:latin typeface="Calibri" charset="0"/>
                <a:ea typeface="ＭＳ Ｐゴシック" charset="-128"/>
              </a:rPr>
              <a:t> z </a:t>
            </a:r>
            <a:r>
              <a:rPr lang="en-US" altLang="en-US" dirty="0" err="1">
                <a:solidFill>
                  <a:srgbClr val="000000"/>
                </a:solidFill>
                <a:latin typeface="Calibri" charset="0"/>
                <a:ea typeface="ＭＳ Ｐゴシック" charset="-128"/>
              </a:rPr>
              <a:t>otevřeného</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románu</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zapomenutého</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na</a:t>
            </a:r>
            <a:r>
              <a:rPr lang="en-US" altLang="en-US" dirty="0">
                <a:solidFill>
                  <a:srgbClr val="000000"/>
                </a:solidFill>
                <a:latin typeface="Calibri" charset="0"/>
                <a:ea typeface="ＭＳ Ｐゴシック" charset="-128"/>
              </a:rPr>
              <a:t> stole, </a:t>
            </a:r>
            <a:r>
              <a:rPr lang="en-US" altLang="en-US" dirty="0" err="1">
                <a:solidFill>
                  <a:srgbClr val="000000"/>
                </a:solidFill>
                <a:latin typeface="Calibri" charset="0"/>
                <a:ea typeface="ＭＳ Ｐゴシック" charset="-128"/>
              </a:rPr>
              <a:t>které</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pojednávaly</a:t>
            </a:r>
            <a:r>
              <a:rPr lang="en-US" altLang="en-US" dirty="0">
                <a:solidFill>
                  <a:srgbClr val="000000"/>
                </a:solidFill>
                <a:latin typeface="Calibri" charset="0"/>
                <a:ea typeface="ＭＳ Ｐゴシック" charset="-128"/>
              </a:rPr>
              <a:t> o </a:t>
            </a:r>
            <a:r>
              <a:rPr lang="en-US" altLang="en-US" dirty="0" err="1">
                <a:solidFill>
                  <a:srgbClr val="000000"/>
                </a:solidFill>
                <a:latin typeface="Calibri" charset="0"/>
                <a:ea typeface="ＭＳ Ｐゴシック" charset="-128"/>
              </a:rPr>
              <a:t>rozhovoru</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muže</a:t>
            </a:r>
            <a:r>
              <a:rPr lang="en-US" altLang="en-US" dirty="0">
                <a:solidFill>
                  <a:srgbClr val="000000"/>
                </a:solidFill>
                <a:latin typeface="Calibri" charset="0"/>
                <a:ea typeface="ＭＳ Ｐゴシック" charset="-128"/>
              </a:rPr>
              <a:t> a </a:t>
            </a:r>
            <a:r>
              <a:rPr lang="en-US" altLang="en-US" dirty="0" err="1">
                <a:solidFill>
                  <a:srgbClr val="000000"/>
                </a:solidFill>
                <a:latin typeface="Calibri" charset="0"/>
                <a:ea typeface="ＭＳ Ｐゴシック" charset="-128"/>
              </a:rPr>
              <a:t>ženy</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na</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přímořské</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promenádě</a:t>
            </a:r>
            <a:r>
              <a:rPr lang="en-US" altLang="en-US" dirty="0">
                <a:solidFill>
                  <a:srgbClr val="000000"/>
                </a:solidFill>
                <a:latin typeface="Calibri" charset="0"/>
                <a:ea typeface="ＭＳ Ｐゴシック" charset="-128"/>
              </a:rPr>
              <a:t>.</a:t>
            </a:r>
            <a:endParaRPr lang="en-US" altLang="en-US" dirty="0">
              <a:latin typeface="Open Sans Light" charset="0"/>
              <a:ea typeface="ＭＳ Ｐゴシック" charset="-128"/>
            </a:endParaRPr>
          </a:p>
        </p:txBody>
      </p:sp>
      <p:pic>
        <p:nvPicPr>
          <p:cNvPr id="5632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79956" y="1198181"/>
            <a:ext cx="3064044" cy="203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294802" y="1357724"/>
            <a:ext cx="2872770" cy="3139321"/>
          </a:xfrm>
          <a:prstGeom prst="rect">
            <a:avLst/>
          </a:prstGeom>
          <a:noFill/>
        </p:spPr>
        <p:txBody>
          <a:bodyPr wrap="square" rtlCol="0">
            <a:spAutoFit/>
          </a:bodyPr>
          <a:lstStyle/>
          <a:p>
            <a:r>
              <a:rPr lang="en-US" altLang="en-US" dirty="0">
                <a:solidFill>
                  <a:srgbClr val="000000"/>
                </a:solidFill>
              </a:rPr>
              <a:t>‘We walked through rooms and saw undulating curtains in empty apartments, the reflection of the afternoon sun on the cabinets, specks of dust floating in columns of light, we read sentences from an open novel about the conversation of a man and a woman walking along the seaside.’</a:t>
            </a:r>
            <a:endParaRPr lang="en-US" dirty="0"/>
          </a:p>
        </p:txBody>
      </p:sp>
    </p:spTree>
    <p:extLst>
      <p:ext uri="{BB962C8B-B14F-4D97-AF65-F5344CB8AC3E}">
        <p14:creationId xmlns:p14="http://schemas.microsoft.com/office/powerpoint/2010/main" val="2072439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35000"/>
          </a:blip>
          <a:stretch>
            <a:fillRect/>
          </a:stretch>
        </p:blipFill>
        <p:spPr>
          <a:xfrm>
            <a:off x="-1" y="-1"/>
            <a:ext cx="9155235" cy="5143501"/>
          </a:xfrm>
          <a:prstGeom prst="rect">
            <a:avLst/>
          </a:prstGeom>
        </p:spPr>
      </p:pic>
      <p:sp>
        <p:nvSpPr>
          <p:cNvPr id="3" name="Title 2"/>
          <p:cNvSpPr>
            <a:spLocks noGrp="1"/>
          </p:cNvSpPr>
          <p:nvPr>
            <p:ph type="title"/>
          </p:nvPr>
        </p:nvSpPr>
        <p:spPr/>
        <p:txBody>
          <a:bodyPr/>
          <a:lstStyle/>
          <a:p>
            <a:r>
              <a:rPr lang="en-US" dirty="0"/>
              <a:t>Relationship to natural languages</a:t>
            </a:r>
          </a:p>
        </p:txBody>
      </p:sp>
      <p:sp>
        <p:nvSpPr>
          <p:cNvPr id="4" name="Content Placeholder 3"/>
          <p:cNvSpPr>
            <a:spLocks noGrp="1"/>
          </p:cNvSpPr>
          <p:nvPr>
            <p:ph idx="1"/>
          </p:nvPr>
        </p:nvSpPr>
        <p:spPr>
          <a:xfrm>
            <a:off x="670300" y="1313387"/>
            <a:ext cx="7888582" cy="3679027"/>
          </a:xfrm>
        </p:spPr>
        <p:txBody>
          <a:bodyPr>
            <a:normAutofit fontScale="92500"/>
          </a:bodyPr>
          <a:lstStyle/>
          <a:p>
            <a:r>
              <a:rPr lang="en-US" sz="2000" b="1" dirty="0">
                <a:latin typeface="+mn-lt"/>
              </a:rPr>
              <a:t>Natural languages: </a:t>
            </a:r>
            <a:r>
              <a:rPr lang="en-US" sz="2000" dirty="0" err="1">
                <a:latin typeface="+mn-lt"/>
              </a:rPr>
              <a:t>Westron</a:t>
            </a:r>
            <a:r>
              <a:rPr lang="en-US" sz="2000" dirty="0">
                <a:latin typeface="+mn-lt"/>
              </a:rPr>
              <a:t> (English renamed)</a:t>
            </a:r>
          </a:p>
          <a:p>
            <a:r>
              <a:rPr lang="en-US" sz="2000" b="1" dirty="0">
                <a:latin typeface="+mn-lt"/>
              </a:rPr>
              <a:t>Modification</a:t>
            </a:r>
            <a:r>
              <a:rPr lang="en-US" sz="2000" dirty="0">
                <a:latin typeface="+mn-lt"/>
              </a:rPr>
              <a:t> of natural languages: </a:t>
            </a:r>
            <a:r>
              <a:rPr lang="en-US" sz="2000" dirty="0" err="1">
                <a:latin typeface="+mn-lt"/>
              </a:rPr>
              <a:t>Nadsat</a:t>
            </a:r>
            <a:r>
              <a:rPr lang="en-US" sz="2000" dirty="0">
                <a:latin typeface="+mn-lt"/>
              </a:rPr>
              <a:t>, </a:t>
            </a:r>
            <a:r>
              <a:rPr lang="en-US" sz="2000" dirty="0" err="1">
                <a:latin typeface="+mn-lt"/>
              </a:rPr>
              <a:t>NewSpeak</a:t>
            </a:r>
            <a:r>
              <a:rPr lang="en-US" sz="2000" dirty="0">
                <a:latin typeface="+mn-lt"/>
              </a:rPr>
              <a:t>, </a:t>
            </a:r>
            <a:r>
              <a:rPr lang="en-US" sz="2000" dirty="0" err="1">
                <a:latin typeface="+mn-lt"/>
              </a:rPr>
              <a:t>Glōbish</a:t>
            </a:r>
            <a:endParaRPr lang="en-US" sz="2000" dirty="0">
              <a:latin typeface="+mn-lt"/>
            </a:endParaRPr>
          </a:p>
          <a:p>
            <a:r>
              <a:rPr lang="en-US" sz="2000" b="1" dirty="0">
                <a:latin typeface="+mn-lt"/>
              </a:rPr>
              <a:t>Modification and combination </a:t>
            </a:r>
            <a:r>
              <a:rPr lang="en-US" sz="2000" dirty="0">
                <a:latin typeface="+mn-lt"/>
              </a:rPr>
              <a:t>of natural languages: Auxiliary languages</a:t>
            </a:r>
          </a:p>
          <a:p>
            <a:r>
              <a:rPr lang="en-US" sz="2000" dirty="0" err="1">
                <a:latin typeface="+mn-lt"/>
              </a:rPr>
              <a:t>Conlangs</a:t>
            </a:r>
            <a:r>
              <a:rPr lang="en-US" sz="2000" dirty="0">
                <a:latin typeface="+mn-lt"/>
              </a:rPr>
              <a:t> that </a:t>
            </a:r>
            <a:r>
              <a:rPr lang="en-US" sz="2000" b="1" dirty="0">
                <a:latin typeface="+mn-lt"/>
              </a:rPr>
              <a:t>borrow from</a:t>
            </a:r>
            <a:r>
              <a:rPr lang="en-US" sz="2000" dirty="0">
                <a:latin typeface="+mn-lt"/>
              </a:rPr>
              <a:t> natural languages: </a:t>
            </a:r>
            <a:r>
              <a:rPr lang="en-US" sz="2000" dirty="0" err="1">
                <a:latin typeface="+mn-lt"/>
              </a:rPr>
              <a:t>Quenya</a:t>
            </a:r>
            <a:r>
              <a:rPr lang="en-US" sz="2000" dirty="0">
                <a:latin typeface="+mn-lt"/>
              </a:rPr>
              <a:t>, Sindarin, </a:t>
            </a:r>
            <a:r>
              <a:rPr lang="en-US" sz="2000" dirty="0" err="1">
                <a:latin typeface="+mn-lt"/>
              </a:rPr>
              <a:t>Khuzdul</a:t>
            </a:r>
            <a:endParaRPr lang="en-US" sz="2000" dirty="0">
              <a:latin typeface="+mn-lt"/>
            </a:endParaRPr>
          </a:p>
          <a:p>
            <a:r>
              <a:rPr lang="en-US" sz="2000" dirty="0" err="1">
                <a:latin typeface="+mn-lt"/>
              </a:rPr>
              <a:t>Conlangs</a:t>
            </a:r>
            <a:r>
              <a:rPr lang="en-US" sz="2000" dirty="0">
                <a:latin typeface="+mn-lt"/>
              </a:rPr>
              <a:t> that are </a:t>
            </a:r>
            <a:r>
              <a:rPr lang="en-US" sz="2000" b="1" dirty="0">
                <a:latin typeface="+mn-lt"/>
              </a:rPr>
              <a:t>typologically normal </a:t>
            </a:r>
            <a:r>
              <a:rPr lang="en-US" sz="2000" dirty="0">
                <a:latin typeface="+mn-lt"/>
              </a:rPr>
              <a:t>human languages: </a:t>
            </a:r>
            <a:r>
              <a:rPr lang="en-US" sz="2000" dirty="0" err="1">
                <a:latin typeface="+mn-lt"/>
              </a:rPr>
              <a:t>Dothraki</a:t>
            </a:r>
            <a:r>
              <a:rPr lang="en-US" sz="2000" dirty="0">
                <a:latin typeface="+mn-lt"/>
              </a:rPr>
              <a:t>, </a:t>
            </a:r>
            <a:r>
              <a:rPr lang="en-US" sz="2000" dirty="0" err="1">
                <a:latin typeface="+mn-lt"/>
              </a:rPr>
              <a:t>Valyrian</a:t>
            </a:r>
            <a:endParaRPr lang="en-US" sz="2000" dirty="0">
              <a:latin typeface="+mn-lt"/>
            </a:endParaRPr>
          </a:p>
          <a:p>
            <a:r>
              <a:rPr lang="en-US" sz="2000" dirty="0" err="1">
                <a:latin typeface="+mn-lt"/>
              </a:rPr>
              <a:t>Conlangs</a:t>
            </a:r>
            <a:r>
              <a:rPr lang="en-US" sz="2000" dirty="0">
                <a:latin typeface="+mn-lt"/>
              </a:rPr>
              <a:t> that are </a:t>
            </a:r>
            <a:r>
              <a:rPr lang="en-US" sz="2000" b="1" dirty="0">
                <a:latin typeface="+mn-lt"/>
              </a:rPr>
              <a:t>typologically unusual </a:t>
            </a:r>
            <a:r>
              <a:rPr lang="en-US" sz="2000" dirty="0">
                <a:latin typeface="+mn-lt"/>
              </a:rPr>
              <a:t>human languages: Klingon</a:t>
            </a:r>
          </a:p>
          <a:p>
            <a:r>
              <a:rPr lang="en-US" sz="2000" dirty="0" err="1">
                <a:latin typeface="+mn-lt"/>
              </a:rPr>
              <a:t>Conlangs</a:t>
            </a:r>
            <a:r>
              <a:rPr lang="en-US" sz="2000" dirty="0">
                <a:latin typeface="+mn-lt"/>
              </a:rPr>
              <a:t> that are </a:t>
            </a:r>
            <a:r>
              <a:rPr lang="en-US" sz="2000" b="1" dirty="0">
                <a:latin typeface="+mn-lt"/>
              </a:rPr>
              <a:t>maladapted</a:t>
            </a:r>
            <a:r>
              <a:rPr lang="en-US" sz="2000" dirty="0">
                <a:latin typeface="+mn-lt"/>
              </a:rPr>
              <a:t> as human languages: </a:t>
            </a:r>
            <a:r>
              <a:rPr lang="en-US" sz="2000" dirty="0" err="1">
                <a:latin typeface="+mn-lt"/>
              </a:rPr>
              <a:t>Ptydepe</a:t>
            </a:r>
            <a:r>
              <a:rPr lang="en-US" sz="2000" dirty="0">
                <a:latin typeface="+mn-lt"/>
              </a:rPr>
              <a:t>, </a:t>
            </a:r>
            <a:r>
              <a:rPr lang="en-US" sz="2000" dirty="0" err="1">
                <a:latin typeface="+mn-lt"/>
              </a:rPr>
              <a:t>Chorukor</a:t>
            </a:r>
            <a:r>
              <a:rPr lang="en-US" sz="2000" dirty="0">
                <a:latin typeface="+mn-lt"/>
              </a:rPr>
              <a:t>, </a:t>
            </a:r>
            <a:r>
              <a:rPr lang="en-US" sz="2000" dirty="0" err="1">
                <a:latin typeface="+mn-lt"/>
              </a:rPr>
              <a:t>Tlön</a:t>
            </a:r>
            <a:endParaRPr lang="en-US" sz="2000" dirty="0">
              <a:latin typeface="+mn-lt"/>
            </a:endParaRPr>
          </a:p>
          <a:p>
            <a:r>
              <a:rPr lang="en-US" sz="2000" dirty="0" err="1">
                <a:latin typeface="+mn-lt"/>
              </a:rPr>
              <a:t>Conlangs</a:t>
            </a:r>
            <a:r>
              <a:rPr lang="en-US" sz="2000" dirty="0">
                <a:latin typeface="+mn-lt"/>
              </a:rPr>
              <a:t> that are </a:t>
            </a:r>
            <a:r>
              <a:rPr lang="en-US" sz="2000" b="1" dirty="0">
                <a:latin typeface="+mn-lt"/>
              </a:rPr>
              <a:t>not human</a:t>
            </a:r>
            <a:r>
              <a:rPr lang="en-US" sz="2000" dirty="0">
                <a:latin typeface="+mn-lt"/>
              </a:rPr>
              <a:t>: </a:t>
            </a:r>
            <a:r>
              <a:rPr lang="en-US" sz="2000" dirty="0" err="1">
                <a:latin typeface="+mn-lt"/>
              </a:rPr>
              <a:t>Heptapod</a:t>
            </a:r>
            <a:r>
              <a:rPr lang="en-US" sz="2000" dirty="0">
                <a:latin typeface="+mn-lt"/>
              </a:rPr>
              <a:t>, His Master’s Voice</a:t>
            </a:r>
          </a:p>
        </p:txBody>
      </p:sp>
    </p:spTree>
    <p:extLst>
      <p:ext uri="{BB962C8B-B14F-4D97-AF65-F5344CB8AC3E}">
        <p14:creationId xmlns:p14="http://schemas.microsoft.com/office/powerpoint/2010/main" val="20098472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a:xfrm>
            <a:off x="344686" y="193498"/>
            <a:ext cx="6791838" cy="931109"/>
          </a:xfrm>
        </p:spPr>
        <p:txBody>
          <a:bodyPr>
            <a:noAutofit/>
          </a:bodyPr>
          <a:lstStyle/>
          <a:p>
            <a:r>
              <a:rPr lang="en-US" altLang="en-US" sz="2800" dirty="0">
                <a:latin typeface="+mj-lt"/>
                <a:ea typeface="ＭＳ Ｐゴシック" charset="-128"/>
              </a:rPr>
              <a:t>A sentence that would have helped Paul</a:t>
            </a:r>
            <a:r>
              <a:rPr lang="mr-IN" altLang="en-US" sz="2800" dirty="0">
                <a:latin typeface="+mj-lt"/>
                <a:ea typeface="ＭＳ Ｐゴシック" charset="-128"/>
              </a:rPr>
              <a:t>…</a:t>
            </a:r>
            <a:endParaRPr lang="en-US" altLang="en-US" sz="2800" dirty="0">
              <a:latin typeface="+mj-lt"/>
              <a:ea typeface="ＭＳ Ｐゴシック" charset="-128"/>
            </a:endParaRPr>
          </a:p>
        </p:txBody>
      </p:sp>
      <p:sp>
        <p:nvSpPr>
          <p:cNvPr id="57346" name="Content Placeholder 2"/>
          <p:cNvSpPr>
            <a:spLocks noGrp="1"/>
          </p:cNvSpPr>
          <p:nvPr>
            <p:ph sz="half" idx="1"/>
          </p:nvPr>
        </p:nvSpPr>
        <p:spPr>
          <a:xfrm>
            <a:off x="344686" y="1347667"/>
            <a:ext cx="3028950" cy="3215879"/>
          </a:xfrm>
        </p:spPr>
        <p:txBody>
          <a:bodyPr/>
          <a:lstStyle/>
          <a:p>
            <a:pPr marL="0" indent="0">
              <a:buNone/>
            </a:pPr>
            <a:r>
              <a:rPr lang="en-US" altLang="en-US" b="1" dirty="0">
                <a:solidFill>
                  <a:srgbClr val="000000"/>
                </a:solidFill>
                <a:latin typeface="Calibri" charset="0"/>
                <a:ea typeface="ＭＳ Ｐゴシック" charset="-128"/>
              </a:rPr>
              <a:t>Sat-da</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talubude</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na</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maggumaru</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bazelaru</a:t>
            </a:r>
            <a:r>
              <a:rPr lang="en-US" altLang="en-US" b="1" dirty="0">
                <a:solidFill>
                  <a:srgbClr val="000000"/>
                </a:solidFill>
                <a:latin typeface="Calibri" charset="0"/>
                <a:ea typeface="ＭＳ Ｐゴシック" charset="-128"/>
              </a:rPr>
              <a:t>,</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gulludadul</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lom-byggadori</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dunade</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val</a:t>
            </a:r>
            <a:r>
              <a:rPr lang="en-US" altLang="en-US" b="1" dirty="0">
                <a:solidFill>
                  <a:srgbClr val="000000"/>
                </a:solidFill>
                <a:latin typeface="Calibri" charset="0"/>
                <a:ea typeface="ＭＳ Ｐゴシック" charset="-128"/>
              </a:rPr>
              <a:t> du-</a:t>
            </a:r>
            <a:r>
              <a:rPr lang="en-US" altLang="en-US" b="1" dirty="0" err="1">
                <a:solidFill>
                  <a:srgbClr val="000000"/>
                </a:solidFill>
                <a:latin typeface="Calibri" charset="0"/>
                <a:ea typeface="ＭＳ Ｐゴシック" charset="-128"/>
              </a:rPr>
              <a:t>vidaru</a:t>
            </a:r>
            <a:r>
              <a:rPr lang="en-US" altLang="en-US" b="1" dirty="0">
                <a:solidFill>
                  <a:srgbClr val="000000"/>
                </a:solidFill>
                <a:latin typeface="Calibri" charset="0"/>
                <a:ea typeface="ＭＳ Ｐゴシック" charset="-128"/>
              </a:rPr>
              <a:t>,</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lome</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umutude</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na</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kymina</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tabba</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oddanumad</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ali</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na</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koma</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lavanaru</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vad-danumelori</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umunori</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agabanade</a:t>
            </a:r>
            <a:r>
              <a:rPr lang="en-US" altLang="en-US" dirty="0">
                <a:solidFill>
                  <a:srgbClr val="000000"/>
                </a:solidFill>
                <a:latin typeface="Calibri" charset="0"/>
                <a:ea typeface="ＭＳ Ｐゴシック" charset="-128"/>
              </a:rPr>
              <a:t> </a:t>
            </a:r>
            <a:r>
              <a:rPr lang="en-US" altLang="en-US" b="1" dirty="0">
                <a:solidFill>
                  <a:srgbClr val="000000"/>
                </a:solidFill>
                <a:latin typeface="Calibri" charset="0"/>
                <a:ea typeface="ＭＳ Ｐゴシック" charset="-128"/>
              </a:rPr>
              <a:t>tan</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umuzu</a:t>
            </a:r>
            <a:r>
              <a:rPr lang="en-US" altLang="en-US" b="1" dirty="0">
                <a:solidFill>
                  <a:srgbClr val="000000"/>
                </a:solidFill>
                <a:latin typeface="Calibri" charset="0"/>
                <a:ea typeface="ＭＳ Ｐゴシック" charset="-128"/>
              </a:rPr>
              <a:t>?</a:t>
            </a:r>
          </a:p>
        </p:txBody>
      </p:sp>
      <p:graphicFrame>
        <p:nvGraphicFramePr>
          <p:cNvPr id="5" name="Content Placeholder 4"/>
          <p:cNvGraphicFramePr>
            <a:graphicFrameLocks noGrp="1"/>
          </p:cNvGraphicFramePr>
          <p:nvPr>
            <p:ph sz="half" idx="4294967295"/>
            <p:extLst>
              <p:ext uri="{D42A27DB-BD31-4B8C-83A1-F6EECF244321}">
                <p14:modId xmlns:p14="http://schemas.microsoft.com/office/powerpoint/2010/main" val="1503684281"/>
              </p:ext>
            </p:extLst>
          </p:nvPr>
        </p:nvGraphicFramePr>
        <p:xfrm>
          <a:off x="3373636" y="1347667"/>
          <a:ext cx="2926557" cy="3387090"/>
        </p:xfrm>
        <a:graphic>
          <a:graphicData uri="http://schemas.openxmlformats.org/drawingml/2006/table">
            <a:tbl>
              <a:tblPr/>
              <a:tblGrid>
                <a:gridCol w="1463279">
                  <a:extLst>
                    <a:ext uri="{9D8B030D-6E8A-4147-A177-3AD203B41FA5}">
                      <a16:colId xmlns:a16="http://schemas.microsoft.com/office/drawing/2014/main" val="20000"/>
                    </a:ext>
                  </a:extLst>
                </a:gridCol>
                <a:gridCol w="1463278">
                  <a:extLst>
                    <a:ext uri="{9D8B030D-6E8A-4147-A177-3AD203B41FA5}">
                      <a16:colId xmlns:a16="http://schemas.microsoft.com/office/drawing/2014/main" val="20001"/>
                    </a:ext>
                  </a:extLst>
                </a:gridCol>
              </a:tblGrid>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ＭＳ Ｐゴシック" charset="-128"/>
                        </a:rPr>
                        <a:t>sat-da</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254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proč</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254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talubirr</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254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myslet, věřit</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254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1"/>
                  </a:ext>
                </a:extLst>
              </a:tr>
              <a:tr h="55816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přítomný čas 1.pl.</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charset="0"/>
                          <a:ea typeface="ＭＳ Ｐゴシック" charset="-128"/>
                        </a:rPr>
                        <a:t>mon-ude</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na</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že</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3"/>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magguma</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slovo</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bazel</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který, kdo</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5"/>
                  </a:ext>
                </a:extLst>
              </a:tr>
              <a:tr h="55816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gulludirr</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vzniknout, zrodit se</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minulý čas 3.pl.</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charset="0"/>
                          <a:ea typeface="ＭＳ Ｐゴシック" charset="-128"/>
                        </a:rPr>
                        <a:t>mon-adul</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7"/>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og</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z, znak genitivu</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lom-byggad</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Calibri" charset="0"/>
                          <a:ea typeface="ＭＳ Ｐゴシック" charset="-128"/>
                        </a:rPr>
                        <a:t>překlep</a:t>
                      </a:r>
                      <a:endParaRPr kumimoji="0" lang="en-US" altLang="en-US" sz="1800" b="0" i="0" u="none" strike="noStrike" cap="none" normalizeH="0" baseline="0" dirty="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4541621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ontent Placeholder 2"/>
          <p:cNvSpPr>
            <a:spLocks noGrp="1"/>
          </p:cNvSpPr>
          <p:nvPr>
            <p:ph sz="half" idx="1"/>
          </p:nvPr>
        </p:nvSpPr>
        <p:spPr>
          <a:xfrm>
            <a:off x="274378" y="1347667"/>
            <a:ext cx="3028950" cy="3215879"/>
          </a:xfrm>
        </p:spPr>
        <p:txBody>
          <a:bodyPr/>
          <a:lstStyle/>
          <a:p>
            <a:pPr marL="0" indent="0">
              <a:buNone/>
            </a:pPr>
            <a:r>
              <a:rPr lang="en-US" altLang="en-US" b="1" dirty="0">
                <a:solidFill>
                  <a:srgbClr val="000000"/>
                </a:solidFill>
                <a:latin typeface="Calibri" charset="0"/>
                <a:ea typeface="ＭＳ Ｐゴシック" charset="-128"/>
              </a:rPr>
              <a:t>Sat-da</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talubude</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na</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maggumaru</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bazelaru</a:t>
            </a:r>
            <a:r>
              <a:rPr lang="en-US" altLang="en-US" b="1" dirty="0">
                <a:solidFill>
                  <a:srgbClr val="000000"/>
                </a:solidFill>
                <a:latin typeface="Calibri" charset="0"/>
                <a:ea typeface="ＭＳ Ｐゴシック" charset="-128"/>
              </a:rPr>
              <a:t>,</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gulludadul</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lom-byggadori</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dunade</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val</a:t>
            </a:r>
            <a:r>
              <a:rPr lang="en-US" altLang="en-US" b="1" dirty="0">
                <a:solidFill>
                  <a:srgbClr val="000000"/>
                </a:solidFill>
                <a:latin typeface="Calibri" charset="0"/>
                <a:ea typeface="ＭＳ Ｐゴシック" charset="-128"/>
              </a:rPr>
              <a:t> du-</a:t>
            </a:r>
            <a:r>
              <a:rPr lang="en-US" altLang="en-US" b="1" dirty="0" err="1">
                <a:solidFill>
                  <a:srgbClr val="000000"/>
                </a:solidFill>
                <a:latin typeface="Calibri" charset="0"/>
                <a:ea typeface="ＭＳ Ｐゴシック" charset="-128"/>
              </a:rPr>
              <a:t>vidaru</a:t>
            </a:r>
            <a:r>
              <a:rPr lang="en-US" altLang="en-US" b="1" dirty="0">
                <a:solidFill>
                  <a:srgbClr val="000000"/>
                </a:solidFill>
                <a:latin typeface="Calibri" charset="0"/>
                <a:ea typeface="ＭＳ Ｐゴシック" charset="-128"/>
              </a:rPr>
              <a:t>,</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lome</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umutude</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na</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kymina</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tabba</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oddanumad</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ali</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na</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koma</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lavanaru</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vad-danumelori</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umunori</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agabanade</a:t>
            </a:r>
            <a:r>
              <a:rPr lang="en-US" altLang="en-US" dirty="0">
                <a:solidFill>
                  <a:srgbClr val="000000"/>
                </a:solidFill>
                <a:latin typeface="Calibri" charset="0"/>
                <a:ea typeface="ＭＳ Ｐゴシック" charset="-128"/>
              </a:rPr>
              <a:t> </a:t>
            </a:r>
            <a:r>
              <a:rPr lang="en-US" altLang="en-US" b="1" dirty="0">
                <a:solidFill>
                  <a:srgbClr val="000000"/>
                </a:solidFill>
                <a:latin typeface="Calibri" charset="0"/>
                <a:ea typeface="ＭＳ Ｐゴシック" charset="-128"/>
              </a:rPr>
              <a:t>tan</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umuzu</a:t>
            </a:r>
            <a:r>
              <a:rPr lang="en-US" altLang="en-US" b="1" dirty="0">
                <a:solidFill>
                  <a:srgbClr val="000000"/>
                </a:solidFill>
                <a:latin typeface="Calibri" charset="0"/>
                <a:ea typeface="ＭＳ Ｐゴシック" charset="-128"/>
              </a:rPr>
              <a:t>?</a:t>
            </a:r>
          </a:p>
        </p:txBody>
      </p:sp>
      <p:graphicFrame>
        <p:nvGraphicFramePr>
          <p:cNvPr id="5" name="Content Placeholder 4"/>
          <p:cNvGraphicFramePr>
            <a:graphicFrameLocks noGrp="1"/>
          </p:cNvGraphicFramePr>
          <p:nvPr>
            <p:ph sz="half" idx="4294967295"/>
            <p:extLst>
              <p:ext uri="{D42A27DB-BD31-4B8C-83A1-F6EECF244321}">
                <p14:modId xmlns:p14="http://schemas.microsoft.com/office/powerpoint/2010/main" val="834152871"/>
              </p:ext>
            </p:extLst>
          </p:nvPr>
        </p:nvGraphicFramePr>
        <p:xfrm>
          <a:off x="3303328" y="1347667"/>
          <a:ext cx="2926557" cy="3387090"/>
        </p:xfrm>
        <a:graphic>
          <a:graphicData uri="http://schemas.openxmlformats.org/drawingml/2006/table">
            <a:tbl>
              <a:tblPr/>
              <a:tblGrid>
                <a:gridCol w="1463279">
                  <a:extLst>
                    <a:ext uri="{9D8B030D-6E8A-4147-A177-3AD203B41FA5}">
                      <a16:colId xmlns:a16="http://schemas.microsoft.com/office/drawing/2014/main" val="20000"/>
                    </a:ext>
                  </a:extLst>
                </a:gridCol>
                <a:gridCol w="1463278">
                  <a:extLst>
                    <a:ext uri="{9D8B030D-6E8A-4147-A177-3AD203B41FA5}">
                      <a16:colId xmlns:a16="http://schemas.microsoft.com/office/drawing/2014/main" val="20001"/>
                    </a:ext>
                  </a:extLst>
                </a:gridCol>
              </a:tblGrid>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dunirr</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254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být</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254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5816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přítomný čas 3.pl.</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254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charset="0"/>
                          <a:ea typeface="ＭＳ Ｐゴシック" charset="-128"/>
                        </a:rPr>
                        <a:t>mon-ade</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254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1"/>
                  </a:ext>
                </a:extLst>
              </a:tr>
              <a:tr h="55816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přítomný čas 1.pl.</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charset="0"/>
                          <a:ea typeface="ＭＳ Ｐゴシック" charset="-128"/>
                        </a:rPr>
                        <a:t>mon-ude</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val</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jen</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3"/>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du, dun</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ne, ne-</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vida</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smysl, význam</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5"/>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lome</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ačkoliv</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umutirr</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vědět, znát</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7"/>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kymin</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starý</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tabba</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Calibri" charset="0"/>
                          <a:ea typeface="ＭＳ Ｐゴシック" charset="-128"/>
                        </a:rPr>
                        <a:t>řeč</a:t>
                      </a:r>
                      <a:endParaRPr kumimoji="0" lang="en-US" altLang="en-US" sz="1800" b="0" i="0" u="none" strike="noStrike" cap="none" normalizeH="0" baseline="0" dirty="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9"/>
                  </a:ext>
                </a:extLst>
              </a:tr>
            </a:tbl>
          </a:graphicData>
        </a:graphic>
      </p:graphicFrame>
      <p:sp>
        <p:nvSpPr>
          <p:cNvPr id="58406" name="TextBox 3"/>
          <p:cNvSpPr txBox="1">
            <a:spLocks noChangeArrowheads="1"/>
          </p:cNvSpPr>
          <p:nvPr/>
        </p:nvSpPr>
        <p:spPr bwMode="auto">
          <a:xfrm>
            <a:off x="132735" y="76405"/>
            <a:ext cx="45762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dirty="0" err="1">
                <a:solidFill>
                  <a:srgbClr val="000000"/>
                </a:solidFill>
              </a:rPr>
              <a:t>Proč</a:t>
            </a:r>
            <a:r>
              <a:rPr lang="en-US" altLang="en-US" sz="1800" dirty="0">
                <a:solidFill>
                  <a:srgbClr val="000000"/>
                </a:solidFill>
              </a:rPr>
              <a:t> </a:t>
            </a:r>
            <a:r>
              <a:rPr lang="en-US" altLang="en-US" sz="1800" dirty="0" err="1">
                <a:solidFill>
                  <a:srgbClr val="000000"/>
                </a:solidFill>
              </a:rPr>
              <a:t>myslíme</a:t>
            </a:r>
            <a:r>
              <a:rPr lang="en-US" altLang="en-US" sz="1800" dirty="0">
                <a:solidFill>
                  <a:srgbClr val="000000"/>
                </a:solidFill>
              </a:rPr>
              <a:t>, </a:t>
            </a:r>
            <a:r>
              <a:rPr lang="en-US" altLang="en-US" sz="1800" dirty="0" err="1">
                <a:solidFill>
                  <a:srgbClr val="000000"/>
                </a:solidFill>
              </a:rPr>
              <a:t>že</a:t>
            </a:r>
            <a:r>
              <a:rPr lang="en-US" altLang="en-US" sz="1800" dirty="0">
                <a:solidFill>
                  <a:srgbClr val="000000"/>
                </a:solidFill>
              </a:rPr>
              <a:t> </a:t>
            </a:r>
            <a:r>
              <a:rPr lang="en-US" altLang="en-US" sz="1800" dirty="0" err="1">
                <a:solidFill>
                  <a:srgbClr val="000000"/>
                </a:solidFill>
              </a:rPr>
              <a:t>slova</a:t>
            </a:r>
            <a:r>
              <a:rPr lang="en-US" altLang="en-US" sz="1800" dirty="0">
                <a:solidFill>
                  <a:srgbClr val="000000"/>
                </a:solidFill>
              </a:rPr>
              <a:t>, </a:t>
            </a:r>
            <a:r>
              <a:rPr lang="en-US" altLang="en-US" sz="1800" dirty="0" err="1">
                <a:solidFill>
                  <a:srgbClr val="000000"/>
                </a:solidFill>
              </a:rPr>
              <a:t>která</a:t>
            </a:r>
            <a:r>
              <a:rPr lang="en-US" altLang="en-US" sz="1800" dirty="0">
                <a:solidFill>
                  <a:srgbClr val="000000"/>
                </a:solidFill>
              </a:rPr>
              <a:t> </a:t>
            </a:r>
            <a:r>
              <a:rPr lang="en-US" altLang="en-US" sz="1800" dirty="0" err="1">
                <a:solidFill>
                  <a:srgbClr val="000000"/>
                </a:solidFill>
              </a:rPr>
              <a:t>vznikla</a:t>
            </a:r>
            <a:r>
              <a:rPr lang="en-US" altLang="en-US" sz="1800" dirty="0">
                <a:solidFill>
                  <a:srgbClr val="000000"/>
                </a:solidFill>
              </a:rPr>
              <a:t> z </a:t>
            </a:r>
            <a:r>
              <a:rPr lang="en-US" altLang="en-US" sz="1800" dirty="0" err="1">
                <a:solidFill>
                  <a:srgbClr val="000000"/>
                </a:solidFill>
              </a:rPr>
              <a:t>překlepů</a:t>
            </a:r>
            <a:endParaRPr lang="en-US" altLang="en-US" sz="1800" dirty="0"/>
          </a:p>
        </p:txBody>
      </p:sp>
      <p:sp>
        <p:nvSpPr>
          <p:cNvPr id="3" name="TextBox 2"/>
          <p:cNvSpPr txBox="1"/>
          <p:nvPr/>
        </p:nvSpPr>
        <p:spPr>
          <a:xfrm>
            <a:off x="6332278" y="2661460"/>
            <a:ext cx="2375338" cy="923330"/>
          </a:xfrm>
          <a:prstGeom prst="rect">
            <a:avLst/>
          </a:prstGeom>
          <a:noFill/>
        </p:spPr>
        <p:txBody>
          <a:bodyPr wrap="square" rtlCol="0">
            <a:spAutoFit/>
          </a:bodyPr>
          <a:lstStyle/>
          <a:p>
            <a:r>
              <a:rPr lang="en-US" dirty="0"/>
              <a:t>‘Why do we think that words that are brought about by typos’</a:t>
            </a:r>
          </a:p>
        </p:txBody>
      </p:sp>
    </p:spTree>
    <p:extLst>
      <p:ext uri="{BB962C8B-B14F-4D97-AF65-F5344CB8AC3E}">
        <p14:creationId xmlns:p14="http://schemas.microsoft.com/office/powerpoint/2010/main" val="17388815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2"/>
          <p:cNvSpPr>
            <a:spLocks noGrp="1"/>
          </p:cNvSpPr>
          <p:nvPr>
            <p:ph sz="half" idx="1"/>
          </p:nvPr>
        </p:nvSpPr>
        <p:spPr>
          <a:xfrm>
            <a:off x="190295" y="1389254"/>
            <a:ext cx="3028950" cy="3215879"/>
          </a:xfrm>
        </p:spPr>
        <p:txBody>
          <a:bodyPr/>
          <a:lstStyle/>
          <a:p>
            <a:pPr marL="0" indent="0">
              <a:buNone/>
            </a:pPr>
            <a:r>
              <a:rPr lang="en-US" altLang="en-US" b="1">
                <a:solidFill>
                  <a:srgbClr val="000000"/>
                </a:solidFill>
                <a:latin typeface="Calibri" charset="0"/>
                <a:ea typeface="ＭＳ Ｐゴシック" charset="-128"/>
              </a:rPr>
              <a:t>Sat-da</a:t>
            </a:r>
            <a:r>
              <a:rPr lang="en-US" altLang="en-US">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talubude</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na</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maggumaru</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bazelaru</a:t>
            </a:r>
            <a:r>
              <a:rPr lang="en-US" altLang="en-US" b="1" dirty="0">
                <a:solidFill>
                  <a:srgbClr val="000000"/>
                </a:solidFill>
                <a:latin typeface="Calibri" charset="0"/>
                <a:ea typeface="ＭＳ Ｐゴシック" charset="-128"/>
              </a:rPr>
              <a:t>,</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gulludadul</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lom-byggadori</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dunade</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val</a:t>
            </a:r>
            <a:r>
              <a:rPr lang="en-US" altLang="en-US" b="1" dirty="0">
                <a:solidFill>
                  <a:srgbClr val="000000"/>
                </a:solidFill>
                <a:latin typeface="Calibri" charset="0"/>
                <a:ea typeface="ＭＳ Ｐゴシック" charset="-128"/>
              </a:rPr>
              <a:t> du-</a:t>
            </a:r>
            <a:r>
              <a:rPr lang="en-US" altLang="en-US" b="1" dirty="0" err="1">
                <a:solidFill>
                  <a:srgbClr val="000000"/>
                </a:solidFill>
                <a:latin typeface="Calibri" charset="0"/>
                <a:ea typeface="ＭＳ Ｐゴシック" charset="-128"/>
              </a:rPr>
              <a:t>vidaru</a:t>
            </a:r>
            <a:r>
              <a:rPr lang="en-US" altLang="en-US" b="1" dirty="0">
                <a:solidFill>
                  <a:srgbClr val="000000"/>
                </a:solidFill>
                <a:latin typeface="Calibri" charset="0"/>
                <a:ea typeface="ＭＳ Ｐゴシック" charset="-128"/>
              </a:rPr>
              <a:t>,</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lome</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umutude</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na</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kymina</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tabba</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oddanumad</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ali</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na</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koma</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lavanaru</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og</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vad-danumelori</a:t>
            </a:r>
            <a:r>
              <a:rPr lang="en-US" altLang="en-US" b="1"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umunori</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agabanade</a:t>
            </a:r>
            <a:r>
              <a:rPr lang="en-US" altLang="en-US" dirty="0">
                <a:solidFill>
                  <a:srgbClr val="000000"/>
                </a:solidFill>
                <a:latin typeface="Calibri" charset="0"/>
                <a:ea typeface="ＭＳ Ｐゴシック" charset="-128"/>
              </a:rPr>
              <a:t> </a:t>
            </a:r>
            <a:r>
              <a:rPr lang="en-US" altLang="en-US" b="1" dirty="0">
                <a:solidFill>
                  <a:srgbClr val="000000"/>
                </a:solidFill>
                <a:latin typeface="Calibri" charset="0"/>
                <a:ea typeface="ＭＳ Ｐゴシック" charset="-128"/>
              </a:rPr>
              <a:t>tan</a:t>
            </a:r>
            <a:r>
              <a:rPr lang="en-US" altLang="en-US" dirty="0">
                <a:solidFill>
                  <a:srgbClr val="000000"/>
                </a:solidFill>
                <a:latin typeface="Calibri" charset="0"/>
                <a:ea typeface="ＭＳ Ｐゴシック" charset="-128"/>
              </a:rPr>
              <a:t> </a:t>
            </a:r>
            <a:r>
              <a:rPr lang="en-US" altLang="en-US" b="1" dirty="0" err="1">
                <a:solidFill>
                  <a:srgbClr val="000000"/>
                </a:solidFill>
                <a:latin typeface="Calibri" charset="0"/>
                <a:ea typeface="ＭＳ Ｐゴシック" charset="-128"/>
              </a:rPr>
              <a:t>umuzu</a:t>
            </a:r>
            <a:r>
              <a:rPr lang="en-US" altLang="en-US" b="1" dirty="0">
                <a:solidFill>
                  <a:srgbClr val="000000"/>
                </a:solidFill>
                <a:latin typeface="Calibri" charset="0"/>
                <a:ea typeface="ＭＳ Ｐゴシック" charset="-128"/>
              </a:rPr>
              <a:t>?</a:t>
            </a:r>
          </a:p>
        </p:txBody>
      </p:sp>
      <p:graphicFrame>
        <p:nvGraphicFramePr>
          <p:cNvPr id="5" name="Content Placeholder 4"/>
          <p:cNvGraphicFramePr>
            <a:graphicFrameLocks noGrp="1"/>
          </p:cNvGraphicFramePr>
          <p:nvPr>
            <p:ph sz="half" idx="4294967295"/>
            <p:extLst>
              <p:ext uri="{D42A27DB-BD31-4B8C-83A1-F6EECF244321}">
                <p14:modId xmlns:p14="http://schemas.microsoft.com/office/powerpoint/2010/main" val="2105263985"/>
              </p:ext>
            </p:extLst>
          </p:nvPr>
        </p:nvGraphicFramePr>
        <p:xfrm>
          <a:off x="3126171" y="1272573"/>
          <a:ext cx="2926557" cy="3699510"/>
        </p:xfrm>
        <a:graphic>
          <a:graphicData uri="http://schemas.openxmlformats.org/drawingml/2006/table">
            <a:tbl>
              <a:tblPr/>
              <a:tblGrid>
                <a:gridCol w="1463279">
                  <a:extLst>
                    <a:ext uri="{9D8B030D-6E8A-4147-A177-3AD203B41FA5}">
                      <a16:colId xmlns:a16="http://schemas.microsoft.com/office/drawing/2014/main" val="20000"/>
                    </a:ext>
                  </a:extLst>
                </a:gridCol>
                <a:gridCol w="1463278">
                  <a:extLst>
                    <a:ext uri="{9D8B030D-6E8A-4147-A177-3AD203B41FA5}">
                      <a16:colId xmlns:a16="http://schemas.microsoft.com/office/drawing/2014/main" val="20001"/>
                    </a:ext>
                  </a:extLst>
                </a:gridCol>
              </a:tblGrid>
              <a:tr h="55816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oddanumirr </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254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Calibri" charset="0"/>
                          <a:ea typeface="ＭＳ Ｐゴシック" charset="-128"/>
                        </a:rPr>
                        <a:t>prodírat</a:t>
                      </a:r>
                      <a:r>
                        <a:rPr kumimoji="0" lang="en-US" altLang="en-US" sz="1800" b="0" i="0" u="none" strike="noStrike" cap="none" normalizeH="0" baseline="0" dirty="0">
                          <a:ln>
                            <a:noFill/>
                          </a:ln>
                          <a:solidFill>
                            <a:srgbClr val="000000"/>
                          </a:solidFill>
                          <a:effectLst/>
                          <a:latin typeface="Calibri" charset="0"/>
                          <a:ea typeface="ＭＳ Ｐゴシック" charset="-128"/>
                        </a:rPr>
                        <a:t> se </a:t>
                      </a:r>
                      <a:r>
                        <a:rPr kumimoji="0" lang="en-US" altLang="en-US" sz="1800" b="0" i="0" u="none" strike="noStrike" cap="none" normalizeH="0" baseline="0" dirty="0" err="1">
                          <a:ln>
                            <a:noFill/>
                          </a:ln>
                          <a:solidFill>
                            <a:srgbClr val="000000"/>
                          </a:solidFill>
                          <a:effectLst/>
                          <a:latin typeface="Calibri" charset="0"/>
                          <a:ea typeface="ＭＳ Ｐゴシック" charset="-128"/>
                        </a:rPr>
                        <a:t>na</a:t>
                      </a:r>
                      <a:r>
                        <a:rPr kumimoji="0" lang="en-US" altLang="en-US" sz="1800" b="0" i="0" u="none" strike="noStrike" cap="none" normalizeH="0" baseline="0" dirty="0">
                          <a:ln>
                            <a:noFill/>
                          </a:ln>
                          <a:solidFill>
                            <a:srgbClr val="000000"/>
                          </a:solidFill>
                          <a:effectLst/>
                          <a:latin typeface="Calibri" charset="0"/>
                          <a:ea typeface="ＭＳ Ｐゴシック" charset="-128"/>
                        </a:rPr>
                        <a:t> </a:t>
                      </a:r>
                      <a:r>
                        <a:rPr kumimoji="0" lang="en-US" altLang="en-US" sz="1800" b="0" i="0" u="none" strike="noStrike" cap="none" normalizeH="0" baseline="0" dirty="0" err="1">
                          <a:ln>
                            <a:noFill/>
                          </a:ln>
                          <a:solidFill>
                            <a:srgbClr val="000000"/>
                          </a:solidFill>
                          <a:effectLst/>
                          <a:latin typeface="Calibri" charset="0"/>
                          <a:ea typeface="ＭＳ Ｐゴシック" charset="-128"/>
                        </a:rPr>
                        <a:t>povrch</a:t>
                      </a:r>
                      <a:endParaRPr kumimoji="0" lang="en-US" altLang="en-US" sz="1800" b="0" i="0" u="none" strike="noStrike" cap="none" normalizeH="0" baseline="0" dirty="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254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5816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přítomný čas 3.sg. (pl)</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254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charset="0"/>
                          <a:ea typeface="ＭＳ Ｐゴシック" charset="-128"/>
                        </a:rPr>
                        <a:t>mon-ad-(e)</a:t>
                      </a:r>
                      <a:endParaRPr kumimoji="0" lang="en-US" altLang="en-US" sz="1800" b="0" i="0" u="none" strike="noStrike" cap="none" normalizeH="0" baseline="0">
                        <a:ln>
                          <a:noFill/>
                        </a:ln>
                        <a:solidFill>
                          <a:schemeClr val="tx1"/>
                        </a:solidFill>
                        <a:effectLst/>
                        <a:latin typeface="Cambria" charset="0"/>
                        <a:ea typeface="ＭＳ 明朝"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254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1"/>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koma</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zároveň</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lavana</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jméno</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3"/>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vad-danumirr</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přicházet, přijít</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6740">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přechodník</a:t>
                      </a:r>
                    </a:p>
                    <a:p>
                      <a:pPr marL="0" marR="0" lvl="0" indent="0" algn="l" defTabSz="457200" rtl="0" eaLnBrk="1" fontAlgn="b" latinLnBrk="0" hangingPunct="1">
                        <a:lnSpc>
                          <a:spcPct val="100000"/>
                        </a:lnSpc>
                        <a:spcBef>
                          <a:spcPts val="300"/>
                        </a:spcBef>
                        <a:spcAft>
                          <a:spcPts val="30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nom.pl.m.act</a:t>
                      </a:r>
                      <a:endParaRPr kumimoji="0" lang="en-US" altLang="en-US" sz="1800" b="0" i="0" u="none" strike="noStrike" cap="none" normalizeH="0" baseline="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ts val="300"/>
                        </a:spcBef>
                        <a:spcAft>
                          <a:spcPts val="300"/>
                        </a:spcAft>
                        <a:buClrTx/>
                        <a:buSzTx/>
                        <a:buFontTx/>
                        <a:buNone/>
                        <a:tabLst/>
                      </a:pPr>
                      <a:r>
                        <a:rPr kumimoji="0" lang="en-US" altLang="en-US" sz="1800" b="1" i="0" u="none" strike="noStrike" cap="none" normalizeH="0" baseline="0">
                          <a:ln>
                            <a:noFill/>
                          </a:ln>
                          <a:solidFill>
                            <a:schemeClr val="tx1"/>
                          </a:solidFill>
                          <a:effectLst/>
                          <a:latin typeface="Calibri" charset="0"/>
                          <a:ea typeface="ＭＳ Ｐゴシック" charset="-128"/>
                        </a:rPr>
                        <a:t>mon-elori</a:t>
                      </a:r>
                      <a:endParaRPr kumimoji="0" lang="en-US" altLang="en-US" sz="1800" b="1" i="0" u="none" strike="noStrike" cap="none" normalizeH="0" baseline="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5"/>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umun</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bůh</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agabanirr</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ohlašovat se</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7"/>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tan</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s, nebo inst</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83845">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charset="0"/>
                          <a:ea typeface="ＭＳ Ｐゴシック" charset="-128"/>
                        </a:rPr>
                        <a:t>umuzu</a:t>
                      </a: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tc>
                  <a:txBody>
                    <a:bodyPr/>
                    <a:lstStyle>
                      <a:lvl1pPr>
                        <a:spcBef>
                          <a:spcPct val="20000"/>
                        </a:spcBef>
                        <a:buFont typeface="Arial" charset="0"/>
                        <a:defRPr sz="1600">
                          <a:solidFill>
                            <a:schemeClr val="tx1"/>
                          </a:solidFill>
                          <a:latin typeface="Open Sans Light" charset="0"/>
                          <a:ea typeface="ＭＳ Ｐゴシック" charset="-128"/>
                        </a:defRPr>
                      </a:lvl1pPr>
                      <a:lvl2pPr marL="742950" indent="-285750">
                        <a:spcBef>
                          <a:spcPct val="20000"/>
                        </a:spcBef>
                        <a:buFont typeface="Arial" charset="0"/>
                        <a:defRPr sz="1600">
                          <a:solidFill>
                            <a:schemeClr val="tx1"/>
                          </a:solidFill>
                          <a:latin typeface="Open Sans Light" charset="0"/>
                          <a:ea typeface="ＭＳ Ｐゴシック" charset="-128"/>
                        </a:defRPr>
                      </a:lvl2pPr>
                      <a:lvl3pPr marL="1143000" indent="-228600">
                        <a:spcBef>
                          <a:spcPct val="20000"/>
                        </a:spcBef>
                        <a:buFont typeface="Arial" charset="0"/>
                        <a:defRPr sz="1200">
                          <a:solidFill>
                            <a:schemeClr val="tx1"/>
                          </a:solidFill>
                          <a:latin typeface="Open Sans Light" charset="0"/>
                          <a:ea typeface="ＭＳ Ｐゴシック" charset="-128"/>
                        </a:defRPr>
                      </a:lvl3pPr>
                      <a:lvl4pPr marL="1600200" indent="-228600">
                        <a:spcBef>
                          <a:spcPct val="20000"/>
                        </a:spcBef>
                        <a:buFont typeface="Arial" charset="0"/>
                        <a:defRPr sz="1200">
                          <a:solidFill>
                            <a:schemeClr val="tx1"/>
                          </a:solidFill>
                          <a:latin typeface="Open Sans Light" charset="0"/>
                          <a:ea typeface="ＭＳ Ｐゴシック" charset="-128"/>
                        </a:defRPr>
                      </a:lvl4pPr>
                      <a:lvl5pPr marL="2057400" indent="-228600">
                        <a:spcBef>
                          <a:spcPct val="20000"/>
                        </a:spcBef>
                        <a:buFont typeface="Arial" charset="0"/>
                        <a:defRPr sz="1200">
                          <a:solidFill>
                            <a:schemeClr val="tx1"/>
                          </a:solidFill>
                          <a:latin typeface="Open Sans Light" charset="0"/>
                          <a:ea typeface="ＭＳ Ｐゴシック" charset="-128"/>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charset="0"/>
                          <a:ea typeface="ＭＳ Ｐゴシック" charset="-128"/>
                        </a:rPr>
                        <a:t>3.pl. </a:t>
                      </a:r>
                      <a:r>
                        <a:rPr kumimoji="0" lang="en-US" altLang="en-US" sz="1800" b="0" i="0" u="none" strike="noStrike" cap="none" normalizeH="0" baseline="0" dirty="0" err="1">
                          <a:ln>
                            <a:noFill/>
                          </a:ln>
                          <a:solidFill>
                            <a:srgbClr val="000000"/>
                          </a:solidFill>
                          <a:effectLst/>
                          <a:latin typeface="Calibri" charset="0"/>
                          <a:ea typeface="ＭＳ Ｐゴシック" charset="-128"/>
                        </a:rPr>
                        <a:t>zájmeno</a:t>
                      </a:r>
                      <a:endParaRPr kumimoji="0" lang="en-US" altLang="en-US" sz="1800" b="0" i="0" u="none" strike="noStrike" cap="none" normalizeH="0" baseline="0" dirty="0">
                        <a:ln>
                          <a:noFill/>
                        </a:ln>
                        <a:solidFill>
                          <a:srgbClr val="000000"/>
                        </a:solidFill>
                        <a:effectLst/>
                        <a:latin typeface="Calibri" charset="0"/>
                        <a:ea typeface="ＭＳ Ｐゴシック" charset="-128"/>
                      </a:endParaRPr>
                    </a:p>
                  </a:txBody>
                  <a:tcPr marL="9525" marR="9525" marT="9525" marB="0" anchor="b" horzOverflow="overflow">
                    <a:lnL w="12700" cap="flat" cmpd="sng" algn="ctr">
                      <a:solidFill>
                        <a:srgbClr val="26828C"/>
                      </a:solidFill>
                      <a:prstDash val="solid"/>
                      <a:round/>
                      <a:headEnd type="none" w="med" len="med"/>
                      <a:tailEnd type="none" w="med" len="med"/>
                    </a:lnL>
                    <a:lnR w="12700" cap="flat" cmpd="sng" algn="ctr">
                      <a:solidFill>
                        <a:srgbClr val="26828C"/>
                      </a:solidFill>
                      <a:prstDash val="solid"/>
                      <a:round/>
                      <a:headEnd type="none" w="med" len="med"/>
                      <a:tailEnd type="none" w="med" len="med"/>
                    </a:lnR>
                    <a:lnT w="12700" cap="flat" cmpd="sng" algn="ctr">
                      <a:solidFill>
                        <a:srgbClr val="26828C"/>
                      </a:solidFill>
                      <a:prstDash val="solid"/>
                      <a:round/>
                      <a:headEnd type="none" w="med" len="med"/>
                      <a:tailEnd type="none" w="med" len="med"/>
                    </a:lnT>
                    <a:lnB w="12700" cap="flat" cmpd="sng" algn="ctr">
                      <a:solidFill>
                        <a:srgbClr val="26828C"/>
                      </a:solidFill>
                      <a:prstDash val="solid"/>
                      <a:round/>
                      <a:headEnd type="none" w="med" len="med"/>
                      <a:tailEnd type="none" w="med" len="med"/>
                    </a:lnB>
                    <a:lnTlToBr>
                      <a:noFill/>
                    </a:lnTlToBr>
                    <a:lnBlToTr>
                      <a:noFill/>
                    </a:lnBlToTr>
                    <a:solidFill>
                      <a:srgbClr val="26828C">
                        <a:alpha val="20000"/>
                      </a:srgbClr>
                    </a:solidFill>
                  </a:tcPr>
                </a:tc>
                <a:extLst>
                  <a:ext uri="{0D108BD9-81ED-4DB2-BD59-A6C34878D82A}">
                    <a16:rowId xmlns:a16="http://schemas.microsoft.com/office/drawing/2014/main" val="10009"/>
                  </a:ext>
                </a:extLst>
              </a:tr>
            </a:tbl>
          </a:graphicData>
        </a:graphic>
      </p:graphicFrame>
      <p:sp>
        <p:nvSpPr>
          <p:cNvPr id="59430" name="TextBox 3"/>
          <p:cNvSpPr txBox="1">
            <a:spLocks noChangeArrowheads="1"/>
          </p:cNvSpPr>
          <p:nvPr/>
        </p:nvSpPr>
        <p:spPr bwMode="auto">
          <a:xfrm>
            <a:off x="190295" y="118448"/>
            <a:ext cx="84912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dirty="0" err="1">
                <a:solidFill>
                  <a:srgbClr val="000000"/>
                </a:solidFill>
              </a:rPr>
              <a:t>Proč</a:t>
            </a:r>
            <a:r>
              <a:rPr lang="en-US" altLang="en-US" sz="1800" dirty="0">
                <a:solidFill>
                  <a:srgbClr val="000000"/>
                </a:solidFill>
              </a:rPr>
              <a:t> </a:t>
            </a:r>
            <a:r>
              <a:rPr lang="en-US" altLang="en-US" sz="1800" dirty="0" err="1">
                <a:solidFill>
                  <a:srgbClr val="000000"/>
                </a:solidFill>
              </a:rPr>
              <a:t>myslíme</a:t>
            </a:r>
            <a:r>
              <a:rPr lang="en-US" altLang="en-US" sz="1800" dirty="0">
                <a:solidFill>
                  <a:srgbClr val="000000"/>
                </a:solidFill>
              </a:rPr>
              <a:t>, </a:t>
            </a:r>
            <a:r>
              <a:rPr lang="en-US" altLang="en-US" sz="1800" dirty="0" err="1">
                <a:solidFill>
                  <a:srgbClr val="000000"/>
                </a:solidFill>
              </a:rPr>
              <a:t>že</a:t>
            </a:r>
            <a:r>
              <a:rPr lang="en-US" altLang="en-US" sz="1800" dirty="0">
                <a:solidFill>
                  <a:srgbClr val="000000"/>
                </a:solidFill>
              </a:rPr>
              <a:t> </a:t>
            </a:r>
            <a:r>
              <a:rPr lang="en-US" altLang="en-US" sz="1800" dirty="0" err="1">
                <a:solidFill>
                  <a:srgbClr val="000000"/>
                </a:solidFill>
              </a:rPr>
              <a:t>slova</a:t>
            </a:r>
            <a:r>
              <a:rPr lang="en-US" altLang="en-US" sz="1800" dirty="0">
                <a:solidFill>
                  <a:srgbClr val="000000"/>
                </a:solidFill>
              </a:rPr>
              <a:t>, </a:t>
            </a:r>
            <a:r>
              <a:rPr lang="en-US" altLang="en-US" sz="1800" dirty="0" err="1">
                <a:solidFill>
                  <a:srgbClr val="000000"/>
                </a:solidFill>
              </a:rPr>
              <a:t>která</a:t>
            </a:r>
            <a:r>
              <a:rPr lang="en-US" altLang="en-US" sz="1800" dirty="0">
                <a:solidFill>
                  <a:srgbClr val="000000"/>
                </a:solidFill>
              </a:rPr>
              <a:t> </a:t>
            </a:r>
            <a:r>
              <a:rPr lang="en-US" altLang="en-US" sz="1800" dirty="0" err="1">
                <a:solidFill>
                  <a:srgbClr val="000000"/>
                </a:solidFill>
              </a:rPr>
              <a:t>vznikla</a:t>
            </a:r>
            <a:r>
              <a:rPr lang="en-US" altLang="en-US" sz="1800" dirty="0">
                <a:solidFill>
                  <a:srgbClr val="000000"/>
                </a:solidFill>
              </a:rPr>
              <a:t> z </a:t>
            </a:r>
            <a:r>
              <a:rPr lang="en-US" altLang="en-US" sz="1800" dirty="0" err="1">
                <a:solidFill>
                  <a:srgbClr val="000000"/>
                </a:solidFill>
              </a:rPr>
              <a:t>překlepů</a:t>
            </a:r>
            <a:r>
              <a:rPr lang="en-US" altLang="en-US" sz="1800" dirty="0">
                <a:solidFill>
                  <a:srgbClr val="000000"/>
                </a:solidFill>
              </a:rPr>
              <a:t> </a:t>
            </a:r>
            <a:r>
              <a:rPr lang="en-US" altLang="en-US" sz="1800" dirty="0" err="1">
                <a:solidFill>
                  <a:srgbClr val="000000"/>
                </a:solidFill>
              </a:rPr>
              <a:t>jsou</a:t>
            </a:r>
            <a:r>
              <a:rPr lang="en-US" altLang="en-US" sz="1800" dirty="0">
                <a:solidFill>
                  <a:srgbClr val="000000"/>
                </a:solidFill>
              </a:rPr>
              <a:t> </a:t>
            </a:r>
            <a:r>
              <a:rPr lang="en-US" altLang="en-US" sz="1800" dirty="0" err="1">
                <a:solidFill>
                  <a:srgbClr val="000000"/>
                </a:solidFill>
              </a:rPr>
              <a:t>jen</a:t>
            </a:r>
            <a:r>
              <a:rPr lang="en-US" altLang="en-US" sz="1800" dirty="0">
                <a:solidFill>
                  <a:srgbClr val="000000"/>
                </a:solidFill>
              </a:rPr>
              <a:t> </a:t>
            </a:r>
            <a:r>
              <a:rPr lang="en-US" altLang="en-US" sz="1800" dirty="0" err="1">
                <a:solidFill>
                  <a:srgbClr val="000000"/>
                </a:solidFill>
              </a:rPr>
              <a:t>nesmysly</a:t>
            </a:r>
            <a:r>
              <a:rPr lang="en-US" altLang="en-US" sz="1800" dirty="0">
                <a:solidFill>
                  <a:srgbClr val="000000"/>
                </a:solidFill>
              </a:rPr>
              <a:t>, </a:t>
            </a:r>
            <a:r>
              <a:rPr lang="en-US" altLang="en-US" sz="1800" dirty="0" err="1">
                <a:solidFill>
                  <a:srgbClr val="000000"/>
                </a:solidFill>
              </a:rPr>
              <a:t>ačkoliv</a:t>
            </a:r>
            <a:r>
              <a:rPr lang="en-US" altLang="en-US" sz="1800" dirty="0">
                <a:solidFill>
                  <a:srgbClr val="000000"/>
                </a:solidFill>
              </a:rPr>
              <a:t> </a:t>
            </a:r>
            <a:r>
              <a:rPr lang="en-US" altLang="en-US" sz="1800" dirty="0" err="1">
                <a:solidFill>
                  <a:srgbClr val="000000"/>
                </a:solidFill>
              </a:rPr>
              <a:t>víme</a:t>
            </a:r>
            <a:r>
              <a:rPr lang="en-US" altLang="en-US" sz="1800" dirty="0">
                <a:solidFill>
                  <a:srgbClr val="000000"/>
                </a:solidFill>
              </a:rPr>
              <a:t>, </a:t>
            </a:r>
            <a:r>
              <a:rPr lang="en-US" altLang="en-US" sz="1800" dirty="0" err="1">
                <a:solidFill>
                  <a:srgbClr val="000000"/>
                </a:solidFill>
              </a:rPr>
              <a:t>že</a:t>
            </a:r>
            <a:r>
              <a:rPr lang="en-US" altLang="en-US" sz="1800" dirty="0">
                <a:solidFill>
                  <a:srgbClr val="000000"/>
                </a:solidFill>
              </a:rPr>
              <a:t> </a:t>
            </a:r>
            <a:r>
              <a:rPr lang="en-US" altLang="en-US" sz="1800" dirty="0" err="1">
                <a:solidFill>
                  <a:srgbClr val="000000"/>
                </a:solidFill>
              </a:rPr>
              <a:t>stará</a:t>
            </a:r>
            <a:r>
              <a:rPr lang="en-US" altLang="en-US" sz="1800" dirty="0">
                <a:solidFill>
                  <a:srgbClr val="000000"/>
                </a:solidFill>
              </a:rPr>
              <a:t> </a:t>
            </a:r>
            <a:r>
              <a:rPr lang="en-US" altLang="en-US" sz="1800" dirty="0" err="1">
                <a:solidFill>
                  <a:srgbClr val="000000"/>
                </a:solidFill>
              </a:rPr>
              <a:t>řeč</a:t>
            </a:r>
            <a:endParaRPr lang="en-US" altLang="en-US" sz="1800" dirty="0"/>
          </a:p>
        </p:txBody>
      </p:sp>
      <p:sp>
        <p:nvSpPr>
          <p:cNvPr id="7" name="TextBox 6"/>
          <p:cNvSpPr txBox="1"/>
          <p:nvPr/>
        </p:nvSpPr>
        <p:spPr>
          <a:xfrm>
            <a:off x="6197161" y="2660663"/>
            <a:ext cx="2656326" cy="1754326"/>
          </a:xfrm>
          <a:prstGeom prst="rect">
            <a:avLst/>
          </a:prstGeom>
          <a:noFill/>
        </p:spPr>
        <p:txBody>
          <a:bodyPr wrap="square" rtlCol="0">
            <a:spAutoFit/>
          </a:bodyPr>
          <a:lstStyle/>
          <a:p>
            <a:r>
              <a:rPr lang="en-US" dirty="0"/>
              <a:t>‘Why do we think that words that are brought about by typos are just nonsense, even though we know that an ancient language’</a:t>
            </a:r>
          </a:p>
        </p:txBody>
      </p:sp>
    </p:spTree>
    <p:extLst>
      <p:ext uri="{BB962C8B-B14F-4D97-AF65-F5344CB8AC3E}">
        <p14:creationId xmlns:p14="http://schemas.microsoft.com/office/powerpoint/2010/main" val="2779983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2"/>
          <p:cNvSpPr>
            <a:spLocks noGrp="1"/>
          </p:cNvSpPr>
          <p:nvPr>
            <p:ph sz="half" idx="1"/>
          </p:nvPr>
        </p:nvSpPr>
        <p:spPr>
          <a:xfrm>
            <a:off x="1398985" y="1378744"/>
            <a:ext cx="3028950" cy="3215879"/>
          </a:xfrm>
        </p:spPr>
        <p:txBody>
          <a:bodyPr/>
          <a:lstStyle/>
          <a:p>
            <a:pPr marL="0" indent="0">
              <a:buNone/>
            </a:pPr>
            <a:r>
              <a:rPr lang="en-US" altLang="en-US" b="1">
                <a:solidFill>
                  <a:srgbClr val="000000"/>
                </a:solidFill>
                <a:latin typeface="Calibri" charset="0"/>
                <a:ea typeface="ＭＳ Ｐゴシック" charset="-128"/>
              </a:rPr>
              <a:t>Sat-da</a:t>
            </a:r>
            <a:r>
              <a:rPr lang="en-US" altLang="en-US">
                <a:solidFill>
                  <a:srgbClr val="000000"/>
                </a:solidFill>
                <a:latin typeface="Calibri" charset="0"/>
                <a:ea typeface="ＭＳ Ｐゴシック" charset="-128"/>
              </a:rPr>
              <a:t> </a:t>
            </a:r>
            <a:r>
              <a:rPr lang="en-US" altLang="en-US" b="1">
                <a:solidFill>
                  <a:srgbClr val="000000"/>
                </a:solidFill>
                <a:latin typeface="Calibri" charset="0"/>
                <a:ea typeface="ＭＳ Ｐゴシック" charset="-128"/>
              </a:rPr>
              <a:t>talubude</a:t>
            </a:r>
            <a:r>
              <a:rPr lang="en-US" altLang="en-US">
                <a:solidFill>
                  <a:srgbClr val="000000"/>
                </a:solidFill>
                <a:latin typeface="Calibri" charset="0"/>
                <a:ea typeface="ＭＳ Ｐゴシック" charset="-128"/>
              </a:rPr>
              <a:t> </a:t>
            </a:r>
            <a:r>
              <a:rPr lang="en-US" altLang="en-US" b="1">
                <a:solidFill>
                  <a:srgbClr val="000000"/>
                </a:solidFill>
                <a:latin typeface="Calibri" charset="0"/>
                <a:ea typeface="ＭＳ Ｐゴシック" charset="-128"/>
              </a:rPr>
              <a:t>na</a:t>
            </a:r>
            <a:r>
              <a:rPr lang="en-US" altLang="en-US">
                <a:solidFill>
                  <a:srgbClr val="000000"/>
                </a:solidFill>
                <a:latin typeface="Calibri" charset="0"/>
                <a:ea typeface="ＭＳ Ｐゴシック" charset="-128"/>
              </a:rPr>
              <a:t> </a:t>
            </a:r>
            <a:r>
              <a:rPr lang="en-US" altLang="en-US" b="1">
                <a:solidFill>
                  <a:srgbClr val="000000"/>
                </a:solidFill>
                <a:latin typeface="Calibri" charset="0"/>
                <a:ea typeface="ＭＳ Ｐゴシック" charset="-128"/>
              </a:rPr>
              <a:t>maggumaru</a:t>
            </a:r>
            <a:r>
              <a:rPr lang="en-US" altLang="en-US">
                <a:solidFill>
                  <a:srgbClr val="000000"/>
                </a:solidFill>
                <a:latin typeface="Calibri" charset="0"/>
                <a:ea typeface="ＭＳ Ｐゴシック" charset="-128"/>
              </a:rPr>
              <a:t> </a:t>
            </a:r>
            <a:r>
              <a:rPr lang="en-US" altLang="en-US" b="1">
                <a:solidFill>
                  <a:srgbClr val="000000"/>
                </a:solidFill>
                <a:latin typeface="Calibri" charset="0"/>
                <a:ea typeface="ＭＳ Ｐゴシック" charset="-128"/>
              </a:rPr>
              <a:t>bazelaru,</a:t>
            </a:r>
            <a:r>
              <a:rPr lang="en-US" altLang="en-US">
                <a:solidFill>
                  <a:srgbClr val="000000"/>
                </a:solidFill>
                <a:latin typeface="Calibri" charset="0"/>
                <a:ea typeface="ＭＳ Ｐゴシック" charset="-128"/>
              </a:rPr>
              <a:t> </a:t>
            </a:r>
            <a:r>
              <a:rPr lang="en-US" altLang="en-US" b="1">
                <a:solidFill>
                  <a:srgbClr val="000000"/>
                </a:solidFill>
                <a:latin typeface="Calibri" charset="0"/>
                <a:ea typeface="ＭＳ Ｐゴシック" charset="-128"/>
              </a:rPr>
              <a:t>gulludadul</a:t>
            </a:r>
            <a:r>
              <a:rPr lang="en-US" altLang="en-US">
                <a:solidFill>
                  <a:srgbClr val="000000"/>
                </a:solidFill>
                <a:latin typeface="Calibri" charset="0"/>
                <a:ea typeface="ＭＳ Ｐゴシック" charset="-128"/>
              </a:rPr>
              <a:t> </a:t>
            </a:r>
            <a:r>
              <a:rPr lang="en-US" altLang="en-US" b="1">
                <a:solidFill>
                  <a:srgbClr val="000000"/>
                </a:solidFill>
                <a:latin typeface="Calibri" charset="0"/>
                <a:ea typeface="ＭＳ Ｐゴシック" charset="-128"/>
              </a:rPr>
              <a:t>og</a:t>
            </a:r>
            <a:r>
              <a:rPr lang="en-US" altLang="en-US">
                <a:solidFill>
                  <a:srgbClr val="000000"/>
                </a:solidFill>
                <a:latin typeface="Calibri" charset="0"/>
                <a:ea typeface="ＭＳ Ｐゴシック" charset="-128"/>
              </a:rPr>
              <a:t> </a:t>
            </a:r>
            <a:r>
              <a:rPr lang="en-US" altLang="en-US" b="1">
                <a:solidFill>
                  <a:srgbClr val="000000"/>
                </a:solidFill>
                <a:latin typeface="Calibri" charset="0"/>
                <a:ea typeface="ＭＳ Ｐゴシック" charset="-128"/>
              </a:rPr>
              <a:t>lom-byggadori dunade</a:t>
            </a:r>
            <a:r>
              <a:rPr lang="en-US" altLang="en-US">
                <a:solidFill>
                  <a:srgbClr val="000000"/>
                </a:solidFill>
                <a:latin typeface="Calibri" charset="0"/>
                <a:ea typeface="ＭＳ Ｐゴシック" charset="-128"/>
              </a:rPr>
              <a:t> </a:t>
            </a:r>
            <a:r>
              <a:rPr lang="en-US" altLang="en-US" b="1">
                <a:solidFill>
                  <a:srgbClr val="000000"/>
                </a:solidFill>
                <a:latin typeface="Calibri" charset="0"/>
                <a:ea typeface="ＭＳ Ｐゴシック" charset="-128"/>
              </a:rPr>
              <a:t>val du-vidaru,</a:t>
            </a:r>
            <a:r>
              <a:rPr lang="en-US" altLang="en-US">
                <a:solidFill>
                  <a:srgbClr val="000000"/>
                </a:solidFill>
                <a:latin typeface="Calibri" charset="0"/>
                <a:ea typeface="ＭＳ Ｐゴシック" charset="-128"/>
              </a:rPr>
              <a:t> </a:t>
            </a:r>
            <a:r>
              <a:rPr lang="en-US" altLang="en-US" b="1">
                <a:solidFill>
                  <a:srgbClr val="000000"/>
                </a:solidFill>
                <a:latin typeface="Calibri" charset="0"/>
                <a:ea typeface="ＭＳ Ｐゴシック" charset="-128"/>
              </a:rPr>
              <a:t>lome</a:t>
            </a:r>
            <a:r>
              <a:rPr lang="en-US" altLang="en-US">
                <a:solidFill>
                  <a:srgbClr val="000000"/>
                </a:solidFill>
                <a:latin typeface="Calibri" charset="0"/>
                <a:ea typeface="ＭＳ Ｐゴシック" charset="-128"/>
              </a:rPr>
              <a:t> </a:t>
            </a:r>
            <a:r>
              <a:rPr lang="en-US" altLang="en-US" b="1">
                <a:solidFill>
                  <a:srgbClr val="000000"/>
                </a:solidFill>
                <a:latin typeface="Calibri" charset="0"/>
                <a:ea typeface="ＭＳ Ｐゴシック" charset="-128"/>
              </a:rPr>
              <a:t>umutude</a:t>
            </a:r>
            <a:r>
              <a:rPr lang="en-US" altLang="en-US">
                <a:solidFill>
                  <a:srgbClr val="000000"/>
                </a:solidFill>
                <a:latin typeface="Calibri" charset="0"/>
                <a:ea typeface="ＭＳ Ｐゴシック" charset="-128"/>
              </a:rPr>
              <a:t> </a:t>
            </a:r>
            <a:r>
              <a:rPr lang="en-US" altLang="en-US" b="1">
                <a:solidFill>
                  <a:srgbClr val="000000"/>
                </a:solidFill>
                <a:latin typeface="Calibri" charset="0"/>
                <a:ea typeface="ＭＳ Ｐゴシック" charset="-128"/>
              </a:rPr>
              <a:t>na</a:t>
            </a:r>
            <a:r>
              <a:rPr lang="en-US" altLang="en-US">
                <a:solidFill>
                  <a:srgbClr val="000000"/>
                </a:solidFill>
                <a:latin typeface="Calibri" charset="0"/>
                <a:ea typeface="ＭＳ Ｐゴシック" charset="-128"/>
              </a:rPr>
              <a:t> </a:t>
            </a:r>
            <a:r>
              <a:rPr lang="en-US" altLang="en-US" b="1">
                <a:solidFill>
                  <a:srgbClr val="000000"/>
                </a:solidFill>
                <a:latin typeface="Calibri" charset="0"/>
                <a:ea typeface="ＭＳ Ｐゴシック" charset="-128"/>
              </a:rPr>
              <a:t>kymina</a:t>
            </a:r>
            <a:r>
              <a:rPr lang="en-US" altLang="en-US">
                <a:solidFill>
                  <a:srgbClr val="000000"/>
                </a:solidFill>
                <a:latin typeface="Calibri" charset="0"/>
                <a:ea typeface="ＭＳ Ｐゴシック" charset="-128"/>
              </a:rPr>
              <a:t> </a:t>
            </a:r>
            <a:r>
              <a:rPr lang="en-US" altLang="en-US" b="1">
                <a:solidFill>
                  <a:srgbClr val="000000"/>
                </a:solidFill>
                <a:latin typeface="Calibri" charset="0"/>
                <a:ea typeface="ＭＳ Ｐゴシック" charset="-128"/>
              </a:rPr>
              <a:t>tabba</a:t>
            </a:r>
            <a:r>
              <a:rPr lang="en-US" altLang="en-US">
                <a:solidFill>
                  <a:srgbClr val="000000"/>
                </a:solidFill>
                <a:latin typeface="Calibri" charset="0"/>
                <a:ea typeface="ＭＳ Ｐゴシック" charset="-128"/>
              </a:rPr>
              <a:t> </a:t>
            </a:r>
            <a:r>
              <a:rPr lang="en-US" altLang="en-US" b="1">
                <a:solidFill>
                  <a:srgbClr val="000000"/>
                </a:solidFill>
                <a:latin typeface="Calibri" charset="0"/>
                <a:ea typeface="ＭＳ Ｐゴシック" charset="-128"/>
              </a:rPr>
              <a:t>oddanumad</a:t>
            </a:r>
            <a:r>
              <a:rPr lang="en-US" altLang="en-US">
                <a:solidFill>
                  <a:srgbClr val="000000"/>
                </a:solidFill>
                <a:latin typeface="Calibri" charset="0"/>
                <a:ea typeface="ＭＳ Ｐゴシック" charset="-128"/>
              </a:rPr>
              <a:t> </a:t>
            </a:r>
            <a:r>
              <a:rPr lang="en-US" altLang="en-US" b="1">
                <a:solidFill>
                  <a:srgbClr val="000000"/>
                </a:solidFill>
                <a:latin typeface="Calibri" charset="0"/>
                <a:ea typeface="ＭＳ Ｐゴシック" charset="-128"/>
              </a:rPr>
              <a:t>ali</a:t>
            </a:r>
            <a:r>
              <a:rPr lang="en-US" altLang="en-US">
                <a:solidFill>
                  <a:srgbClr val="000000"/>
                </a:solidFill>
                <a:latin typeface="Calibri" charset="0"/>
                <a:ea typeface="ＭＳ Ｐゴシック" charset="-128"/>
              </a:rPr>
              <a:t> </a:t>
            </a:r>
            <a:r>
              <a:rPr lang="en-US" altLang="en-US" b="1">
                <a:solidFill>
                  <a:srgbClr val="000000"/>
                </a:solidFill>
                <a:latin typeface="Calibri" charset="0"/>
                <a:ea typeface="ＭＳ Ｐゴシック" charset="-128"/>
              </a:rPr>
              <a:t>na</a:t>
            </a:r>
            <a:r>
              <a:rPr lang="en-US" altLang="en-US">
                <a:solidFill>
                  <a:srgbClr val="000000"/>
                </a:solidFill>
                <a:latin typeface="Calibri" charset="0"/>
                <a:ea typeface="ＭＳ Ｐゴシック" charset="-128"/>
              </a:rPr>
              <a:t> </a:t>
            </a:r>
            <a:r>
              <a:rPr lang="en-US" altLang="en-US" b="1">
                <a:solidFill>
                  <a:srgbClr val="000000"/>
                </a:solidFill>
                <a:latin typeface="Calibri" charset="0"/>
                <a:ea typeface="ＭＳ Ｐゴシック" charset="-128"/>
              </a:rPr>
              <a:t>koma</a:t>
            </a:r>
            <a:r>
              <a:rPr lang="en-US" altLang="en-US">
                <a:solidFill>
                  <a:srgbClr val="000000"/>
                </a:solidFill>
                <a:latin typeface="Calibri" charset="0"/>
                <a:ea typeface="ＭＳ Ｐゴシック" charset="-128"/>
              </a:rPr>
              <a:t> </a:t>
            </a:r>
            <a:r>
              <a:rPr lang="en-US" altLang="en-US" b="1">
                <a:solidFill>
                  <a:srgbClr val="000000"/>
                </a:solidFill>
                <a:latin typeface="Calibri" charset="0"/>
                <a:ea typeface="ＭＳ Ｐゴシック" charset="-128"/>
              </a:rPr>
              <a:t>lavanaru</a:t>
            </a:r>
            <a:r>
              <a:rPr lang="en-US" altLang="en-US">
                <a:solidFill>
                  <a:srgbClr val="000000"/>
                </a:solidFill>
                <a:latin typeface="Calibri" charset="0"/>
                <a:ea typeface="ＭＳ Ｐゴシック" charset="-128"/>
              </a:rPr>
              <a:t> </a:t>
            </a:r>
            <a:r>
              <a:rPr lang="en-US" altLang="en-US" b="1">
                <a:solidFill>
                  <a:srgbClr val="000000"/>
                </a:solidFill>
                <a:latin typeface="Calibri" charset="0"/>
                <a:ea typeface="ＭＳ Ｐゴシック" charset="-128"/>
              </a:rPr>
              <a:t>og</a:t>
            </a:r>
            <a:r>
              <a:rPr lang="en-US" altLang="en-US">
                <a:solidFill>
                  <a:srgbClr val="000000"/>
                </a:solidFill>
                <a:latin typeface="Calibri" charset="0"/>
                <a:ea typeface="ＭＳ Ｐゴシック" charset="-128"/>
              </a:rPr>
              <a:t> </a:t>
            </a:r>
            <a:r>
              <a:rPr lang="en-US" altLang="en-US" b="1">
                <a:solidFill>
                  <a:srgbClr val="000000"/>
                </a:solidFill>
                <a:latin typeface="Calibri" charset="0"/>
                <a:ea typeface="ＭＳ Ｐゴシック" charset="-128"/>
              </a:rPr>
              <a:t>vad-danumelori umunori</a:t>
            </a:r>
            <a:r>
              <a:rPr lang="en-US" altLang="en-US">
                <a:solidFill>
                  <a:srgbClr val="000000"/>
                </a:solidFill>
                <a:latin typeface="Calibri" charset="0"/>
                <a:ea typeface="ＭＳ Ｐゴシック" charset="-128"/>
              </a:rPr>
              <a:t> </a:t>
            </a:r>
            <a:r>
              <a:rPr lang="en-US" altLang="en-US" b="1">
                <a:solidFill>
                  <a:srgbClr val="000000"/>
                </a:solidFill>
                <a:latin typeface="Calibri" charset="0"/>
                <a:ea typeface="ＭＳ Ｐゴシック" charset="-128"/>
              </a:rPr>
              <a:t>agabanade</a:t>
            </a:r>
            <a:r>
              <a:rPr lang="en-US" altLang="en-US">
                <a:solidFill>
                  <a:srgbClr val="000000"/>
                </a:solidFill>
                <a:latin typeface="Calibri" charset="0"/>
                <a:ea typeface="ＭＳ Ｐゴシック" charset="-128"/>
              </a:rPr>
              <a:t> </a:t>
            </a:r>
            <a:r>
              <a:rPr lang="en-US" altLang="en-US" b="1">
                <a:solidFill>
                  <a:srgbClr val="000000"/>
                </a:solidFill>
                <a:latin typeface="Calibri" charset="0"/>
                <a:ea typeface="ＭＳ Ｐゴシック" charset="-128"/>
              </a:rPr>
              <a:t>tan</a:t>
            </a:r>
            <a:r>
              <a:rPr lang="en-US" altLang="en-US">
                <a:solidFill>
                  <a:srgbClr val="000000"/>
                </a:solidFill>
                <a:latin typeface="Calibri" charset="0"/>
                <a:ea typeface="ＭＳ Ｐゴシック" charset="-128"/>
              </a:rPr>
              <a:t> </a:t>
            </a:r>
            <a:r>
              <a:rPr lang="en-US" altLang="en-US" b="1">
                <a:solidFill>
                  <a:srgbClr val="000000"/>
                </a:solidFill>
                <a:latin typeface="Calibri" charset="0"/>
                <a:ea typeface="ＭＳ Ｐゴシック" charset="-128"/>
              </a:rPr>
              <a:t>umuzu?</a:t>
            </a:r>
          </a:p>
        </p:txBody>
      </p:sp>
      <p:sp>
        <p:nvSpPr>
          <p:cNvPr id="60419" name="Content Placeholder 5"/>
          <p:cNvSpPr>
            <a:spLocks noGrp="1"/>
          </p:cNvSpPr>
          <p:nvPr>
            <p:ph sz="half" idx="4294967295"/>
          </p:nvPr>
        </p:nvSpPr>
        <p:spPr>
          <a:xfrm>
            <a:off x="183275" y="47625"/>
            <a:ext cx="5765579" cy="1045451"/>
          </a:xfrm>
          <a:prstGeom prst="rect">
            <a:avLst/>
          </a:prstGeom>
        </p:spPr>
        <p:txBody>
          <a:bodyPr/>
          <a:lstStyle/>
          <a:p>
            <a:pPr marL="0" indent="0">
              <a:buNone/>
            </a:pPr>
            <a:r>
              <a:rPr lang="en-US" altLang="en-US">
                <a:solidFill>
                  <a:srgbClr val="000000"/>
                </a:solidFill>
                <a:latin typeface="Calibri" charset="0"/>
                <a:ea typeface="ＭＳ Ｐゴシック" charset="-128"/>
              </a:rPr>
              <a:t>Proč</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myslíme</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že</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slova</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která</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vznikla</a:t>
            </a:r>
            <a:r>
              <a:rPr lang="en-US" altLang="en-US" dirty="0">
                <a:solidFill>
                  <a:srgbClr val="000000"/>
                </a:solidFill>
                <a:latin typeface="Calibri" charset="0"/>
                <a:ea typeface="ＭＳ Ｐゴシック" charset="-128"/>
              </a:rPr>
              <a:t> z </a:t>
            </a:r>
            <a:r>
              <a:rPr lang="en-US" altLang="en-US" dirty="0" err="1">
                <a:solidFill>
                  <a:srgbClr val="000000"/>
                </a:solidFill>
                <a:latin typeface="Calibri" charset="0"/>
                <a:ea typeface="ＭＳ Ｐゴシック" charset="-128"/>
              </a:rPr>
              <a:t>překlepů</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jsou</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jen</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nesmysly</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ačkoliv</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víme</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že</a:t>
            </a:r>
            <a:r>
              <a:rPr lang="en-US" altLang="en-US" dirty="0">
                <a:solidFill>
                  <a:srgbClr val="000000"/>
                </a:solidFill>
                <a:latin typeface="Calibri" charset="0"/>
                <a:ea typeface="ＭＳ Ｐゴシック" charset="-128"/>
              </a:rPr>
              <a:t> se </a:t>
            </a:r>
            <a:r>
              <a:rPr lang="en-US" altLang="en-US" dirty="0" err="1">
                <a:solidFill>
                  <a:srgbClr val="000000"/>
                </a:solidFill>
                <a:latin typeface="Calibri" charset="0"/>
                <a:ea typeface="ＭＳ Ｐゴシック" charset="-128"/>
              </a:rPr>
              <a:t>stará</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řeč</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prodírá</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na</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povrch</a:t>
            </a:r>
            <a:r>
              <a:rPr lang="en-US" altLang="en-US" dirty="0">
                <a:solidFill>
                  <a:srgbClr val="000000"/>
                </a:solidFill>
                <a:latin typeface="Calibri" charset="0"/>
                <a:ea typeface="ＭＳ Ｐゴシック" charset="-128"/>
              </a:rPr>
              <a:t> a </a:t>
            </a:r>
            <a:r>
              <a:rPr lang="en-US" altLang="en-US" dirty="0" err="1">
                <a:solidFill>
                  <a:srgbClr val="000000"/>
                </a:solidFill>
                <a:latin typeface="Calibri" charset="0"/>
                <a:ea typeface="ＭＳ Ｐゴシック" charset="-128"/>
              </a:rPr>
              <a:t>že</a:t>
            </a:r>
            <a:r>
              <a:rPr lang="en-US" altLang="en-US" dirty="0">
                <a:solidFill>
                  <a:srgbClr val="000000"/>
                </a:solidFill>
                <a:latin typeface="Calibri" charset="0"/>
                <a:ea typeface="ＭＳ Ｐゴシック" charset="-128"/>
              </a:rPr>
              <a:t> se </a:t>
            </a:r>
            <a:r>
              <a:rPr lang="en-US" altLang="en-US" dirty="0" err="1">
                <a:solidFill>
                  <a:srgbClr val="000000"/>
                </a:solidFill>
                <a:latin typeface="Calibri" charset="0"/>
                <a:ea typeface="ＭＳ Ｐゴシック" charset="-128"/>
              </a:rPr>
              <a:t>zároveň</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jména</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přicházejících</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bohů</a:t>
            </a:r>
            <a:r>
              <a:rPr lang="en-US" altLang="en-US" dirty="0">
                <a:solidFill>
                  <a:srgbClr val="000000"/>
                </a:solidFill>
                <a:latin typeface="Calibri" charset="0"/>
                <a:ea typeface="ＭＳ Ｐゴシック" charset="-128"/>
              </a:rPr>
              <a:t> </a:t>
            </a:r>
            <a:r>
              <a:rPr lang="en-US" altLang="en-US" dirty="0" err="1">
                <a:solidFill>
                  <a:srgbClr val="000000"/>
                </a:solidFill>
                <a:latin typeface="Calibri" charset="0"/>
                <a:ea typeface="ＭＳ Ｐゴシック" charset="-128"/>
              </a:rPr>
              <a:t>ohlašují</a:t>
            </a:r>
            <a:r>
              <a:rPr lang="en-US" altLang="en-US" dirty="0">
                <a:solidFill>
                  <a:srgbClr val="000000"/>
                </a:solidFill>
                <a:latin typeface="Calibri" charset="0"/>
                <a:ea typeface="ＭＳ Ｐゴシック" charset="-128"/>
              </a:rPr>
              <a:t> s </a:t>
            </a:r>
            <a:r>
              <a:rPr lang="en-US" altLang="en-US" dirty="0" err="1">
                <a:solidFill>
                  <a:srgbClr val="000000"/>
                </a:solidFill>
                <a:latin typeface="Calibri" charset="0"/>
                <a:ea typeface="ＭＳ Ｐゴシック" charset="-128"/>
              </a:rPr>
              <a:t>nimi</a:t>
            </a:r>
            <a:r>
              <a:rPr lang="en-US" altLang="en-US" dirty="0">
                <a:solidFill>
                  <a:srgbClr val="000000"/>
                </a:solidFill>
                <a:latin typeface="Calibri" charset="0"/>
                <a:ea typeface="ＭＳ Ｐゴシック" charset="-128"/>
              </a:rPr>
              <a:t>?</a:t>
            </a:r>
            <a:endParaRPr lang="en-US" altLang="en-US" dirty="0">
              <a:latin typeface="Open Sans Light" charset="0"/>
              <a:ea typeface="ＭＳ Ｐゴシック" charset="-128"/>
            </a:endParaRPr>
          </a:p>
        </p:txBody>
      </p:sp>
      <p:pic>
        <p:nvPicPr>
          <p:cNvPr id="6042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29301" y="47625"/>
            <a:ext cx="1726406" cy="243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620690" y="2618621"/>
            <a:ext cx="3903199" cy="2031325"/>
          </a:xfrm>
          <a:prstGeom prst="rect">
            <a:avLst/>
          </a:prstGeom>
          <a:noFill/>
        </p:spPr>
        <p:txBody>
          <a:bodyPr wrap="square" rtlCol="0">
            <a:spAutoFit/>
          </a:bodyPr>
          <a:lstStyle/>
          <a:p>
            <a:r>
              <a:rPr lang="en-US" dirty="0"/>
              <a:t>‘Why do we think that words that are brought about by typos are just nonsense, even though we know that an ancient language is forcing its way to the surface and that these words serve to announce the names of future gods?’</a:t>
            </a:r>
          </a:p>
        </p:txBody>
      </p:sp>
    </p:spTree>
    <p:extLst>
      <p:ext uri="{BB962C8B-B14F-4D97-AF65-F5344CB8AC3E}">
        <p14:creationId xmlns:p14="http://schemas.microsoft.com/office/powerpoint/2010/main" val="15410841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mj-lt"/>
              </a:rPr>
              <a:t>We never find out what </a:t>
            </a:r>
            <a:r>
              <a:rPr lang="en-US" altLang="en-US" sz="2800" dirty="0">
                <a:latin typeface="+mj-lt"/>
                <a:ea typeface="ＭＳ Ｐゴシック" charset="-128"/>
              </a:rPr>
              <a:t>“</a:t>
            </a:r>
            <a:r>
              <a:rPr lang="en-US" altLang="ja-JP" sz="2800" dirty="0" err="1">
                <a:latin typeface="+mj-lt"/>
              </a:rPr>
              <a:t>okitubis</a:t>
            </a:r>
            <a:r>
              <a:rPr lang="en-US" altLang="en-US" sz="2800" dirty="0">
                <a:latin typeface="+mj-lt"/>
                <a:ea typeface="ＭＳ Ｐゴシック" charset="-128"/>
              </a:rPr>
              <a:t>” means</a:t>
            </a:r>
            <a:r>
              <a:rPr lang="mr-IN" altLang="en-US" sz="2800" dirty="0">
                <a:latin typeface="+mj-lt"/>
                <a:ea typeface="ＭＳ Ｐゴシック" charset="-128"/>
              </a:rPr>
              <a:t>…</a:t>
            </a:r>
            <a:endParaRPr lang="en-US" sz="2800" dirty="0">
              <a:latin typeface="+mj-lt"/>
            </a:endParaRPr>
          </a:p>
        </p:txBody>
      </p:sp>
      <p:sp>
        <p:nvSpPr>
          <p:cNvPr id="3" name="Content Placeholder 2"/>
          <p:cNvSpPr>
            <a:spLocks noGrp="1"/>
          </p:cNvSpPr>
          <p:nvPr>
            <p:ph sz="half" idx="1"/>
          </p:nvPr>
        </p:nvSpPr>
        <p:spPr>
          <a:xfrm>
            <a:off x="670300" y="1378340"/>
            <a:ext cx="2650969" cy="2300282"/>
          </a:xfrm>
        </p:spPr>
        <p:txBody>
          <a:bodyPr/>
          <a:lstStyle/>
          <a:p>
            <a:pPr marL="0" lvl="0" indent="0" defTabSz="914400">
              <a:spcBef>
                <a:spcPts val="0"/>
              </a:spcBef>
              <a:buNone/>
            </a:pPr>
            <a:r>
              <a:rPr lang="en-US" dirty="0" err="1">
                <a:latin typeface="+mn-lt"/>
              </a:rPr>
              <a:t>Ollude</a:t>
            </a:r>
            <a:r>
              <a:rPr lang="en-US" dirty="0">
                <a:latin typeface="+mn-lt"/>
              </a:rPr>
              <a:t> </a:t>
            </a:r>
            <a:r>
              <a:rPr lang="en-US" dirty="0" err="1">
                <a:solidFill>
                  <a:srgbClr val="C00000"/>
                </a:solidFill>
                <a:latin typeface="+mn-lt"/>
              </a:rPr>
              <a:t>taggavadirr</a:t>
            </a:r>
            <a:r>
              <a:rPr lang="en-US" dirty="0">
                <a:solidFill>
                  <a:srgbClr val="C00000"/>
                </a:solidFill>
                <a:latin typeface="+mn-lt"/>
              </a:rPr>
              <a:t> </a:t>
            </a:r>
            <a:r>
              <a:rPr lang="en-US" dirty="0">
                <a:latin typeface="+mn-lt"/>
              </a:rPr>
              <a:t>am </a:t>
            </a:r>
            <a:r>
              <a:rPr lang="en-US" dirty="0" err="1">
                <a:solidFill>
                  <a:srgbClr val="C00000"/>
                </a:solidFill>
                <a:latin typeface="+mn-lt"/>
              </a:rPr>
              <a:t>lurr</a:t>
            </a:r>
            <a:r>
              <a:rPr lang="en-US" dirty="0">
                <a:latin typeface="+mn-lt"/>
              </a:rPr>
              <a:t>, </a:t>
            </a:r>
            <a:r>
              <a:rPr lang="en-US" dirty="0" err="1">
                <a:latin typeface="+mn-lt"/>
              </a:rPr>
              <a:t>uta</a:t>
            </a:r>
            <a:r>
              <a:rPr lang="en-US" dirty="0">
                <a:latin typeface="+mn-lt"/>
              </a:rPr>
              <a:t> </a:t>
            </a:r>
            <a:r>
              <a:rPr lang="en-US" dirty="0" err="1">
                <a:solidFill>
                  <a:srgbClr val="C00000"/>
                </a:solidFill>
                <a:latin typeface="+mn-lt"/>
              </a:rPr>
              <a:t>ygorel</a:t>
            </a:r>
            <a:r>
              <a:rPr lang="en-US" dirty="0">
                <a:solidFill>
                  <a:srgbClr val="C00000"/>
                </a:solidFill>
                <a:latin typeface="+mn-lt"/>
              </a:rPr>
              <a:t> </a:t>
            </a:r>
            <a:r>
              <a:rPr lang="en-US" dirty="0" err="1">
                <a:solidFill>
                  <a:srgbClr val="C00000"/>
                </a:solidFill>
                <a:latin typeface="+mn-lt"/>
              </a:rPr>
              <a:t>okitubis</a:t>
            </a:r>
            <a:r>
              <a:rPr lang="en-US" dirty="0">
                <a:solidFill>
                  <a:srgbClr val="C00000"/>
                </a:solidFill>
                <a:latin typeface="+mn-lt"/>
              </a:rPr>
              <a:t> </a:t>
            </a:r>
            <a:r>
              <a:rPr lang="en-US" dirty="0" err="1">
                <a:latin typeface="+mn-lt"/>
              </a:rPr>
              <a:t>ali</a:t>
            </a:r>
            <a:r>
              <a:rPr lang="en-US" dirty="0">
                <a:latin typeface="+mn-lt"/>
              </a:rPr>
              <a:t> </a:t>
            </a:r>
            <a:r>
              <a:rPr lang="en-US" dirty="0" err="1">
                <a:solidFill>
                  <a:srgbClr val="C00000"/>
                </a:solidFill>
                <a:latin typeface="+mn-lt"/>
              </a:rPr>
              <a:t>byrraru</a:t>
            </a:r>
            <a:r>
              <a:rPr lang="en-US" dirty="0">
                <a:solidFill>
                  <a:srgbClr val="C00000"/>
                </a:solidFill>
                <a:latin typeface="+mn-lt"/>
              </a:rPr>
              <a:t> </a:t>
            </a:r>
            <a:r>
              <a:rPr lang="en-US" dirty="0" err="1">
                <a:latin typeface="+mn-lt"/>
              </a:rPr>
              <a:t>nalagaddaru</a:t>
            </a:r>
            <a:r>
              <a:rPr lang="en-US" dirty="0">
                <a:latin typeface="+mn-lt"/>
              </a:rPr>
              <a:t> </a:t>
            </a:r>
            <a:r>
              <a:rPr lang="en-US" dirty="0" err="1">
                <a:latin typeface="+mn-lt"/>
              </a:rPr>
              <a:t>ollade</a:t>
            </a:r>
            <a:r>
              <a:rPr lang="en-US" dirty="0">
                <a:latin typeface="+mn-lt"/>
              </a:rPr>
              <a:t> </a:t>
            </a:r>
            <a:r>
              <a:rPr lang="en-US" dirty="0" err="1">
                <a:solidFill>
                  <a:srgbClr val="C00000"/>
                </a:solidFill>
                <a:latin typeface="+mn-lt"/>
              </a:rPr>
              <a:t>uvimisirr</a:t>
            </a:r>
            <a:r>
              <a:rPr lang="en-US" dirty="0">
                <a:solidFill>
                  <a:srgbClr val="C00000"/>
                </a:solidFill>
                <a:latin typeface="+mn-lt"/>
              </a:rPr>
              <a:t> </a:t>
            </a:r>
            <a:r>
              <a:rPr lang="en-US" dirty="0" err="1">
                <a:latin typeface="+mn-lt"/>
              </a:rPr>
              <a:t>ali</a:t>
            </a:r>
            <a:r>
              <a:rPr lang="en-US" dirty="0">
                <a:latin typeface="+mn-lt"/>
              </a:rPr>
              <a:t> </a:t>
            </a:r>
            <a:r>
              <a:rPr lang="en-US" dirty="0" err="1">
                <a:latin typeface="+mn-lt"/>
              </a:rPr>
              <a:t>uta</a:t>
            </a:r>
            <a:r>
              <a:rPr lang="en-US" dirty="0">
                <a:latin typeface="+mn-lt"/>
              </a:rPr>
              <a:t> </a:t>
            </a:r>
            <a:r>
              <a:rPr lang="en-US" dirty="0" err="1">
                <a:latin typeface="+mn-lt"/>
              </a:rPr>
              <a:t>ludunnaru</a:t>
            </a:r>
            <a:r>
              <a:rPr lang="en-US" dirty="0">
                <a:latin typeface="+mn-lt"/>
              </a:rPr>
              <a:t> </a:t>
            </a:r>
            <a:r>
              <a:rPr lang="en-US" dirty="0" err="1">
                <a:latin typeface="+mn-lt"/>
              </a:rPr>
              <a:t>ollade</a:t>
            </a:r>
            <a:r>
              <a:rPr lang="en-US" dirty="0">
                <a:latin typeface="+mn-lt"/>
              </a:rPr>
              <a:t> </a:t>
            </a:r>
            <a:r>
              <a:rPr lang="en-US" dirty="0" err="1">
                <a:solidFill>
                  <a:srgbClr val="C00000"/>
                </a:solidFill>
                <a:latin typeface="+mn-lt"/>
              </a:rPr>
              <a:t>uggudumirr</a:t>
            </a:r>
            <a:r>
              <a:rPr lang="en-US" dirty="0">
                <a:latin typeface="+mn-lt"/>
              </a:rPr>
              <a:t>...</a:t>
            </a:r>
          </a:p>
        </p:txBody>
      </p:sp>
      <p:sp>
        <p:nvSpPr>
          <p:cNvPr id="4" name="Content Placeholder 3"/>
          <p:cNvSpPr>
            <a:spLocks noGrp="1"/>
          </p:cNvSpPr>
          <p:nvPr>
            <p:ph sz="half" idx="13"/>
          </p:nvPr>
        </p:nvSpPr>
        <p:spPr>
          <a:xfrm>
            <a:off x="3516065" y="1378340"/>
            <a:ext cx="2558914" cy="2016501"/>
          </a:xfrm>
        </p:spPr>
        <p:txBody>
          <a:bodyPr/>
          <a:lstStyle/>
          <a:p>
            <a:pPr marL="0" lvl="0" indent="0" defTabSz="914400">
              <a:spcBef>
                <a:spcPts val="0"/>
              </a:spcBef>
              <a:buNone/>
            </a:pPr>
            <a:r>
              <a:rPr lang="en-US" dirty="0" err="1">
                <a:latin typeface="+mn-lt"/>
              </a:rPr>
              <a:t>Budeme</a:t>
            </a:r>
            <a:r>
              <a:rPr lang="en-US" dirty="0">
                <a:latin typeface="+mn-lt"/>
              </a:rPr>
              <a:t> ??? ??? </a:t>
            </a:r>
            <a:r>
              <a:rPr lang="en-US" dirty="0" err="1">
                <a:latin typeface="+mn-lt"/>
              </a:rPr>
              <a:t>moře</a:t>
            </a:r>
            <a:r>
              <a:rPr lang="en-US" dirty="0">
                <a:latin typeface="+mn-lt"/>
              </a:rPr>
              <a:t> , </a:t>
            </a:r>
            <a:r>
              <a:rPr lang="en-US" dirty="0" err="1">
                <a:latin typeface="+mn-lt"/>
              </a:rPr>
              <a:t>kde</a:t>
            </a:r>
            <a:r>
              <a:rPr lang="en-US" dirty="0">
                <a:latin typeface="+mn-lt"/>
              </a:rPr>
              <a:t> ??? ???(OKITUBIS) a ??? </a:t>
            </a:r>
            <a:r>
              <a:rPr lang="en-US" dirty="0" err="1">
                <a:latin typeface="+mn-lt"/>
              </a:rPr>
              <a:t>diamanty</a:t>
            </a:r>
            <a:r>
              <a:rPr lang="en-US" dirty="0">
                <a:latin typeface="+mn-lt"/>
              </a:rPr>
              <a:t> </a:t>
            </a:r>
            <a:r>
              <a:rPr lang="en-US" dirty="0" err="1">
                <a:latin typeface="+mn-lt"/>
              </a:rPr>
              <a:t>budeme</a:t>
            </a:r>
            <a:r>
              <a:rPr lang="en-US" dirty="0">
                <a:latin typeface="+mn-lt"/>
              </a:rPr>
              <a:t> ??? a </a:t>
            </a:r>
            <a:r>
              <a:rPr lang="en-US" dirty="0" err="1">
                <a:latin typeface="+mn-lt"/>
              </a:rPr>
              <a:t>kde</a:t>
            </a:r>
            <a:r>
              <a:rPr lang="en-US" dirty="0">
                <a:latin typeface="+mn-lt"/>
              </a:rPr>
              <a:t> </a:t>
            </a:r>
            <a:r>
              <a:rPr lang="en-US" dirty="0" err="1">
                <a:latin typeface="+mn-lt"/>
              </a:rPr>
              <a:t>hvězdy</a:t>
            </a:r>
            <a:r>
              <a:rPr lang="en-US" dirty="0">
                <a:latin typeface="+mn-lt"/>
              </a:rPr>
              <a:t> </a:t>
            </a:r>
            <a:r>
              <a:rPr lang="en-US" dirty="0" err="1">
                <a:latin typeface="+mn-lt"/>
              </a:rPr>
              <a:t>budeme</a:t>
            </a:r>
            <a:r>
              <a:rPr lang="en-US" dirty="0">
                <a:latin typeface="+mn-lt"/>
              </a:rPr>
              <a:t> ???...</a:t>
            </a:r>
          </a:p>
        </p:txBody>
      </p:sp>
      <p:sp>
        <p:nvSpPr>
          <p:cNvPr id="5" name="Content Placeholder 3"/>
          <p:cNvSpPr txBox="1">
            <a:spLocks/>
          </p:cNvSpPr>
          <p:nvPr/>
        </p:nvSpPr>
        <p:spPr>
          <a:xfrm>
            <a:off x="6148549" y="1378340"/>
            <a:ext cx="2558914" cy="201650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14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14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defTabSz="914400">
              <a:spcBef>
                <a:spcPts val="0"/>
              </a:spcBef>
              <a:buNone/>
            </a:pPr>
            <a:r>
              <a:rPr lang="en-US" dirty="0">
                <a:latin typeface="+mn-lt"/>
              </a:rPr>
              <a:t>‘We will ??? ??? the sea , where ??? ???(OKITUBIS) and ??? diamonds we will ??? and where the stars we will ???...’</a:t>
            </a:r>
          </a:p>
        </p:txBody>
      </p:sp>
    </p:spTree>
    <p:extLst>
      <p:ext uri="{BB962C8B-B14F-4D97-AF65-F5344CB8AC3E}">
        <p14:creationId xmlns:p14="http://schemas.microsoft.com/office/powerpoint/2010/main" val="61171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35000"/>
          </a:blip>
          <a:stretch>
            <a:fillRect/>
          </a:stretch>
        </p:blipFill>
        <p:spPr>
          <a:xfrm>
            <a:off x="0" y="-1"/>
            <a:ext cx="9155235" cy="5143501"/>
          </a:xfrm>
          <a:prstGeom prst="rect">
            <a:avLst/>
          </a:prstGeom>
        </p:spPr>
      </p:pic>
      <p:sp>
        <p:nvSpPr>
          <p:cNvPr id="3" name="Title 2"/>
          <p:cNvSpPr>
            <a:spLocks noGrp="1"/>
          </p:cNvSpPr>
          <p:nvPr>
            <p:ph type="title"/>
          </p:nvPr>
        </p:nvSpPr>
        <p:spPr/>
        <p:txBody>
          <a:bodyPr>
            <a:normAutofit/>
          </a:bodyPr>
          <a:lstStyle/>
          <a:p>
            <a:r>
              <a:rPr lang="en-US" sz="3200" dirty="0" err="1">
                <a:latin typeface="+mj-lt"/>
              </a:rPr>
              <a:t>Yggur</a:t>
            </a:r>
            <a:r>
              <a:rPr lang="en-US" sz="3200" dirty="0">
                <a:latin typeface="+mj-lt"/>
              </a:rPr>
              <a:t> is</a:t>
            </a:r>
          </a:p>
        </p:txBody>
      </p:sp>
      <p:sp>
        <p:nvSpPr>
          <p:cNvPr id="4" name="Content Placeholder 3"/>
          <p:cNvSpPr>
            <a:spLocks noGrp="1"/>
          </p:cNvSpPr>
          <p:nvPr>
            <p:ph idx="1"/>
          </p:nvPr>
        </p:nvSpPr>
        <p:spPr/>
        <p:txBody>
          <a:bodyPr>
            <a:normAutofit/>
          </a:bodyPr>
          <a:lstStyle/>
          <a:p>
            <a:r>
              <a:rPr lang="en-US" sz="2800" dirty="0">
                <a:latin typeface="+mn-lt"/>
              </a:rPr>
              <a:t>A </a:t>
            </a:r>
            <a:r>
              <a:rPr lang="en-US" sz="2800" b="1" dirty="0">
                <a:latin typeface="+mn-lt"/>
              </a:rPr>
              <a:t>fictitious</a:t>
            </a:r>
            <a:r>
              <a:rPr lang="en-US" sz="2800" dirty="0">
                <a:latin typeface="+mn-lt"/>
              </a:rPr>
              <a:t> language, a “</a:t>
            </a:r>
            <a:r>
              <a:rPr lang="en-US" sz="2800" dirty="0" err="1">
                <a:latin typeface="+mn-lt"/>
              </a:rPr>
              <a:t>conlang</a:t>
            </a:r>
            <a:r>
              <a:rPr lang="en-US" sz="2800" dirty="0">
                <a:latin typeface="+mn-lt"/>
              </a:rPr>
              <a:t>”</a:t>
            </a:r>
          </a:p>
          <a:p>
            <a:r>
              <a:rPr lang="en-US" sz="2800" b="1" dirty="0">
                <a:latin typeface="+mn-lt"/>
              </a:rPr>
              <a:t>Typologically normal </a:t>
            </a:r>
            <a:r>
              <a:rPr lang="en-US" sz="2800" dirty="0">
                <a:latin typeface="+mn-lt"/>
              </a:rPr>
              <a:t>for a human language, but </a:t>
            </a:r>
            <a:r>
              <a:rPr lang="en-US" sz="2800" b="1" dirty="0">
                <a:latin typeface="+mn-lt"/>
              </a:rPr>
              <a:t>not based on or borrowed from </a:t>
            </a:r>
            <a:r>
              <a:rPr lang="en-US" sz="2800" dirty="0">
                <a:latin typeface="+mn-lt"/>
              </a:rPr>
              <a:t>a natural language</a:t>
            </a:r>
          </a:p>
          <a:p>
            <a:endParaRPr lang="en-US" sz="2800" dirty="0">
              <a:latin typeface="+mn-lt"/>
            </a:endParaRPr>
          </a:p>
        </p:txBody>
      </p:sp>
    </p:spTree>
    <p:extLst>
      <p:ext uri="{BB962C8B-B14F-4D97-AF65-F5344CB8AC3E}">
        <p14:creationId xmlns:p14="http://schemas.microsoft.com/office/powerpoint/2010/main" val="954292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35000"/>
          </a:blip>
          <a:stretch>
            <a:fillRect/>
          </a:stretch>
        </p:blipFill>
        <p:spPr>
          <a:xfrm>
            <a:off x="-1" y="-1"/>
            <a:ext cx="9155235" cy="5143501"/>
          </a:xfrm>
          <a:prstGeom prst="rect">
            <a:avLst/>
          </a:prstGeom>
        </p:spPr>
      </p:pic>
      <p:sp>
        <p:nvSpPr>
          <p:cNvPr id="3" name="Title 2"/>
          <p:cNvSpPr>
            <a:spLocks noGrp="1"/>
          </p:cNvSpPr>
          <p:nvPr>
            <p:ph type="title"/>
          </p:nvPr>
        </p:nvSpPr>
        <p:spPr/>
        <p:txBody>
          <a:bodyPr>
            <a:normAutofit/>
          </a:bodyPr>
          <a:lstStyle/>
          <a:p>
            <a:r>
              <a:rPr lang="en-US" sz="3200" dirty="0">
                <a:latin typeface="+mj-lt"/>
              </a:rPr>
              <a:t>Extent and evolution of languages</a:t>
            </a:r>
          </a:p>
        </p:txBody>
      </p:sp>
      <p:sp>
        <p:nvSpPr>
          <p:cNvPr id="4" name="Content Placeholder 3"/>
          <p:cNvSpPr>
            <a:spLocks noGrp="1"/>
          </p:cNvSpPr>
          <p:nvPr>
            <p:ph idx="1"/>
          </p:nvPr>
        </p:nvSpPr>
        <p:spPr/>
        <p:txBody>
          <a:bodyPr>
            <a:normAutofit/>
          </a:bodyPr>
          <a:lstStyle/>
          <a:p>
            <a:r>
              <a:rPr lang="en-US" sz="2000" b="1" dirty="0">
                <a:latin typeface="+mn-lt"/>
              </a:rPr>
              <a:t>Just a description:</a:t>
            </a:r>
            <a:r>
              <a:rPr lang="en-US" sz="2000" dirty="0">
                <a:latin typeface="+mn-lt"/>
              </a:rPr>
              <a:t> </a:t>
            </a:r>
            <a:r>
              <a:rPr lang="en-US" sz="2000" dirty="0" err="1">
                <a:latin typeface="+mn-lt"/>
              </a:rPr>
              <a:t>Heptapod</a:t>
            </a:r>
            <a:r>
              <a:rPr lang="en-US" sz="2000" dirty="0">
                <a:latin typeface="+mn-lt"/>
              </a:rPr>
              <a:t>, His Master’s Voice</a:t>
            </a:r>
          </a:p>
          <a:p>
            <a:r>
              <a:rPr lang="en-US" sz="2000" b="1" dirty="0">
                <a:latin typeface="+mn-lt"/>
              </a:rPr>
              <a:t>Words and phrases:</a:t>
            </a:r>
            <a:r>
              <a:rPr lang="en-US" sz="2000" dirty="0">
                <a:latin typeface="+mn-lt"/>
              </a:rPr>
              <a:t> </a:t>
            </a:r>
            <a:r>
              <a:rPr lang="en-US" sz="2000" dirty="0" err="1">
                <a:latin typeface="+mn-lt"/>
              </a:rPr>
              <a:t>Ptydepe</a:t>
            </a:r>
            <a:r>
              <a:rPr lang="en-US" sz="2000" dirty="0">
                <a:latin typeface="+mn-lt"/>
              </a:rPr>
              <a:t>, </a:t>
            </a:r>
            <a:r>
              <a:rPr lang="en-US" sz="2000" dirty="0" err="1">
                <a:latin typeface="+mn-lt"/>
              </a:rPr>
              <a:t>Chorukor</a:t>
            </a:r>
            <a:r>
              <a:rPr lang="en-US" sz="2000" dirty="0">
                <a:latin typeface="+mn-lt"/>
              </a:rPr>
              <a:t>, </a:t>
            </a:r>
            <a:r>
              <a:rPr lang="en-US" sz="2000" dirty="0" err="1">
                <a:latin typeface="+mn-lt"/>
              </a:rPr>
              <a:t>Tlön</a:t>
            </a:r>
            <a:endParaRPr lang="en-US" sz="2000" dirty="0">
              <a:latin typeface="+mn-lt"/>
            </a:endParaRPr>
          </a:p>
          <a:p>
            <a:r>
              <a:rPr lang="en-US" sz="2000" b="1" dirty="0">
                <a:latin typeface="+mn-lt"/>
              </a:rPr>
              <a:t>Partial language: </a:t>
            </a:r>
            <a:r>
              <a:rPr lang="en-US" sz="2000" dirty="0" err="1">
                <a:latin typeface="+mn-lt"/>
              </a:rPr>
              <a:t>Khuzdul</a:t>
            </a:r>
            <a:endParaRPr lang="en-US" sz="2000" dirty="0">
              <a:latin typeface="+mn-lt"/>
            </a:endParaRPr>
          </a:p>
          <a:p>
            <a:r>
              <a:rPr lang="en-US" sz="2000" b="1" dirty="0">
                <a:latin typeface="+mn-lt"/>
              </a:rPr>
              <a:t>Partial language + evolved: </a:t>
            </a:r>
            <a:r>
              <a:rPr lang="en-US" sz="2000" dirty="0" err="1">
                <a:latin typeface="+mn-lt"/>
              </a:rPr>
              <a:t>Quenya</a:t>
            </a:r>
            <a:r>
              <a:rPr lang="en-US" sz="2000" dirty="0">
                <a:latin typeface="+mn-lt"/>
              </a:rPr>
              <a:t>, Sindarin (enthusiasts have extended these to full language)</a:t>
            </a:r>
          </a:p>
          <a:p>
            <a:r>
              <a:rPr lang="en-US" sz="2000" b="1" dirty="0">
                <a:latin typeface="+mn-lt"/>
              </a:rPr>
              <a:t>Full language:</a:t>
            </a:r>
            <a:r>
              <a:rPr lang="en-US" sz="2000" dirty="0">
                <a:latin typeface="+mn-lt"/>
              </a:rPr>
              <a:t> Klingon, </a:t>
            </a:r>
            <a:r>
              <a:rPr lang="en-US" sz="2000" dirty="0" err="1">
                <a:latin typeface="+mn-lt"/>
              </a:rPr>
              <a:t>Láadan</a:t>
            </a:r>
            <a:r>
              <a:rPr lang="en-US" sz="2000" dirty="0">
                <a:latin typeface="+mn-lt"/>
              </a:rPr>
              <a:t>, auxiliary languages</a:t>
            </a:r>
          </a:p>
          <a:p>
            <a:r>
              <a:rPr lang="en-US" sz="2000" b="1" dirty="0">
                <a:latin typeface="+mn-lt"/>
              </a:rPr>
              <a:t>Full language + evolved: </a:t>
            </a:r>
            <a:r>
              <a:rPr lang="en-US" sz="2000" dirty="0" err="1">
                <a:latin typeface="+mn-lt"/>
              </a:rPr>
              <a:t>Dothraki</a:t>
            </a:r>
            <a:r>
              <a:rPr lang="en-US" sz="2000" dirty="0">
                <a:latin typeface="+mn-lt"/>
              </a:rPr>
              <a:t>, </a:t>
            </a:r>
            <a:r>
              <a:rPr lang="en-US" sz="2000" dirty="0" err="1">
                <a:latin typeface="+mn-lt"/>
              </a:rPr>
              <a:t>Valyrian</a:t>
            </a:r>
            <a:r>
              <a:rPr lang="en-US" sz="2000" dirty="0">
                <a:latin typeface="+mn-lt"/>
              </a:rPr>
              <a:t> derivatives, </a:t>
            </a:r>
            <a:r>
              <a:rPr lang="en-US" sz="2000" dirty="0" err="1">
                <a:latin typeface="+mn-lt"/>
              </a:rPr>
              <a:t>Riddleyspeak</a:t>
            </a:r>
            <a:r>
              <a:rPr lang="en-US" sz="2000" dirty="0">
                <a:latin typeface="+mn-lt"/>
              </a:rPr>
              <a:t>, natural languages</a:t>
            </a:r>
          </a:p>
          <a:p>
            <a:r>
              <a:rPr lang="en-US" sz="2000" b="1" dirty="0">
                <a:latin typeface="+mn-lt"/>
              </a:rPr>
              <a:t>Full language + “devolved”: </a:t>
            </a:r>
            <a:r>
              <a:rPr lang="en-US" sz="2000" dirty="0" err="1">
                <a:latin typeface="+mn-lt"/>
              </a:rPr>
              <a:t>Anglisc</a:t>
            </a:r>
            <a:r>
              <a:rPr lang="en-US" sz="2000" dirty="0">
                <a:latin typeface="+mn-lt"/>
              </a:rPr>
              <a:t> (English of 1066, </a:t>
            </a:r>
            <a:r>
              <a:rPr lang="en-US" sz="2000" i="1" dirty="0">
                <a:latin typeface="+mn-lt"/>
              </a:rPr>
              <a:t>The Wake</a:t>
            </a:r>
            <a:r>
              <a:rPr lang="en-US" sz="2000" dirty="0">
                <a:latin typeface="+mn-lt"/>
              </a:rPr>
              <a:t>)</a:t>
            </a:r>
          </a:p>
        </p:txBody>
      </p:sp>
    </p:spTree>
    <p:extLst>
      <p:ext uri="{BB962C8B-B14F-4D97-AF65-F5344CB8AC3E}">
        <p14:creationId xmlns:p14="http://schemas.microsoft.com/office/powerpoint/2010/main" val="1732329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35000"/>
          </a:blip>
          <a:stretch>
            <a:fillRect/>
          </a:stretch>
        </p:blipFill>
        <p:spPr>
          <a:xfrm>
            <a:off x="0" y="-1"/>
            <a:ext cx="9155235" cy="5143501"/>
          </a:xfrm>
          <a:prstGeom prst="rect">
            <a:avLst/>
          </a:prstGeom>
        </p:spPr>
      </p:pic>
      <p:sp>
        <p:nvSpPr>
          <p:cNvPr id="3" name="Title 2"/>
          <p:cNvSpPr>
            <a:spLocks noGrp="1"/>
          </p:cNvSpPr>
          <p:nvPr>
            <p:ph type="title"/>
          </p:nvPr>
        </p:nvSpPr>
        <p:spPr/>
        <p:txBody>
          <a:bodyPr>
            <a:normAutofit/>
          </a:bodyPr>
          <a:lstStyle/>
          <a:p>
            <a:r>
              <a:rPr lang="en-US" sz="3200" dirty="0" err="1">
                <a:latin typeface="+mj-lt"/>
              </a:rPr>
              <a:t>Yggur</a:t>
            </a:r>
            <a:r>
              <a:rPr lang="en-US" sz="3200" dirty="0">
                <a:latin typeface="+mj-lt"/>
              </a:rPr>
              <a:t> is</a:t>
            </a:r>
          </a:p>
        </p:txBody>
      </p:sp>
      <p:sp>
        <p:nvSpPr>
          <p:cNvPr id="4" name="Content Placeholder 3"/>
          <p:cNvSpPr>
            <a:spLocks noGrp="1"/>
          </p:cNvSpPr>
          <p:nvPr>
            <p:ph idx="1"/>
          </p:nvPr>
        </p:nvSpPr>
        <p:spPr/>
        <p:txBody>
          <a:bodyPr>
            <a:normAutofit/>
          </a:bodyPr>
          <a:lstStyle/>
          <a:p>
            <a:r>
              <a:rPr lang="en-US" sz="2800" dirty="0">
                <a:latin typeface="+mn-lt"/>
              </a:rPr>
              <a:t>A </a:t>
            </a:r>
            <a:r>
              <a:rPr lang="en-US" sz="2800" b="1" dirty="0">
                <a:latin typeface="+mn-lt"/>
              </a:rPr>
              <a:t>fictitious</a:t>
            </a:r>
            <a:r>
              <a:rPr lang="en-US" sz="2800" dirty="0">
                <a:latin typeface="+mn-lt"/>
              </a:rPr>
              <a:t> language, a “</a:t>
            </a:r>
            <a:r>
              <a:rPr lang="en-US" sz="2800" dirty="0" err="1">
                <a:latin typeface="+mn-lt"/>
              </a:rPr>
              <a:t>conlang</a:t>
            </a:r>
            <a:r>
              <a:rPr lang="en-US" sz="2800" dirty="0">
                <a:latin typeface="+mn-lt"/>
              </a:rPr>
              <a:t>”</a:t>
            </a:r>
          </a:p>
          <a:p>
            <a:r>
              <a:rPr lang="en-US" sz="2800" b="1" dirty="0">
                <a:latin typeface="+mn-lt"/>
              </a:rPr>
              <a:t>Typologically normal </a:t>
            </a:r>
            <a:r>
              <a:rPr lang="en-US" sz="2800" dirty="0">
                <a:latin typeface="+mn-lt"/>
              </a:rPr>
              <a:t>for a human language, but </a:t>
            </a:r>
            <a:r>
              <a:rPr lang="en-US" sz="2800" b="1" dirty="0">
                <a:latin typeface="+mn-lt"/>
              </a:rPr>
              <a:t>not based on or borrowed from </a:t>
            </a:r>
            <a:r>
              <a:rPr lang="en-US" sz="2800" dirty="0">
                <a:latin typeface="+mn-lt"/>
              </a:rPr>
              <a:t>a natural language</a:t>
            </a:r>
          </a:p>
          <a:p>
            <a:r>
              <a:rPr lang="en-US" sz="2800" dirty="0">
                <a:latin typeface="+mn-lt"/>
              </a:rPr>
              <a:t>A </a:t>
            </a:r>
            <a:r>
              <a:rPr lang="en-US" sz="2800" b="1" dirty="0">
                <a:latin typeface="+mn-lt"/>
              </a:rPr>
              <a:t>full</a:t>
            </a:r>
            <a:r>
              <a:rPr lang="en-US" sz="2800" dirty="0">
                <a:latin typeface="+mn-lt"/>
              </a:rPr>
              <a:t> language</a:t>
            </a:r>
          </a:p>
          <a:p>
            <a:endParaRPr lang="en-US" sz="2800" dirty="0">
              <a:latin typeface="+mn-lt"/>
            </a:endParaRPr>
          </a:p>
        </p:txBody>
      </p:sp>
    </p:spTree>
    <p:extLst>
      <p:ext uri="{BB962C8B-B14F-4D97-AF65-F5344CB8AC3E}">
        <p14:creationId xmlns:p14="http://schemas.microsoft.com/office/powerpoint/2010/main" val="1839840619"/>
      </p:ext>
    </p:extLst>
  </p:cSld>
  <p:clrMapOvr>
    <a:masterClrMapping/>
  </p:clrMapOvr>
</p:sld>
</file>

<file path=ppt/theme/theme1.xml><?xml version="1.0" encoding="utf-8"?>
<a:theme xmlns:a="http://schemas.openxmlformats.org/drawingml/2006/main" name="Mal_rod">
  <a:themeElements>
    <a:clrScheme name="Egendefinert 5">
      <a:dk1>
        <a:sysClr val="windowText" lastClr="000000"/>
      </a:dk1>
      <a:lt1>
        <a:sysClr val="window" lastClr="FFFFFF"/>
      </a:lt1>
      <a:dk2>
        <a:srgbClr val="00617F"/>
      </a:dk2>
      <a:lt2>
        <a:srgbClr val="EEECE1"/>
      </a:lt2>
      <a:accent1>
        <a:srgbClr val="00617F"/>
      </a:accent1>
      <a:accent2>
        <a:srgbClr val="CB343B"/>
      </a:accent2>
      <a:accent3>
        <a:srgbClr val="15718F"/>
      </a:accent3>
      <a:accent4>
        <a:srgbClr val="59A1A2"/>
      </a:accent4>
      <a:accent5>
        <a:srgbClr val="26828C"/>
      </a:accent5>
      <a:accent6>
        <a:srgbClr val="DE7C00"/>
      </a:accent6>
      <a:hlink>
        <a:srgbClr val="007396"/>
      </a:hlink>
      <a:folHlink>
        <a:srgbClr val="A6BBC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l_bla_169" id="{4DD19B15-F40E-064D-9738-910DB9C1317A}" vid="{2AD85340-19BF-894F-9411-1AFC7D99A9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Mal_blaa_169</Template>
  <TotalTime>2248</TotalTime>
  <Words>3650</Words>
  <Application>Microsoft Macintosh PowerPoint</Application>
  <PresentationFormat>On-screen Show (16:9)</PresentationFormat>
  <Paragraphs>945</Paragraphs>
  <Slides>64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64</vt:i4>
      </vt:variant>
    </vt:vector>
  </HeadingPairs>
  <TitlesOfParts>
    <vt:vector size="73" baseType="lpstr">
      <vt:lpstr>ＭＳ 明朝</vt:lpstr>
      <vt:lpstr>ＭＳ Ｐゴシック</vt:lpstr>
      <vt:lpstr>Arial</vt:lpstr>
      <vt:lpstr>Calibri</vt:lpstr>
      <vt:lpstr>Cambria</vt:lpstr>
      <vt:lpstr>Open Sans</vt:lpstr>
      <vt:lpstr>Open Sans Light</vt:lpstr>
      <vt:lpstr>Times New Roman</vt:lpstr>
      <vt:lpstr>Mal_rod</vt:lpstr>
      <vt:lpstr>Constructing Linguistic Reality: The Yggur Language</vt:lpstr>
      <vt:lpstr>Main Idea:  Yggur is an exquisite imitation of human language</vt:lpstr>
      <vt:lpstr>The place of Yggur in the language universe</vt:lpstr>
      <vt:lpstr>Languages and their creative extensions</vt:lpstr>
      <vt:lpstr>Yggur is</vt:lpstr>
      <vt:lpstr>Relationship to natural languages</vt:lpstr>
      <vt:lpstr>Yggur is</vt:lpstr>
      <vt:lpstr>Extent and evolution of languages</vt:lpstr>
      <vt:lpstr>Yggur is</vt:lpstr>
      <vt:lpstr>Domains of languages</vt:lpstr>
      <vt:lpstr>Yggur is</vt:lpstr>
      <vt:lpstr>Ideologies of languages</vt:lpstr>
      <vt:lpstr>Yggur is</vt:lpstr>
      <vt:lpstr>Yggur is</vt:lpstr>
      <vt:lpstr>Yggur in relation to Ajvaz’ play with language </vt:lpstr>
      <vt:lpstr>The main character, Paul</vt:lpstr>
      <vt:lpstr>Donald Ross</vt:lpstr>
      <vt:lpstr>PowerPoint Presentation</vt:lpstr>
      <vt:lpstr>PowerPoint Presentation</vt:lpstr>
      <vt:lpstr>What Yggur looks like in the novel</vt:lpstr>
      <vt:lpstr>The Yggur corpus</vt:lpstr>
      <vt:lpstr>Michal Ajvaz in an interview in 2011</vt:lpstr>
      <vt:lpstr>Another quote from that interview in 2011</vt:lpstr>
      <vt:lpstr>What the glossary looks like</vt:lpstr>
      <vt:lpstr>Step 1: Make an electronic version of the glossary</vt:lpstr>
      <vt:lpstr>PowerPoint Presentation</vt:lpstr>
      <vt:lpstr>Yggur phonology: vowels</vt:lpstr>
      <vt:lpstr>Yggur consonants</vt:lpstr>
      <vt:lpstr>Length (geminates) in Yggur consonants</vt:lpstr>
      <vt:lpstr>Zipf’s Law and the distribution of words</vt:lpstr>
      <vt:lpstr>PowerPoint Presentation</vt:lpstr>
      <vt:lpstr>PowerPoint Presentation</vt:lpstr>
      <vt:lpstr>PowerPoint Presentation</vt:lpstr>
      <vt:lpstr>Prepositions and conjunctions</vt:lpstr>
      <vt:lpstr>Adverbs and interrogatives</vt:lpstr>
      <vt:lpstr>Noun inflection: ollizim ‘nádraží’, gallida ‘???’, byge ‘deska’</vt:lpstr>
      <vt:lpstr>Pronoun inflection</vt:lpstr>
      <vt:lpstr>PowerPoint Presentation</vt:lpstr>
      <vt:lpstr>Participles and imperatives</vt:lpstr>
      <vt:lpstr>Yggur word-formation</vt:lpstr>
      <vt:lpstr>Yggur prefixes</vt:lpstr>
      <vt:lpstr>more word-formation</vt:lpstr>
      <vt:lpstr>more word-formation</vt:lpstr>
      <vt:lpstr>more word-formation</vt:lpstr>
      <vt:lpstr>PowerPoint Presentation</vt:lpstr>
      <vt:lpstr>more word-formation</vt:lpstr>
      <vt:lpstr>Word-formation: verb ⇔ noun</vt:lpstr>
      <vt:lpstr>Derivation of adjectives from nouns: -avim</vt:lpstr>
      <vt:lpstr>Let’s read!</vt:lpstr>
      <vt:lpstr>Give it a try!</vt:lpstr>
      <vt:lpstr>Give it a try!</vt:lpstr>
      <vt:lpstr>Try another sentence!</vt:lpstr>
      <vt:lpstr>Try another sentence!</vt:lpstr>
      <vt:lpstr>Now for a real challenge…</vt:lpstr>
      <vt:lpstr>PowerPoint Presentation</vt:lpstr>
      <vt:lpstr>PowerPoint Presentation</vt:lpstr>
      <vt:lpstr>PowerPoint Presentation</vt:lpstr>
      <vt:lpstr>PowerPoint Presentation</vt:lpstr>
      <vt:lpstr>PowerPoint Presentation</vt:lpstr>
      <vt:lpstr>A sentence that would have helped Paul…</vt:lpstr>
      <vt:lpstr>PowerPoint Presentation</vt:lpstr>
      <vt:lpstr>PowerPoint Presentation</vt:lpstr>
      <vt:lpstr>PowerPoint Presentation</vt:lpstr>
      <vt:lpstr>We never find out what “okitubis” means…</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our language textbooks are like overstuffed suitcases </dc:title>
  <dc:creator>Microsoft Office User</dc:creator>
  <cp:lastModifiedBy>Microsoft Office User</cp:lastModifiedBy>
  <cp:revision>93</cp:revision>
  <cp:lastPrinted>2017-12-14T22:52:50Z</cp:lastPrinted>
  <dcterms:created xsi:type="dcterms:W3CDTF">2017-10-19T18:34:55Z</dcterms:created>
  <dcterms:modified xsi:type="dcterms:W3CDTF">2018-01-30T15:02:45Z</dcterms:modified>
</cp:coreProperties>
</file>