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8" r:id="rId2"/>
    <p:sldId id="329" r:id="rId3"/>
    <p:sldId id="269" r:id="rId4"/>
    <p:sldId id="273" r:id="rId5"/>
    <p:sldId id="272" r:id="rId6"/>
    <p:sldId id="275" r:id="rId7"/>
    <p:sldId id="277" r:id="rId8"/>
    <p:sldId id="278" r:id="rId9"/>
    <p:sldId id="281" r:id="rId10"/>
    <p:sldId id="282" r:id="rId11"/>
    <p:sldId id="283" r:id="rId12"/>
    <p:sldId id="284" r:id="rId13"/>
    <p:sldId id="297" r:id="rId14"/>
    <p:sldId id="330" r:id="rId15"/>
    <p:sldId id="331" r:id="rId16"/>
    <p:sldId id="302" r:id="rId17"/>
    <p:sldId id="303" r:id="rId18"/>
    <p:sldId id="304" r:id="rId19"/>
    <p:sldId id="324" r:id="rId20"/>
    <p:sldId id="305" r:id="rId21"/>
    <p:sldId id="309" r:id="rId22"/>
    <p:sldId id="310" r:id="rId23"/>
    <p:sldId id="325" r:id="rId24"/>
    <p:sldId id="326" r:id="rId25"/>
    <p:sldId id="311" r:id="rId26"/>
    <p:sldId id="323" r:id="rId27"/>
    <p:sldId id="327" r:id="rId28"/>
    <p:sldId id="332" r:id="rId29"/>
    <p:sldId id="333" r:id="rId30"/>
    <p:sldId id="334" r:id="rId31"/>
    <p:sldId id="335" r:id="rId32"/>
    <p:sldId id="343" r:id="rId33"/>
    <p:sldId id="348" r:id="rId34"/>
    <p:sldId id="336" r:id="rId35"/>
    <p:sldId id="344" r:id="rId36"/>
    <p:sldId id="345" r:id="rId37"/>
    <p:sldId id="346" r:id="rId38"/>
    <p:sldId id="347" r:id="rId39"/>
    <p:sldId id="342" r:id="rId40"/>
    <p:sldId id="312" r:id="rId41"/>
  </p:sldIdLst>
  <p:sldSz cx="9144000" cy="5143500" type="screen16x9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9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FFA"/>
    <a:srgbClr val="BC6CED"/>
    <a:srgbClr val="007396"/>
    <a:srgbClr val="59BEC9"/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6"/>
    <p:restoredTop sz="91439"/>
  </p:normalViewPr>
  <p:slideViewPr>
    <p:cSldViewPr snapToGrid="0" snapToObjects="1">
      <p:cViewPr varScale="1">
        <p:scale>
          <a:sx n="114" d="100"/>
          <a:sy n="114" d="100"/>
        </p:scale>
        <p:origin x="776" y="168"/>
      </p:cViewPr>
      <p:guideLst>
        <p:guide orient="horz" pos="289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8494E-CA58-EE43-A1DD-F8DDCEEBE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017D3-02FD-B440-A408-C9F6BEE19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465B-12BC-AF4B-87DE-D94ACC12870A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4FDCF-200A-0E48-8C34-9CE241C88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BDD52-0CEC-9F4C-A0FD-A2BD8334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B616-0663-DD46-9381-94F81A832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DDA1C-5016-704B-8118-08AD164B582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C106-4089-BB4D-9FF0-DF66D6CD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also try </a:t>
            </a:r>
            <a:r>
              <a:rPr lang="ru-RU" dirty="0"/>
              <a:t>связи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C106-4089-BB4D-9FF0-DF66D6CD0B2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also try </a:t>
            </a:r>
            <a:r>
              <a:rPr lang="ru-RU" dirty="0"/>
              <a:t>связи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C106-4089-BB4D-9FF0-DF66D6CD0B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0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432806"/>
            <a:ext cx="4934354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29"/>
            <a:ext cx="4675782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28" name="Rett linje 27"/>
          <p:cNvCxnSpPr/>
          <p:nvPr userDrawn="1"/>
        </p:nvCxnSpPr>
        <p:spPr>
          <a:xfrm>
            <a:off x="790575" y="2617829"/>
            <a:ext cx="4579572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 flipV="1">
            <a:off x="2488893" y="2162369"/>
            <a:ext cx="6655107" cy="2981139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 userDrawn="1"/>
        </p:nvCxnSpPr>
        <p:spPr>
          <a:xfrm>
            <a:off x="5668985" y="2291719"/>
            <a:ext cx="3475015" cy="1382210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flipH="1">
            <a:off x="4628412" y="-83976"/>
            <a:ext cx="1994100" cy="5227483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30.01.2018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30.01.2018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8834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30.01.2018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30.01.2018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9" name="Bilde 18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20" name="Rett linje 19"/>
          <p:cNvCxnSpPr/>
          <p:nvPr userDrawn="1"/>
        </p:nvCxnSpPr>
        <p:spPr>
          <a:xfrm flipV="1">
            <a:off x="2488893" y="2035780"/>
            <a:ext cx="6953942" cy="3107727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 userDrawn="1"/>
        </p:nvCxnSpPr>
        <p:spPr>
          <a:xfrm>
            <a:off x="5668985" y="2291719"/>
            <a:ext cx="3773855" cy="1504193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 userDrawn="1"/>
        </p:nvCxnSpPr>
        <p:spPr>
          <a:xfrm rot="5400000">
            <a:off x="2396684" y="669670"/>
            <a:ext cx="6858000" cy="2620072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30.01.2018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30"/>
            <a:ext cx="4675782" cy="120503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5370152" y="3004662"/>
            <a:ext cx="3773855" cy="112814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694366" y="4432889"/>
            <a:ext cx="4675782" cy="29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225156"/>
            <a:ext cx="7880116" cy="912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313387"/>
            <a:ext cx="7888582" cy="328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83" y="4767264"/>
            <a:ext cx="647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noProof="0" smtClean="0"/>
              <a:pPr/>
              <a:t>30.01.2018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0056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6" name="Rett linje 15"/>
          <p:cNvCxnSpPr/>
          <p:nvPr/>
        </p:nvCxnSpPr>
        <p:spPr>
          <a:xfrm>
            <a:off x="770102" y="1202534"/>
            <a:ext cx="7788780" cy="1191"/>
          </a:xfrm>
          <a:prstGeom prst="line">
            <a:avLst/>
          </a:prstGeom>
          <a:ln w="127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7716651" y="37188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 userDrawn="1"/>
        </p:nvCxnSpPr>
        <p:spPr>
          <a:xfrm rot="10800000" flipV="1">
            <a:off x="6924737" y="4135608"/>
            <a:ext cx="2216545" cy="1007893"/>
          </a:xfrm>
          <a:prstGeom prst="line">
            <a:avLst/>
          </a:prstGeom>
          <a:ln>
            <a:solidFill>
              <a:srgbClr val="59BEC9">
                <a:alpha val="5411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5400000">
            <a:off x="8331762" y="4333979"/>
            <a:ext cx="1161841" cy="457200"/>
          </a:xfrm>
          <a:prstGeom prst="line">
            <a:avLst/>
          </a:prstGeom>
          <a:ln w="19050" cap="flat" cmpd="sng" algn="ctr">
            <a:solidFill>
              <a:srgbClr val="00739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praakbanken.gu.se/karp/#?mode=konstruktikon-rus" TargetMode="External"/><Relationship Id="rId2" Type="http://schemas.openxmlformats.org/officeDocument/2006/relationships/hyperlink" Target="http://ruscorpor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ybfqzh9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32806"/>
            <a:ext cx="6871138" cy="1102519"/>
          </a:xfrm>
        </p:spPr>
        <p:txBody>
          <a:bodyPr>
            <a:noAutofit/>
          </a:bodyPr>
          <a:lstStyle/>
          <a:p>
            <a:r>
              <a:rPr lang="en-GB" sz="2400" u="sng" dirty="0">
                <a:latin typeface="+mj-lt"/>
              </a:rPr>
              <a:t>TWIRRLL</a:t>
            </a:r>
            <a:r>
              <a:rPr lang="en-GB" sz="2400" dirty="0">
                <a:latin typeface="+mj-lt"/>
              </a:rPr>
              <a:t> Workshop: </a:t>
            </a:r>
            <a:br>
              <a:rPr lang="en-GB" sz="2400" dirty="0">
                <a:latin typeface="+mj-lt"/>
              </a:rPr>
            </a:br>
            <a:r>
              <a:rPr lang="en-GB" sz="2400" u="sng" dirty="0">
                <a:latin typeface="+mj-lt"/>
              </a:rPr>
              <a:t>T</a:t>
            </a:r>
            <a:r>
              <a:rPr lang="en-GB" sz="2400" dirty="0">
                <a:latin typeface="+mj-lt"/>
              </a:rPr>
              <a:t>argeting </a:t>
            </a:r>
            <a:r>
              <a:rPr lang="en-GB" sz="2400" u="sng" dirty="0">
                <a:latin typeface="+mj-lt"/>
              </a:rPr>
              <a:t>W</a:t>
            </a:r>
            <a:r>
              <a:rPr lang="en-GB" sz="2400" dirty="0">
                <a:latin typeface="+mj-lt"/>
              </a:rPr>
              <a:t>ord Forms </a:t>
            </a:r>
            <a:r>
              <a:rPr lang="nb-NO" sz="2400" u="sng" dirty="0">
                <a:latin typeface="+mj-lt"/>
              </a:rPr>
              <a:t>I</a:t>
            </a:r>
            <a:r>
              <a:rPr lang="en-GB" sz="2400" dirty="0">
                <a:latin typeface="+mj-lt"/>
              </a:rPr>
              <a:t>n </a:t>
            </a:r>
            <a:br>
              <a:rPr lang="en-GB" sz="2400" dirty="0">
                <a:latin typeface="+mj-lt"/>
              </a:rPr>
            </a:br>
            <a:r>
              <a:rPr lang="en-GB" sz="2400" u="sng" dirty="0">
                <a:latin typeface="+mj-lt"/>
              </a:rPr>
              <a:t>R</a:t>
            </a:r>
            <a:r>
              <a:rPr lang="en-GB" sz="2400" dirty="0">
                <a:latin typeface="+mj-lt"/>
              </a:rPr>
              <a:t>esearch-based </a:t>
            </a:r>
            <a:r>
              <a:rPr lang="en-GB" sz="2400" u="sng" dirty="0">
                <a:latin typeface="+mj-lt"/>
              </a:rPr>
              <a:t>R</a:t>
            </a:r>
            <a:r>
              <a:rPr lang="en-GB" sz="2400" dirty="0">
                <a:latin typeface="+mj-lt"/>
              </a:rPr>
              <a:t>ussian </a:t>
            </a:r>
            <a:r>
              <a:rPr lang="en-GB" sz="2400" u="sng" dirty="0">
                <a:latin typeface="+mj-lt"/>
              </a:rPr>
              <a:t>L</a:t>
            </a:r>
            <a:r>
              <a:rPr lang="en-GB" sz="2400" dirty="0">
                <a:latin typeface="+mj-lt"/>
              </a:rPr>
              <a:t>anguage </a:t>
            </a:r>
            <a:r>
              <a:rPr lang="en-GB" sz="2400" u="sng" dirty="0">
                <a:latin typeface="+mj-lt"/>
              </a:rPr>
              <a:t>L</a:t>
            </a:r>
            <a:r>
              <a:rPr lang="en-GB" sz="2400" dirty="0">
                <a:latin typeface="+mj-lt"/>
              </a:rPr>
              <a:t>earning </a:t>
            </a:r>
            <a:endParaRPr lang="en-US" sz="2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4366" y="2704628"/>
            <a:ext cx="4675782" cy="221305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Laura A. </a:t>
            </a:r>
            <a:r>
              <a:rPr lang="en-US" sz="1800" dirty="0" err="1">
                <a:latin typeface="+mn-lt"/>
              </a:rPr>
              <a:t>Janda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	</a:t>
            </a:r>
            <a:r>
              <a:rPr lang="en-US" sz="1800" dirty="0" err="1">
                <a:latin typeface="+mn-lt"/>
              </a:rPr>
              <a:t>UiT</a:t>
            </a:r>
            <a:r>
              <a:rPr lang="en-US" sz="1800" dirty="0">
                <a:latin typeface="+mn-lt"/>
              </a:rPr>
              <a:t> The Arctic University of Norway</a:t>
            </a:r>
          </a:p>
          <a:p>
            <a:r>
              <a:rPr lang="en-US" sz="1800" dirty="0">
                <a:latin typeface="+mn-lt"/>
              </a:rPr>
              <a:t>Robert J. Reynolds</a:t>
            </a:r>
          </a:p>
          <a:p>
            <a:r>
              <a:rPr lang="en-US" sz="1800" dirty="0">
                <a:latin typeface="+mn-lt"/>
              </a:rPr>
              <a:t>	Brigham Young University</a:t>
            </a:r>
          </a:p>
          <a:p>
            <a:r>
              <a:rPr lang="en-US" sz="1800" dirty="0">
                <a:latin typeface="+mn-lt"/>
              </a:rPr>
              <a:t>Francis M. </a:t>
            </a:r>
            <a:r>
              <a:rPr lang="en-US" sz="1800" dirty="0" err="1">
                <a:latin typeface="+mn-lt"/>
              </a:rPr>
              <a:t>Tyers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	</a:t>
            </a:r>
            <a:r>
              <a:rPr lang="ru-RU" sz="1800" dirty="0">
                <a:latin typeface="+mn-lt"/>
              </a:rPr>
              <a:t>Высшая школа экономики, Москва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6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16689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792141" y="174307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17393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792141" y="174307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1113235" y="3687366"/>
            <a:ext cx="36516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InsSg</a:t>
            </a:r>
            <a:r>
              <a:rPr lang="nb-NO" sz="2100" b="1" dirty="0"/>
              <a:t> </a:t>
            </a:r>
            <a:r>
              <a:rPr lang="ru-RU" sz="2100" b="1" dirty="0"/>
              <a:t>стать</a:t>
            </a:r>
            <a:r>
              <a:rPr lang="cs-CZ" sz="2100" b="1" dirty="0"/>
              <a:t>/</a:t>
            </a:r>
            <a:r>
              <a:rPr lang="ru-RU" sz="2100" b="1" dirty="0"/>
              <a:t>быть чемпионом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become</a:t>
            </a:r>
            <a:r>
              <a:rPr lang="nb-NO" sz="2100" b="1" dirty="0"/>
              <a:t>/be </a:t>
            </a:r>
            <a:r>
              <a:rPr lang="nb-NO" sz="2100" b="1" dirty="0" err="1"/>
              <a:t>the</a:t>
            </a:r>
            <a:r>
              <a:rPr lang="nb-NO" sz="2100" b="1" dirty="0"/>
              <a:t> champion’</a:t>
            </a:r>
            <a:endParaRPr lang="en-US" sz="2100" b="1" dirty="0"/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3268266" y="308372"/>
            <a:ext cx="35754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NomPl</a:t>
            </a:r>
            <a:r>
              <a:rPr lang="nb-NO" sz="2100" b="1" dirty="0"/>
              <a:t> </a:t>
            </a:r>
            <a:r>
              <a:rPr lang="ru-RU" sz="2100" b="1" dirty="0"/>
              <a:t>аналитики отмечают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analysts</a:t>
            </a:r>
            <a:r>
              <a:rPr lang="nb-NO" sz="2100" b="1" dirty="0"/>
              <a:t> make </a:t>
            </a:r>
            <a:r>
              <a:rPr lang="nb-NO" sz="2100" b="1" dirty="0" err="1"/>
              <a:t>the</a:t>
            </a:r>
            <a:r>
              <a:rPr lang="nb-NO" sz="2100" b="1" dirty="0"/>
              <a:t> </a:t>
            </a:r>
            <a:r>
              <a:rPr lang="nb-NO" sz="2100" b="1" dirty="0" err="1"/>
              <a:t>point</a:t>
            </a:r>
            <a:r>
              <a:rPr lang="nb-NO" sz="2100" b="1" dirty="0"/>
              <a:t> </a:t>
            </a:r>
            <a:r>
              <a:rPr lang="nb-NO" sz="2100" b="1" dirty="0" err="1"/>
              <a:t>that</a:t>
            </a:r>
            <a:r>
              <a:rPr lang="nb-NO" sz="2100" b="1" dirty="0"/>
              <a:t>’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41968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3108486" y="684642"/>
            <a:ext cx="436960" cy="2470815"/>
          </a:xfrm>
          <a:prstGeom prst="leftBrace">
            <a:avLst>
              <a:gd name="adj1" fmla="val 8318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484855" y="470297"/>
            <a:ext cx="3613547" cy="667941"/>
          </a:xfrm>
          <a:prstGeom prst="wedgeRoundRectCallout">
            <a:avLst>
              <a:gd name="adj1" fmla="val -370"/>
              <a:gd name="adj2" fmla="val 11846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This is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68057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6614906" y="511434"/>
            <a:ext cx="436959" cy="2897531"/>
          </a:xfrm>
          <a:prstGeom prst="leftBrace">
            <a:avLst>
              <a:gd name="adj1" fmla="val 832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4781973" y="547359"/>
            <a:ext cx="4019998" cy="667941"/>
          </a:xfrm>
          <a:prstGeom prst="wedgeRoundRectCallout">
            <a:avLst>
              <a:gd name="adj1" fmla="val -370"/>
              <a:gd name="adj2" fmla="val 11846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This is the testing data</a:t>
            </a:r>
          </a:p>
        </p:txBody>
      </p:sp>
    </p:spTree>
    <p:extLst>
      <p:ext uri="{BB962C8B-B14F-4D97-AF65-F5344CB8AC3E}">
        <p14:creationId xmlns:p14="http://schemas.microsoft.com/office/powerpoint/2010/main" val="97223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260873" y="720329"/>
          <a:ext cx="6740127" cy="4445083"/>
        </p:xfrm>
        <a:graphic>
          <a:graphicData uri="http://schemas.openxmlformats.org/drawingml/2006/table">
            <a:tbl>
              <a:tblPr/>
              <a:tblGrid>
                <a:gridCol w="104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Frequency &amp; Form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Lemma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Parse of form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1447 может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мочь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Aspect=Imp|Mood=Ind|Number=Sing|Person=3|Tense=Pres|VerbForm=Fin|Voice=Act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1286 года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999 лет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832 году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813 время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время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Animacy=Inan|Case=Acc|Gender=Neut|Number=Sing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678 россии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россия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571 могут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мочь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Aspect=Imp|Mood=Ind|Number=Plur|Person=3|Tense=Pres|VerbForm=Fin|Voice=Act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571 люди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человек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Animacy=Anim|Case=Nom|Gender=Masc|Number=Plur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543 россии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россия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436 является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являться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Aspect=Imp|Mood=Ind|Number=Sing|Person=3|Tense=Pres|VerbForm=Fin|Voice=Act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416 случае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случай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411 людей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человек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Animacy=Anim|Case=Gen|Gender=Masc|Number=Plur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403 страны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страна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400 жизни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жизнь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0259" name="TextBox 4"/>
          <p:cNvSpPr txBox="1">
            <a:spLocks noChangeArrowheads="1"/>
          </p:cNvSpPr>
          <p:nvPr/>
        </p:nvSpPr>
        <p:spPr bwMode="auto">
          <a:xfrm>
            <a:off x="1208689" y="179785"/>
            <a:ext cx="6855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Data for training and testing from </a:t>
            </a:r>
            <a:r>
              <a:rPr lang="en-US" altLang="en-US" sz="2800" b="1" dirty="0" err="1">
                <a:latin typeface="+mj-lt"/>
              </a:rPr>
              <a:t>SynTagRus</a:t>
            </a:r>
            <a:endParaRPr lang="en-US" alt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3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475185" y="1017985"/>
            <a:ext cx="3242072" cy="1695450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So the model that gets the most input should be the most successful, right?</a:t>
            </a:r>
          </a:p>
        </p:txBody>
      </p:sp>
    </p:spTree>
    <p:extLst>
      <p:ext uri="{BB962C8B-B14F-4D97-AF65-F5344CB8AC3E}">
        <p14:creationId xmlns:p14="http://schemas.microsoft.com/office/powerpoint/2010/main" val="63477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475185" y="1017985"/>
            <a:ext cx="3242072" cy="1695450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So the model that gets the most input should be the most successful, right?</a:t>
            </a:r>
          </a:p>
        </p:txBody>
      </p:sp>
      <p:pic>
        <p:nvPicPr>
          <p:cNvPr id="4" name="Picture 2" descr="xcesss Bag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189435"/>
            <a:ext cx="201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6253655" y="0"/>
            <a:ext cx="2063396" cy="746234"/>
          </a:xfrm>
          <a:prstGeom prst="wedgeRoundRectCallout">
            <a:avLst>
              <a:gd name="adj1" fmla="val 34113"/>
              <a:gd name="adj2" fmla="val 130805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Maybe not</a:t>
            </a:r>
            <a:r>
              <a:rPr lang="mr-IN" sz="2700" b="1" dirty="0"/>
              <a:t>…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10012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Evidence for </a:t>
            </a:r>
            <a:r>
              <a:rPr lang="en-US" sz="2400" b="1" dirty="0">
                <a:latin typeface="+mn-lt"/>
              </a:rPr>
              <a:t>strategically focusing learning on key forms </a:t>
            </a:r>
            <a:r>
              <a:rPr lang="en-US" sz="2400" dirty="0">
                <a:latin typeface="+mn-lt"/>
              </a:rPr>
              <a:t>and constructions (instead of full paradigms)</a:t>
            </a:r>
          </a:p>
          <a:p>
            <a:r>
              <a:rPr lang="en-US" sz="2400" dirty="0">
                <a:latin typeface="+mn-lt"/>
              </a:rPr>
              <a:t>Presentation of </a:t>
            </a:r>
            <a:r>
              <a:rPr lang="en-US" sz="2400" b="1" dirty="0">
                <a:latin typeface="+mn-lt"/>
              </a:rPr>
              <a:t>Learners’ </a:t>
            </a:r>
            <a:r>
              <a:rPr lang="en-US" sz="2400" b="1" dirty="0" err="1">
                <a:latin typeface="+mn-lt"/>
              </a:rPr>
              <a:t>Constructicon</a:t>
            </a:r>
            <a:r>
              <a:rPr lang="en-US" sz="2400" b="1" dirty="0">
                <a:latin typeface="+mn-lt"/>
              </a:rPr>
              <a:t> of Russian </a:t>
            </a:r>
            <a:r>
              <a:rPr lang="en-US" sz="2400" dirty="0">
                <a:latin typeface="+mn-lt"/>
              </a:rPr>
              <a:t>and search functions of </a:t>
            </a:r>
            <a:r>
              <a:rPr lang="en-US" sz="2400" b="1" dirty="0">
                <a:latin typeface="+mn-lt"/>
              </a:rPr>
              <a:t>Russian National Corpus</a:t>
            </a:r>
          </a:p>
          <a:p>
            <a:r>
              <a:rPr lang="en-US" sz="2400" b="1" dirty="0">
                <a:latin typeface="+mn-lt"/>
              </a:rPr>
              <a:t>Hands-on workshop </a:t>
            </a:r>
            <a:r>
              <a:rPr lang="en-US" sz="2400" dirty="0">
                <a:latin typeface="+mn-lt"/>
              </a:rPr>
              <a:t>in small groups</a:t>
            </a:r>
          </a:p>
          <a:p>
            <a:r>
              <a:rPr lang="en-US" sz="2400" b="1" dirty="0">
                <a:latin typeface="+mn-lt"/>
              </a:rPr>
              <a:t>Reporting our results </a:t>
            </a:r>
            <a:r>
              <a:rPr lang="en-US" sz="2400" dirty="0">
                <a:latin typeface="+mn-lt"/>
              </a:rPr>
              <a:t>and crowdsourcing the </a:t>
            </a:r>
            <a:r>
              <a:rPr lang="en-US" sz="2400" dirty="0" err="1">
                <a:latin typeface="+mn-lt"/>
              </a:rPr>
              <a:t>Constructicon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5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607594" y="621507"/>
            <a:ext cx="3546872" cy="195024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4273153" y="3274219"/>
            <a:ext cx="3242072" cy="1695450"/>
          </a:xfrm>
          <a:prstGeom prst="wedgeRoundRectCallout">
            <a:avLst>
              <a:gd name="adj1" fmla="val -14662"/>
              <a:gd name="adj2" fmla="val -90037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1800-5400: </a:t>
            </a:r>
          </a:p>
          <a:p>
            <a:pPr algn="ctr">
              <a:defRPr/>
            </a:pPr>
            <a:r>
              <a:rPr lang="en-US" sz="2700" b="1" dirty="0"/>
              <a:t>Single forms model outperforms </a:t>
            </a:r>
          </a:p>
          <a:p>
            <a:pPr algn="ctr">
              <a:defRPr/>
            </a:pPr>
            <a:r>
              <a:rPr lang="en-US" sz="2700" b="1" dirty="0"/>
              <a:t>full paradigms</a:t>
            </a:r>
          </a:p>
        </p:txBody>
      </p:sp>
    </p:spTree>
    <p:extLst>
      <p:ext uri="{BB962C8B-B14F-4D97-AF65-F5344CB8AC3E}">
        <p14:creationId xmlns:p14="http://schemas.microsoft.com/office/powerpoint/2010/main" val="68876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0" y="1511033"/>
            <a:ext cx="3242072" cy="2437209"/>
          </a:xfrm>
          <a:prstGeom prst="wedgeRoundRectCallout">
            <a:avLst>
              <a:gd name="adj1" fmla="val 77103"/>
              <a:gd name="adj2" fmla="val -284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Excess data is probably overpopulating the search domain </a:t>
            </a:r>
          </a:p>
        </p:txBody>
      </p:sp>
      <p:pic>
        <p:nvPicPr>
          <p:cNvPr id="5" name="Picture 4" descr="mage result for overpacked suitca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81" l="3105" r="9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62" y="2234794"/>
            <a:ext cx="5044966" cy="33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06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0" y="199697"/>
            <a:ext cx="3289738" cy="2650373"/>
          </a:xfrm>
          <a:prstGeom prst="wedgeRoundRectCallout">
            <a:avLst>
              <a:gd name="adj1" fmla="val 38769"/>
              <a:gd name="adj2" fmla="val 83216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After 11 iterations, the errors committed by the single forms model are consistently smaller</a:t>
            </a:r>
          </a:p>
        </p:txBody>
      </p:sp>
      <p:pic>
        <p:nvPicPr>
          <p:cNvPr id="4" name="Picture 2" descr="mage result for travel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7565" r="2407" b="12012"/>
          <a:stretch/>
        </p:blipFill>
        <p:spPr bwMode="auto">
          <a:xfrm>
            <a:off x="4099033" y="642903"/>
            <a:ext cx="2448911" cy="21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5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+mj-lt"/>
                <a:ea typeface="ＭＳ Ｐゴシック" charset="-128"/>
                <a:cs typeface="Open Sans" charset="0"/>
              </a:rPr>
              <a:t>What this means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756745" y="1313260"/>
            <a:ext cx="7693572" cy="361592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A given word typically appears in only a handful of forms</a:t>
            </a:r>
          </a:p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Those word forms are motivated by constructions and collocations most typical for the word</a:t>
            </a:r>
          </a:p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Learning is potentially enhanced by focus only on the most typical word forms attested for given lexemes: accuracy increases and severity of errors decreases</a:t>
            </a:r>
          </a:p>
        </p:txBody>
      </p:sp>
    </p:spTree>
    <p:extLst>
      <p:ext uri="{BB962C8B-B14F-4D97-AF65-F5344CB8AC3E}">
        <p14:creationId xmlns:p14="http://schemas.microsoft.com/office/powerpoint/2010/main" val="672153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packed suitc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3641"/>
          <a:stretch/>
        </p:blipFill>
        <p:spPr bwMode="auto">
          <a:xfrm>
            <a:off x="3962402" y="1382787"/>
            <a:ext cx="5528439" cy="37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So how can we escape from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this overstuffed suitcase?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6488" y="1319786"/>
            <a:ext cx="3669995" cy="3823714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  <a:ea typeface="ＭＳ Ｐゴシック" charset="-128"/>
                <a:cs typeface="Open Sans Light" charset="0"/>
              </a:rPr>
              <a:t>Textbooks have always focused on certain forms and constructions</a:t>
            </a:r>
          </a:p>
          <a:p>
            <a:r>
              <a:rPr lang="en-US" altLang="en-US" sz="2800" dirty="0">
                <a:latin typeface="+mn-lt"/>
                <a:ea typeface="ＭＳ Ｐゴシック" charset="-128"/>
                <a:cs typeface="Open Sans Light" charset="0"/>
              </a:rPr>
              <a:t>Now we can do this in a scientific, consistent way</a:t>
            </a:r>
          </a:p>
        </p:txBody>
      </p:sp>
    </p:spTree>
    <p:extLst>
      <p:ext uri="{BB962C8B-B14F-4D97-AF65-F5344CB8AC3E}">
        <p14:creationId xmlns:p14="http://schemas.microsoft.com/office/powerpoint/2010/main" val="85689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 result for packing 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/>
          <a:stretch/>
        </p:blipFill>
        <p:spPr bwMode="auto">
          <a:xfrm>
            <a:off x="-77926" y="-21020"/>
            <a:ext cx="9226931" cy="51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5048" y="1744717"/>
            <a:ext cx="5171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Find the 1-3 most common forms of the high-frequency words students need to know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/>
              <a:t>Find the grammatical constructions that motivate those 1-3 word forms</a:t>
            </a:r>
          </a:p>
        </p:txBody>
      </p:sp>
    </p:spTree>
    <p:extLst>
      <p:ext uri="{BB962C8B-B14F-4D97-AF65-F5344CB8AC3E}">
        <p14:creationId xmlns:p14="http://schemas.microsoft.com/office/powerpoint/2010/main" val="905975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1-3 most common forms of high-frequency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We’ve already made some samples </a:t>
            </a:r>
            <a:r>
              <a:rPr lang="cs-CZ" sz="2400" dirty="0" err="1">
                <a:latin typeface="+mn-lt"/>
              </a:rPr>
              <a:t>for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you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Each handout </a:t>
            </a:r>
            <a:r>
              <a:rPr lang="nb-NO" sz="2400" dirty="0">
                <a:latin typeface="+mn-lt"/>
              </a:rPr>
              <a:t>lists </a:t>
            </a:r>
            <a:r>
              <a:rPr lang="en-US" sz="2400" dirty="0">
                <a:latin typeface="+mn-lt"/>
              </a:rPr>
              <a:t>9 high-frequency words (≥50 in </a:t>
            </a:r>
            <a:r>
              <a:rPr lang="en-US" sz="2400" dirty="0" err="1">
                <a:latin typeface="+mn-lt"/>
              </a:rPr>
              <a:t>SynTagRus</a:t>
            </a:r>
            <a:r>
              <a:rPr lang="en-US" sz="2400" dirty="0">
                <a:latin typeface="+mn-lt"/>
              </a:rPr>
              <a:t>)</a:t>
            </a:r>
          </a:p>
          <a:p>
            <a:r>
              <a:rPr lang="en-US" sz="2400" dirty="0">
                <a:latin typeface="+mn-lt"/>
              </a:rPr>
              <a:t>For each word, the list shows the 3 most frequent forms </a:t>
            </a:r>
          </a:p>
          <a:p>
            <a:r>
              <a:rPr lang="en-US" sz="2400" dirty="0">
                <a:latin typeface="+mn-lt"/>
              </a:rPr>
              <a:t>Please form pairs or small groups, each group can use 1 of 20 lists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99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Find the grammatical constructions that motivate those 1-3 word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Use the Russian National Corpus</a:t>
            </a:r>
          </a:p>
          <a:p>
            <a:pPr lvl="1"/>
            <a:r>
              <a:rPr lang="en-US" sz="2000" dirty="0">
                <a:latin typeface="+mn-lt"/>
                <a:hlinkClick r:id="rId2"/>
              </a:rPr>
              <a:t>http://ruscorpora.ru/</a:t>
            </a:r>
            <a:r>
              <a:rPr lang="en-US" sz="20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</a:rPr>
              <a:t>Find constructions for the Learner’s </a:t>
            </a:r>
            <a:r>
              <a:rPr lang="en-US" sz="2000" dirty="0" err="1">
                <a:latin typeface="+mn-lt"/>
              </a:rPr>
              <a:t>Constructicon</a:t>
            </a:r>
            <a:r>
              <a:rPr lang="en-US" sz="2000" dirty="0">
                <a:latin typeface="+mn-lt"/>
              </a:rPr>
              <a:t> for Russian</a:t>
            </a:r>
          </a:p>
          <a:p>
            <a:pPr lvl="1"/>
            <a:r>
              <a:rPr lang="en-US" sz="2000" u="sng" dirty="0">
                <a:latin typeface="+mn-lt"/>
                <a:hlinkClick r:id="rId3"/>
              </a:rPr>
              <a:t>https://spraakbanken.gu.se/karp/#?mode=konstruktikon-rus</a:t>
            </a:r>
            <a:endParaRPr lang="en-US" sz="2000" u="sng" dirty="0">
              <a:latin typeface="+mn-lt"/>
            </a:endParaRPr>
          </a:p>
          <a:p>
            <a:r>
              <a:rPr lang="en-US" sz="2000" dirty="0">
                <a:latin typeface="+mn-lt"/>
              </a:rPr>
              <a:t>Enter suggestions in our Russian </a:t>
            </a:r>
            <a:r>
              <a:rPr lang="en-US" sz="2000" dirty="0" err="1">
                <a:latin typeface="+mn-lt"/>
              </a:rPr>
              <a:t>Constructicon</a:t>
            </a:r>
            <a:r>
              <a:rPr lang="en-US" sz="2000" dirty="0">
                <a:latin typeface="+mn-lt"/>
              </a:rPr>
              <a:t> crowdsourcing sheet:</a:t>
            </a:r>
          </a:p>
          <a:p>
            <a:pPr lvl="1"/>
            <a:r>
              <a:rPr lang="nb-NO" b="1" u="sng" dirty="0">
                <a:hlinkClick r:id="rId4"/>
              </a:rPr>
              <a:t>https://tinyurl.com/ybfqzh9n</a:t>
            </a:r>
            <a:r>
              <a:rPr lang="nb-NO" b="1" u="sng" dirty="0"/>
              <a:t>; </a:t>
            </a:r>
            <a:r>
              <a:rPr lang="nb-NO" b="1" dirty="0" err="1"/>
              <a:t>https</a:t>
            </a:r>
            <a:r>
              <a:rPr lang="nb-NO" b="1" dirty="0"/>
              <a:t>://</a:t>
            </a:r>
            <a:r>
              <a:rPr lang="nb-NO" b="1" dirty="0" err="1"/>
              <a:t>tinyurl.com</a:t>
            </a:r>
            <a:r>
              <a:rPr lang="nb-NO" b="1" dirty="0"/>
              <a:t>/yah8ejlu </a:t>
            </a:r>
            <a:endParaRPr lang="en-US" sz="20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91862" y="3555504"/>
            <a:ext cx="5307724" cy="14294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Let’s try a demo first</a:t>
            </a:r>
          </a:p>
        </p:txBody>
      </p:sp>
    </p:spTree>
    <p:extLst>
      <p:ext uri="{BB962C8B-B14F-4D97-AF65-F5344CB8AC3E}">
        <p14:creationId xmlns:p14="http://schemas.microsoft.com/office/powerpoint/2010/main" val="123580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+mj-lt"/>
              </a:rPr>
              <a:t>Evidence for strategically focusing learning on key forms and constructions (instead of full paradigms)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376322"/>
            <a:ext cx="5572845" cy="3281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Russian and the relationship between </a:t>
            </a:r>
            <a:r>
              <a:rPr lang="en-US" sz="2000" b="1" dirty="0">
                <a:latin typeface="+mn-lt"/>
              </a:rPr>
              <a:t>paradigm size and number of full paradigms for nouns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There are 1-3 word forms that account for most of the frequency of any word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In aggregate, </a:t>
            </a:r>
            <a:r>
              <a:rPr lang="en-US" sz="2000" b="1" dirty="0">
                <a:latin typeface="+mn-lt"/>
              </a:rPr>
              <a:t>partially overlapping subsets of forms populate the space of  the paradigm</a:t>
            </a:r>
          </a:p>
          <a:p>
            <a:pPr>
              <a:defRPr/>
            </a:pPr>
            <a:r>
              <a:rPr lang="en-US" sz="2000" b="1" dirty="0">
                <a:latin typeface="+mn-lt"/>
              </a:rPr>
              <a:t>Computational experiment </a:t>
            </a:r>
            <a:r>
              <a:rPr lang="en-US" sz="2000" dirty="0">
                <a:latin typeface="+mn-lt"/>
              </a:rPr>
              <a:t>comparing training on full paradigms vs. single forms</a:t>
            </a:r>
          </a:p>
        </p:txBody>
      </p:sp>
      <p:pic>
        <p:nvPicPr>
          <p:cNvPr id="4" name="Picture 4" descr="mage result for overpacked suitca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8" b="98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62" y="1168849"/>
            <a:ext cx="3142938" cy="23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001062" y="3657600"/>
            <a:ext cx="2796098" cy="1093076"/>
          </a:xfrm>
          <a:prstGeom prst="wedgeRoundRectCallout">
            <a:avLst>
              <a:gd name="adj1" fmla="val -11513"/>
              <a:gd name="adj2" fmla="val -10384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Memorizing full paradigms for all words is like overstuffing your suitcase</a:t>
            </a:r>
          </a:p>
        </p:txBody>
      </p:sp>
    </p:spTree>
    <p:extLst>
      <p:ext uri="{BB962C8B-B14F-4D97-AF65-F5344CB8AC3E}">
        <p14:creationId xmlns:p14="http://schemas.microsoft.com/office/powerpoint/2010/main" val="89889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943752"/>
            <a:ext cx="7888582" cy="265087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слово</a:t>
            </a:r>
            <a:r>
              <a:rPr lang="ru-RU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appears</a:t>
            </a:r>
            <a:r>
              <a:rPr lang="nb-NO" sz="2800" dirty="0">
                <a:latin typeface="+mn-lt"/>
              </a:rPr>
              <a:t> 814 times in </a:t>
            </a:r>
            <a:r>
              <a:rPr lang="nb-NO" sz="2800" dirty="0" err="1">
                <a:latin typeface="+mn-lt"/>
              </a:rPr>
              <a:t>SynTagRus</a:t>
            </a:r>
            <a:endParaRPr lang="nb-NO" sz="2800" dirty="0">
              <a:latin typeface="+mn-lt"/>
            </a:endParaRPr>
          </a:p>
          <a:p>
            <a:r>
              <a:rPr lang="nb-NO" sz="2800" dirty="0" err="1">
                <a:latin typeface="+mn-lt"/>
              </a:rPr>
              <a:t>Can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you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guess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what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its</a:t>
            </a:r>
            <a:r>
              <a:rPr lang="nb-NO" sz="2800" dirty="0">
                <a:latin typeface="+mn-lt"/>
              </a:rPr>
              <a:t> most </a:t>
            </a:r>
            <a:r>
              <a:rPr lang="nb-NO" sz="2800" dirty="0" err="1">
                <a:latin typeface="+mn-lt"/>
              </a:rPr>
              <a:t>frequent</a:t>
            </a:r>
            <a:r>
              <a:rPr lang="nb-NO" sz="2800" dirty="0">
                <a:latin typeface="+mn-lt"/>
              </a:rPr>
              <a:t> form is?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http://spastv.ru/images/sl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0" y="0"/>
            <a:ext cx="3457246" cy="19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50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943752"/>
            <a:ext cx="7888582" cy="265087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слово</a:t>
            </a:r>
            <a:r>
              <a:rPr lang="ru-RU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appears</a:t>
            </a:r>
            <a:r>
              <a:rPr lang="nb-NO" sz="2800" dirty="0">
                <a:latin typeface="+mn-lt"/>
              </a:rPr>
              <a:t> 814 times in </a:t>
            </a:r>
            <a:r>
              <a:rPr lang="nb-NO" sz="2800" dirty="0" err="1">
                <a:latin typeface="+mn-lt"/>
              </a:rPr>
              <a:t>SynTagRus</a:t>
            </a:r>
            <a:endParaRPr lang="nb-NO" sz="2800" dirty="0">
              <a:latin typeface="+mn-lt"/>
            </a:endParaRPr>
          </a:p>
          <a:p>
            <a:r>
              <a:rPr lang="nb-NO" sz="2800" dirty="0" err="1">
                <a:latin typeface="+mn-lt"/>
              </a:rPr>
              <a:t>Can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you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guess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what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its</a:t>
            </a:r>
            <a:r>
              <a:rPr lang="nb-NO" sz="2800" dirty="0">
                <a:latin typeface="+mn-lt"/>
              </a:rPr>
              <a:t> most </a:t>
            </a:r>
            <a:r>
              <a:rPr lang="nb-NO" sz="2800" dirty="0" err="1">
                <a:latin typeface="+mn-lt"/>
              </a:rPr>
              <a:t>frequent</a:t>
            </a:r>
            <a:r>
              <a:rPr lang="nb-NO" sz="2800" dirty="0">
                <a:latin typeface="+mn-lt"/>
              </a:rPr>
              <a:t> form is?</a:t>
            </a:r>
            <a:endParaRPr lang="ru-RU" sz="2800" dirty="0">
              <a:latin typeface="+mn-lt"/>
            </a:endParaRPr>
          </a:p>
          <a:p>
            <a:pPr lvl="1"/>
            <a:r>
              <a:rPr lang="ru-RU" sz="2800" dirty="0">
                <a:latin typeface="+mn-lt"/>
              </a:rPr>
              <a:t>словам </a:t>
            </a:r>
            <a:r>
              <a:rPr lang="nb-NO" sz="2800" dirty="0">
                <a:latin typeface="+mn-lt"/>
              </a:rPr>
              <a:t>(280 = 34.4%)</a:t>
            </a:r>
          </a:p>
          <a:p>
            <a:pPr lvl="1"/>
            <a:r>
              <a:rPr lang="ru-RU" sz="2800" dirty="0">
                <a:latin typeface="+mn-lt"/>
              </a:rPr>
              <a:t>слова	(</a:t>
            </a:r>
            <a:r>
              <a:rPr lang="nb-NO" sz="2800" dirty="0">
                <a:latin typeface="+mn-lt"/>
              </a:rPr>
              <a:t>212 = 26%</a:t>
            </a:r>
            <a:r>
              <a:rPr lang="ru-RU" sz="2800" dirty="0">
                <a:latin typeface="+mn-lt"/>
              </a:rPr>
              <a:t>)</a:t>
            </a:r>
            <a:endParaRPr lang="nb-NO" sz="2800" dirty="0">
              <a:latin typeface="+mn-lt"/>
            </a:endParaRPr>
          </a:p>
          <a:p>
            <a:pPr lvl="1"/>
            <a:r>
              <a:rPr lang="ru-RU" sz="2800" dirty="0">
                <a:latin typeface="+mn-lt"/>
              </a:rPr>
              <a:t>слово (</a:t>
            </a:r>
            <a:r>
              <a:rPr lang="nb-NO" sz="2800" dirty="0">
                <a:latin typeface="+mn-lt"/>
              </a:rPr>
              <a:t>118 = 14.5%)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http://spastv.ru/images/sl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0" y="0"/>
            <a:ext cx="3457246" cy="19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93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943752"/>
            <a:ext cx="7888582" cy="2650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>
                <a:latin typeface="+mn-lt"/>
              </a:rPr>
              <a:t>How to </a:t>
            </a:r>
            <a:r>
              <a:rPr lang="nb-NO" sz="2800" dirty="0" err="1">
                <a:latin typeface="+mn-lt"/>
              </a:rPr>
              <a:t>look</a:t>
            </a:r>
            <a:r>
              <a:rPr lang="nb-NO" sz="2800" dirty="0">
                <a:latin typeface="+mn-lt"/>
              </a:rPr>
              <a:t> for </a:t>
            </a:r>
            <a:r>
              <a:rPr lang="nb-NO" sz="2800" dirty="0" err="1">
                <a:latin typeface="+mn-lt"/>
              </a:rPr>
              <a:t>motivating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constructions</a:t>
            </a:r>
            <a:r>
              <a:rPr lang="nb-NO" sz="2800" dirty="0">
                <a:latin typeface="+mn-lt"/>
              </a:rPr>
              <a:t> in </a:t>
            </a:r>
            <a:r>
              <a:rPr lang="nb-NO" sz="2800" dirty="0" err="1">
                <a:latin typeface="+mn-lt"/>
              </a:rPr>
              <a:t>the</a:t>
            </a:r>
            <a:r>
              <a:rPr lang="nb-NO" sz="2800" dirty="0">
                <a:latin typeface="+mn-lt"/>
              </a:rPr>
              <a:t> Russian National Corpus</a:t>
            </a:r>
          </a:p>
          <a:p>
            <a:r>
              <a:rPr lang="nb-NO" sz="2800" dirty="0" err="1">
                <a:latin typeface="+mn-lt"/>
              </a:rPr>
              <a:t>Exact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string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search</a:t>
            </a:r>
            <a:r>
              <a:rPr lang="nb-NO" sz="2800" dirty="0">
                <a:latin typeface="+mn-lt"/>
              </a:rPr>
              <a:t> (</a:t>
            </a:r>
            <a:r>
              <a:rPr lang="nb-NO" sz="2800" dirty="0" err="1">
                <a:latin typeface="+mn-lt"/>
              </a:rPr>
              <a:t>cannot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contain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punctuation</a:t>
            </a:r>
            <a:r>
              <a:rPr lang="nb-NO" sz="2800" dirty="0">
                <a:latin typeface="+mn-lt"/>
              </a:rPr>
              <a:t>)</a:t>
            </a:r>
          </a:p>
          <a:p>
            <a:r>
              <a:rPr lang="nb-NO" sz="2800" dirty="0" err="1">
                <a:latin typeface="+mn-lt"/>
              </a:rPr>
              <a:t>Lexeme</a:t>
            </a:r>
            <a:r>
              <a:rPr lang="nb-NO" sz="2800" dirty="0">
                <a:latin typeface="+mn-lt"/>
              </a:rPr>
              <a:t> + </a:t>
            </a:r>
            <a:r>
              <a:rPr lang="nb-NO" sz="2800" dirty="0" err="1">
                <a:latin typeface="+mn-lt"/>
              </a:rPr>
              <a:t>grammatical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features</a:t>
            </a:r>
            <a:r>
              <a:rPr lang="nb-NO" sz="2800" dirty="0">
                <a:latin typeface="+mn-lt"/>
              </a:rPr>
              <a:t> </a:t>
            </a:r>
            <a:r>
              <a:rPr lang="nb-NO" sz="2800" dirty="0" err="1">
                <a:latin typeface="+mn-lt"/>
              </a:rPr>
              <a:t>search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http://spastv.ru/images/slo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0" y="0"/>
            <a:ext cx="3457246" cy="19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27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654" y="278607"/>
            <a:ext cx="7393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/>
              <a:t>An </a:t>
            </a:r>
            <a:r>
              <a:rPr lang="nb-NO" sz="2700" dirty="0" err="1"/>
              <a:t>Entry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</a:t>
            </a:r>
            <a:r>
              <a:rPr lang="nb-NO" sz="2700" dirty="0" err="1"/>
              <a:t>Constructicon</a:t>
            </a:r>
            <a:r>
              <a:rPr lang="nb-NO" sz="2700" dirty="0"/>
              <a:t>: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5C0E6-B04B-C24D-944D-BEBEB03C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796"/>
            <a:ext cx="9144000" cy="35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4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654" y="278607"/>
            <a:ext cx="7393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/>
              <a:t>An </a:t>
            </a:r>
            <a:r>
              <a:rPr lang="nb-NO" sz="2700" dirty="0" err="1"/>
              <a:t>Entry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</a:t>
            </a:r>
            <a:r>
              <a:rPr lang="nb-NO" sz="2700" dirty="0" err="1"/>
              <a:t>Constructicon</a:t>
            </a:r>
            <a:r>
              <a:rPr lang="nb-NO" sz="2700" dirty="0"/>
              <a:t>: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5C0E6-B04B-C24D-944D-BEBEB03C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796"/>
            <a:ext cx="9144000" cy="352819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488702D-8D20-524D-B10E-F68727BAE40D}"/>
              </a:ext>
            </a:extLst>
          </p:cNvPr>
          <p:cNvSpPr/>
          <p:nvPr/>
        </p:nvSpPr>
        <p:spPr>
          <a:xfrm>
            <a:off x="1" y="1156639"/>
            <a:ext cx="653654" cy="326944"/>
          </a:xfrm>
          <a:prstGeom prst="roundRect">
            <a:avLst/>
          </a:prstGeom>
          <a:noFill/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89E5BCC-0B71-4843-BC2B-5E4394DBDBFC}"/>
              </a:ext>
            </a:extLst>
          </p:cNvPr>
          <p:cNvSpPr/>
          <p:nvPr/>
        </p:nvSpPr>
        <p:spPr>
          <a:xfrm>
            <a:off x="1856056" y="1621978"/>
            <a:ext cx="5411390" cy="1521619"/>
          </a:xfrm>
          <a:prstGeom prst="wedgeRoundRectCallout">
            <a:avLst>
              <a:gd name="adj1" fmla="val -70734"/>
              <a:gd name="adj2" fmla="val -6375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NAME renders the construction both schematically and with a brief example</a:t>
            </a:r>
          </a:p>
        </p:txBody>
      </p:sp>
    </p:spTree>
    <p:extLst>
      <p:ext uri="{BB962C8B-B14F-4D97-AF65-F5344CB8AC3E}">
        <p14:creationId xmlns:p14="http://schemas.microsoft.com/office/powerpoint/2010/main" val="1169495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654" y="278607"/>
            <a:ext cx="7393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/>
              <a:t>An </a:t>
            </a:r>
            <a:r>
              <a:rPr lang="nb-NO" sz="2700" dirty="0" err="1"/>
              <a:t>Entry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</a:t>
            </a:r>
            <a:r>
              <a:rPr lang="nb-NO" sz="2700" dirty="0" err="1"/>
              <a:t>Constructicon</a:t>
            </a:r>
            <a:r>
              <a:rPr lang="nb-NO" sz="2700" dirty="0"/>
              <a:t>: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5C0E6-B04B-C24D-944D-BEBEB03C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796"/>
            <a:ext cx="9144000" cy="352819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A4516B-FC77-4B4D-B131-47B2E3100BEC}"/>
              </a:ext>
            </a:extLst>
          </p:cNvPr>
          <p:cNvSpPr/>
          <p:nvPr/>
        </p:nvSpPr>
        <p:spPr>
          <a:xfrm>
            <a:off x="1" y="1520535"/>
            <a:ext cx="880852" cy="272458"/>
          </a:xfrm>
          <a:prstGeom prst="roundRect">
            <a:avLst/>
          </a:prstGeom>
          <a:noFill/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D8B271F-1368-DA4B-8D65-30BCA658A0D4}"/>
              </a:ext>
            </a:extLst>
          </p:cNvPr>
          <p:cNvSpPr/>
          <p:nvPr/>
        </p:nvSpPr>
        <p:spPr>
          <a:xfrm>
            <a:off x="974189" y="89208"/>
            <a:ext cx="6979909" cy="1521619"/>
          </a:xfrm>
          <a:prstGeom prst="wedgeRoundRectCallout">
            <a:avLst>
              <a:gd name="adj1" fmla="val -59399"/>
              <a:gd name="adj2" fmla="val 430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DEFINITION explains the meaning of the construction (all definitions will also be translated into English)</a:t>
            </a:r>
          </a:p>
        </p:txBody>
      </p:sp>
    </p:spTree>
    <p:extLst>
      <p:ext uri="{BB962C8B-B14F-4D97-AF65-F5344CB8AC3E}">
        <p14:creationId xmlns:p14="http://schemas.microsoft.com/office/powerpoint/2010/main" val="2127498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654" y="278607"/>
            <a:ext cx="7393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/>
              <a:t>An </a:t>
            </a:r>
            <a:r>
              <a:rPr lang="nb-NO" sz="2700" dirty="0" err="1"/>
              <a:t>Entry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</a:t>
            </a:r>
            <a:r>
              <a:rPr lang="nb-NO" sz="2700" dirty="0" err="1"/>
              <a:t>Constructicon</a:t>
            </a:r>
            <a:r>
              <a:rPr lang="nb-NO" sz="2700" dirty="0"/>
              <a:t>: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5C0E6-B04B-C24D-944D-BEBEB03C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796"/>
            <a:ext cx="9144000" cy="352819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3BC04A-6AA3-D242-B4CB-3C811CA4A2DA}"/>
              </a:ext>
            </a:extLst>
          </p:cNvPr>
          <p:cNvSpPr/>
          <p:nvPr/>
        </p:nvSpPr>
        <p:spPr>
          <a:xfrm>
            <a:off x="1" y="2109220"/>
            <a:ext cx="892098" cy="268826"/>
          </a:xfrm>
          <a:prstGeom prst="roundRect">
            <a:avLst/>
          </a:prstGeom>
          <a:noFill/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5D5C410-28B5-4E42-B477-B97DE80ABEA2}"/>
              </a:ext>
            </a:extLst>
          </p:cNvPr>
          <p:cNvSpPr/>
          <p:nvPr/>
        </p:nvSpPr>
        <p:spPr>
          <a:xfrm>
            <a:off x="1066632" y="607883"/>
            <a:ext cx="7656493" cy="1501337"/>
          </a:xfrm>
          <a:prstGeom prst="wedgeRoundRectCallout">
            <a:avLst>
              <a:gd name="adj1" fmla="val -59044"/>
              <a:gd name="adj2" fmla="val 5083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STRUCTURE provides a dependency grammar analysis of both the schematic and brief example renderings of the construction</a:t>
            </a:r>
          </a:p>
        </p:txBody>
      </p:sp>
    </p:spTree>
    <p:extLst>
      <p:ext uri="{BB962C8B-B14F-4D97-AF65-F5344CB8AC3E}">
        <p14:creationId xmlns:p14="http://schemas.microsoft.com/office/powerpoint/2010/main" val="586216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654" y="278607"/>
            <a:ext cx="7393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/>
              <a:t>An </a:t>
            </a:r>
            <a:r>
              <a:rPr lang="nb-NO" sz="2700" dirty="0" err="1"/>
              <a:t>Entry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</a:t>
            </a:r>
            <a:r>
              <a:rPr lang="nb-NO" sz="2700" dirty="0" err="1"/>
              <a:t>Constructicon</a:t>
            </a:r>
            <a:r>
              <a:rPr lang="nb-NO" sz="2700" dirty="0"/>
              <a:t>: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5C0E6-B04B-C24D-944D-BEBEB03C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796"/>
            <a:ext cx="9144000" cy="352819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2940C8B-9CE9-C641-9BB2-D3C407C57BED}"/>
              </a:ext>
            </a:extLst>
          </p:cNvPr>
          <p:cNvSpPr/>
          <p:nvPr/>
        </p:nvSpPr>
        <p:spPr>
          <a:xfrm>
            <a:off x="14374" y="2706585"/>
            <a:ext cx="833120" cy="268826"/>
          </a:xfrm>
          <a:prstGeom prst="roundRect">
            <a:avLst/>
          </a:prstGeom>
          <a:noFill/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2F70148-B448-BE4B-B4D9-6226C5685742}"/>
              </a:ext>
            </a:extLst>
          </p:cNvPr>
          <p:cNvSpPr/>
          <p:nvPr/>
        </p:nvSpPr>
        <p:spPr>
          <a:xfrm>
            <a:off x="1002390" y="1205248"/>
            <a:ext cx="7231135" cy="1501337"/>
          </a:xfrm>
          <a:prstGeom prst="wedgeRoundRectCallout">
            <a:avLst>
              <a:gd name="adj1" fmla="val -57392"/>
              <a:gd name="adj2" fmla="val 500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At least three corpus EXAMPLES illustrate the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83028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654" y="278607"/>
            <a:ext cx="7393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/>
              <a:t>An </a:t>
            </a:r>
            <a:r>
              <a:rPr lang="nb-NO" sz="2700" dirty="0" err="1"/>
              <a:t>Entry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</a:t>
            </a:r>
            <a:r>
              <a:rPr lang="nb-NO" sz="2700" dirty="0" err="1"/>
              <a:t>Constructicon</a:t>
            </a:r>
            <a:r>
              <a:rPr lang="nb-NO" sz="2700" dirty="0"/>
              <a:t>: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5C0E6-B04B-C24D-944D-BEBEB03C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796"/>
            <a:ext cx="9144000" cy="352819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B0E898-8E03-3E41-B2BC-F88BD9EFFA6F}"/>
              </a:ext>
            </a:extLst>
          </p:cNvPr>
          <p:cNvSpPr/>
          <p:nvPr/>
        </p:nvSpPr>
        <p:spPr>
          <a:xfrm>
            <a:off x="12051" y="4039516"/>
            <a:ext cx="868895" cy="242552"/>
          </a:xfrm>
          <a:prstGeom prst="roundRect">
            <a:avLst/>
          </a:prstGeom>
          <a:noFill/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A963117-CA73-F04D-81ED-30E9704B90EB}"/>
              </a:ext>
            </a:extLst>
          </p:cNvPr>
          <p:cNvSpPr/>
          <p:nvPr/>
        </p:nvSpPr>
        <p:spPr>
          <a:xfrm>
            <a:off x="1011966" y="2603097"/>
            <a:ext cx="7146065" cy="1436419"/>
          </a:xfrm>
          <a:prstGeom prst="wedgeRoundRectCallout">
            <a:avLst>
              <a:gd name="adj1" fmla="val -57396"/>
              <a:gd name="adj2" fmla="val 4872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CEFR is the Common European Framework of Reference for Languages level to guide learners and instructors</a:t>
            </a:r>
            <a:r>
              <a:rPr lang="en-GB" sz="2700" dirty="0">
                <a:solidFill>
                  <a:schemeClr val="tx1"/>
                </a:solidFill>
              </a:rPr>
              <a:t> 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3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7063" y="1220800"/>
            <a:ext cx="7002966" cy="36299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Try out your lists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and enter suggested constructions in our </a:t>
            </a:r>
            <a:r>
              <a:rPr lang="en-US" sz="4800" dirty="0" err="1">
                <a:solidFill>
                  <a:schemeClr val="tx1"/>
                </a:solidFill>
              </a:rPr>
              <a:t>Googlesheet</a:t>
            </a:r>
            <a:r>
              <a:rPr lang="en-US" sz="48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nb-NO" b="1" dirty="0" err="1">
                <a:solidFill>
                  <a:schemeClr val="tx1"/>
                </a:solidFill>
              </a:rPr>
              <a:t>https</a:t>
            </a:r>
            <a:r>
              <a:rPr lang="nb-NO" b="1" dirty="0">
                <a:solidFill>
                  <a:schemeClr val="tx1"/>
                </a:solidFill>
              </a:rPr>
              <a:t>://</a:t>
            </a:r>
            <a:r>
              <a:rPr lang="nb-NO" b="1" dirty="0" err="1">
                <a:solidFill>
                  <a:schemeClr val="tx1"/>
                </a:solidFill>
              </a:rPr>
              <a:t>tinyurl.com</a:t>
            </a:r>
            <a:r>
              <a:rPr lang="nb-NO" b="1" dirty="0">
                <a:solidFill>
                  <a:schemeClr val="tx1"/>
                </a:solidFill>
              </a:rPr>
              <a:t>/yah8ejlu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9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557213" indent="-21431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857250" indent="-171450">
              <a:spcBef>
                <a:spcPct val="20000"/>
              </a:spcBef>
              <a:buFont typeface="Arial" charset="0"/>
              <a:buChar char="•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200150" indent="-171450">
              <a:spcBef>
                <a:spcPct val="20000"/>
              </a:spcBef>
              <a:buFont typeface="Arial" charset="0"/>
              <a:buChar char="–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1543050" indent="-171450">
              <a:spcBef>
                <a:spcPct val="20000"/>
              </a:spcBef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41D8E3-946C-1C4F-9EAD-ECFD8F580EFC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26" y="371475"/>
            <a:ext cx="6800850" cy="4772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777853" y="15486"/>
            <a:ext cx="27753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Calibri" charset="0"/>
              </a:rPr>
              <a:t>Zipf’s</a:t>
            </a:r>
            <a:r>
              <a:rPr lang="en-US" altLang="en-US" sz="3000" dirty="0">
                <a:latin typeface="Calibri" charset="0"/>
              </a:rPr>
              <a:t>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0036" y="457974"/>
            <a:ext cx="4550979" cy="1682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ru-RU" sz="2000" dirty="0">
                <a:ea typeface="Arial" charset="0"/>
                <a:cs typeface="Arial" charset="0"/>
              </a:rPr>
              <a:t>Т</a:t>
            </a:r>
            <a:r>
              <a:rPr lang="en-US" sz="2000" dirty="0">
                <a:ea typeface="Arial" charset="0"/>
                <a:cs typeface="Arial" charset="0"/>
              </a:rPr>
              <a:t>he frequency of a word is inversely proportional to its frequency rank</a:t>
            </a:r>
            <a:endParaRPr lang="ru-RU" sz="20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nb-NO" sz="2000" dirty="0" err="1">
                <a:ea typeface="Arial" charset="0"/>
                <a:cs typeface="Arial" charset="0"/>
              </a:rPr>
              <a:t>Zipf’s</a:t>
            </a:r>
            <a:r>
              <a:rPr lang="nb-NO" sz="2000" dirty="0">
                <a:ea typeface="Arial" charset="0"/>
                <a:cs typeface="Arial" charset="0"/>
              </a:rPr>
              <a:t> Law </a:t>
            </a:r>
            <a:r>
              <a:rPr lang="nb-NO" sz="2000" dirty="0" err="1">
                <a:ea typeface="Arial" charset="0"/>
                <a:cs typeface="Arial" charset="0"/>
              </a:rPr>
              <a:t>scales</a:t>
            </a:r>
            <a:r>
              <a:rPr lang="nb-NO" sz="2000" dirty="0">
                <a:ea typeface="Arial" charset="0"/>
                <a:cs typeface="Arial" charset="0"/>
              </a:rPr>
              <a:t> up </a:t>
            </a:r>
            <a:r>
              <a:rPr lang="nb-NO" sz="2000" dirty="0" err="1">
                <a:ea typeface="Arial" charset="0"/>
                <a:cs typeface="Arial" charset="0"/>
              </a:rPr>
              <a:t>infinitely</a:t>
            </a:r>
            <a:endParaRPr lang="nb-NO" sz="20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50% or more of all unique words are </a:t>
            </a:r>
            <a:r>
              <a:rPr lang="en-US" sz="2000" b="1" dirty="0">
                <a:ea typeface="Arial" charset="0"/>
                <a:cs typeface="Arial" charset="0"/>
              </a:rPr>
              <a:t>hapaxes</a:t>
            </a:r>
            <a:endParaRPr lang="en-U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22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+mj-lt"/>
                <a:ea typeface="ＭＳ Ｐゴシック" charset="-128"/>
                <a:cs typeface="Open Sans" charset="0"/>
              </a:rPr>
              <a:t>What can we do?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678253" y="1250732"/>
            <a:ext cx="5872163" cy="3823714"/>
          </a:xfrm>
        </p:spPr>
        <p:txBody>
          <a:bodyPr>
            <a:noAutofit/>
          </a:bodyPr>
          <a:lstStyle/>
          <a:p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Use corpora to find the word forms that are most strategic for our students</a:t>
            </a:r>
          </a:p>
          <a:p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Crowdsource the </a:t>
            </a:r>
            <a:r>
              <a:rPr lang="en-US" altLang="en-US" sz="2600" dirty="0" err="1">
                <a:latin typeface="+mn-lt"/>
                <a:ea typeface="ＭＳ Ｐゴシック" charset="-128"/>
                <a:cs typeface="Open Sans Light" charset="0"/>
              </a:rPr>
              <a:t>Constructicon</a:t>
            </a:r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 for Russian</a:t>
            </a:r>
          </a:p>
          <a:p>
            <a:r>
              <a:rPr lang="en-US" altLang="en-US" sz="2600" dirty="0">
                <a:latin typeface="+mn-lt"/>
                <a:ea typeface="ＭＳ Ｐゴシック" charset="-128"/>
                <a:cs typeface="Open Sans Light" charset="0"/>
              </a:rPr>
              <a:t>Build learning materials that focus on the typical word forms, avoiding unlikely word forms</a:t>
            </a:r>
          </a:p>
        </p:txBody>
      </p:sp>
      <p:pic>
        <p:nvPicPr>
          <p:cNvPr id="5" name="Picture 4" descr="mage result for packing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" y="1250731"/>
            <a:ext cx="2330332" cy="38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5999" y="3951890"/>
            <a:ext cx="2774731" cy="8003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Thank you!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6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45444" y="89298"/>
            <a:ext cx="5910263" cy="726281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err="1">
                <a:latin typeface="+mj-lt"/>
                <a:ea typeface="ＭＳ Ｐゴシック" charset="-128"/>
                <a:cs typeface="Open Sans" charset="0"/>
              </a:rPr>
              <a:t>Zipf’s</a:t>
            </a: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 Law applies to word forms too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20392" y="994173"/>
          <a:ext cx="6611542" cy="3985380"/>
        </p:xfrm>
        <a:graphic>
          <a:graphicData uri="http://schemas.openxmlformats.org/drawingml/2006/table">
            <a:tbl>
              <a:tblPr/>
              <a:tblGrid>
                <a:gridCol w="11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Language &amp; Corpus Name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Corpus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Paradigm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Lexemes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English Web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254,830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6,369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1,524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23.92%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Norwegian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311,277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12,587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393</a:t>
                      </a:r>
                      <a:endParaRPr kumimoji="0" lang="uk-UA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3.12%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Russian SynTagRus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1,032,644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21,945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0.06%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Czech Prague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1,509,242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17,904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Estonian ArborEst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234,351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14,075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0%</a:t>
                      </a:r>
                      <a:endParaRPr kumimoji="0" lang="mr-IN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220392" y="994173"/>
          <a:ext cx="6611542" cy="3985380"/>
        </p:xfrm>
        <a:graphic>
          <a:graphicData uri="http://schemas.openxmlformats.org/drawingml/2006/table">
            <a:tbl>
              <a:tblPr/>
              <a:tblGrid>
                <a:gridCol w="11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Language &amp; Corpus Name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Corpus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Paradigm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Lexemes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English Web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254,830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6,369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1,524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23.92%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Norwegian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311,277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12,587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393</a:t>
                      </a:r>
                      <a:endParaRPr kumimoji="0" lang="uk-UA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3.12%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Russian SynTagRus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1,032,644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21,945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0.06%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Czech Prague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1,509,242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17,904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Estonian ArborEst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234,351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14,075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0%</a:t>
                      </a:r>
                      <a:endParaRPr kumimoji="0" lang="mr-IN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727031" y="994173"/>
            <a:ext cx="1104900" cy="38826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339454" y="1558529"/>
            <a:ext cx="4960144" cy="3019425"/>
          </a:xfrm>
          <a:prstGeom prst="wedgeRoundRectCallout">
            <a:avLst>
              <a:gd name="adj1" fmla="val 58162"/>
              <a:gd name="adj2" fmla="val -3870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Because </a:t>
            </a:r>
            <a:r>
              <a:rPr lang="en-US" sz="2700" b="1" dirty="0" err="1"/>
              <a:t>Zipf’s</a:t>
            </a:r>
            <a:r>
              <a:rPr lang="en-US" sz="2700" b="1" dirty="0"/>
              <a:t> Law scales up, these numbers will never change substantially, no matter how large the corpus 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5444" y="89298"/>
            <a:ext cx="5910263" cy="726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en-US" sz="2800">
                <a:latin typeface="+mj-lt"/>
                <a:ea typeface="ＭＳ Ｐゴシック" charset="-128"/>
                <a:cs typeface="Open Sans" charset="0"/>
              </a:rPr>
              <a:t>Zipf’s Law applies to word forms too</a:t>
            </a:r>
            <a:endParaRPr lang="en-US" altLang="en-US" sz="2800" dirty="0">
              <a:latin typeface="+mj-lt"/>
              <a:ea typeface="ＭＳ Ｐゴシック" charset="-128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45444" y="225029"/>
            <a:ext cx="5910263" cy="653653"/>
          </a:xfrm>
        </p:spPr>
        <p:txBody>
          <a:bodyPr/>
          <a:lstStyle/>
          <a:p>
            <a:r>
              <a:rPr lang="cs-CZ" altLang="en-US">
                <a:latin typeface="Open Sans" charset="0"/>
                <a:ea typeface="ＭＳ Ｐゴシック" charset="-128"/>
                <a:cs typeface="Open Sans" charset="0"/>
              </a:rPr>
              <a:t>High-frequency Russian Nouns</a:t>
            </a:r>
            <a:endParaRPr lang="en-US" altLang="en-US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89460" y="1313260"/>
          <a:ext cx="6172200" cy="3337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страх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отделение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концепция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память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страха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отделения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концепции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памяти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Dsg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Asg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страх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отделение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концепцию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память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Isg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страхом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солдатом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отделением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концепцией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памятью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страхе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отделении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памяти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солдаты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страхов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отделений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концепций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Dpl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Apl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Ipl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концепциями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9460" y="4650581"/>
            <a:ext cx="640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latin typeface="Calibri" charset="0"/>
              </a:rPr>
              <a:t>Key:</a:t>
            </a:r>
            <a:r>
              <a:rPr lang="ru-RU" altLang="en-US" i="1" dirty="0">
                <a:latin typeface="Calibri" charset="0"/>
              </a:rPr>
              <a:t> </a:t>
            </a:r>
            <a:r>
              <a:rPr lang="nb-NO" altLang="en-US" b="1" dirty="0">
                <a:latin typeface="Calibri" charset="0"/>
              </a:rPr>
              <a:t>bold</a:t>
            </a:r>
            <a:r>
              <a:rPr lang="nb-NO" altLang="en-US" dirty="0">
                <a:latin typeface="Calibri" charset="0"/>
              </a:rPr>
              <a:t> &gt;20%, </a:t>
            </a:r>
            <a:r>
              <a:rPr lang="nb-NO" altLang="en-US" dirty="0" err="1">
                <a:latin typeface="Calibri" charset="0"/>
              </a:rPr>
              <a:t>plain</a:t>
            </a:r>
            <a:r>
              <a:rPr lang="nb-NO" altLang="en-US" dirty="0">
                <a:latin typeface="Calibri" charset="0"/>
              </a:rPr>
              <a:t> &gt;10%, </a:t>
            </a:r>
            <a:r>
              <a:rPr lang="nb-NO" altLang="en-US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dirty="0">
                <a:latin typeface="Calibri" charset="0"/>
              </a:rPr>
              <a:t>1-9%, (blank) </a:t>
            </a:r>
            <a:r>
              <a:rPr lang="nb-NO" altLang="en-US" dirty="0" err="1">
                <a:latin typeface="Calibri" charset="0"/>
              </a:rPr>
              <a:t>unattested</a:t>
            </a:r>
            <a:r>
              <a:rPr lang="nb-NO" altLang="en-US" dirty="0">
                <a:latin typeface="Calibri" charset="0"/>
              </a:rPr>
              <a:t> 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4652" name="TextBox 2"/>
          <p:cNvSpPr txBox="1">
            <a:spLocks noChangeArrowheads="1"/>
          </p:cNvSpPr>
          <p:nvPr/>
        </p:nvSpPr>
        <p:spPr bwMode="auto">
          <a:xfrm>
            <a:off x="1475185" y="913210"/>
            <a:ext cx="64079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350" i="1" dirty="0">
                <a:latin typeface="Calibri" charset="0"/>
              </a:rPr>
              <a:t>		‘</a:t>
            </a:r>
            <a:r>
              <a:rPr lang="nb-NO" altLang="en-US" sz="1350" i="1" dirty="0" err="1">
                <a:latin typeface="Calibri" charset="0"/>
              </a:rPr>
              <a:t>fear</a:t>
            </a:r>
            <a:r>
              <a:rPr lang="nb-NO" altLang="en-US" sz="1350" i="1" dirty="0">
                <a:latin typeface="Calibri" charset="0"/>
              </a:rPr>
              <a:t>’	              ‘</a:t>
            </a:r>
            <a:r>
              <a:rPr lang="nb-NO" altLang="en-US" sz="1350" i="1" dirty="0" err="1">
                <a:latin typeface="Calibri" charset="0"/>
              </a:rPr>
              <a:t>soldier</a:t>
            </a:r>
            <a:r>
              <a:rPr lang="nb-NO" altLang="en-US" sz="1350" i="1" dirty="0">
                <a:latin typeface="Calibri" charset="0"/>
              </a:rPr>
              <a:t>’	    ‘</a:t>
            </a:r>
            <a:r>
              <a:rPr lang="nb-NO" altLang="en-US" sz="1350" i="1" dirty="0" err="1">
                <a:latin typeface="Calibri" charset="0"/>
              </a:rPr>
              <a:t>department</a:t>
            </a:r>
            <a:r>
              <a:rPr lang="nb-NO" altLang="en-US" sz="1350" i="1" dirty="0">
                <a:latin typeface="Calibri" charset="0"/>
              </a:rPr>
              <a:t>’    ‘</a:t>
            </a:r>
            <a:r>
              <a:rPr lang="nb-NO" altLang="en-US" sz="1350" i="1" dirty="0" err="1">
                <a:latin typeface="Calibri" charset="0"/>
              </a:rPr>
              <a:t>concept</a:t>
            </a:r>
            <a:r>
              <a:rPr lang="nb-NO" altLang="en-US" sz="1350" i="1" dirty="0">
                <a:latin typeface="Calibri" charset="0"/>
              </a:rPr>
              <a:t>’</a:t>
            </a:r>
            <a:r>
              <a:rPr lang="nb-NO" altLang="en-US" sz="1350" i="1">
                <a:latin typeface="Calibri" charset="0"/>
              </a:rPr>
              <a:t>	‘</a:t>
            </a:r>
            <a:r>
              <a:rPr lang="nb-NO" altLang="en-US" sz="1350" i="1" dirty="0" err="1">
                <a:latin typeface="Calibri" charset="0"/>
              </a:rPr>
              <a:t>memory</a:t>
            </a:r>
            <a:r>
              <a:rPr lang="nb-NO" altLang="en-US" sz="1350" i="1" dirty="0">
                <a:latin typeface="Calibri" charset="0"/>
              </a:rPr>
              <a:t>’</a:t>
            </a:r>
            <a:endParaRPr lang="en-US" altLang="en-US" sz="135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51397" y="244078"/>
            <a:ext cx="5910263" cy="546497"/>
          </a:xfrm>
        </p:spPr>
        <p:txBody>
          <a:bodyPr/>
          <a:lstStyle/>
          <a:p>
            <a:r>
              <a:rPr lang="cs-CZ" altLang="en-US">
                <a:latin typeface="Open Sans" charset="0"/>
                <a:ea typeface="ＭＳ Ｐゴシック" charset="-128"/>
                <a:cs typeface="Open Sans" charset="0"/>
              </a:rPr>
              <a:t>More High-Frequency Russian Nouns</a:t>
            </a:r>
            <a:endParaRPr lang="en-US" altLang="en-US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89460" y="1313260"/>
          <a:ext cx="6172200" cy="3337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чемпион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чемпион</a:t>
                      </a:r>
                      <a:r>
                        <a:rPr lang="nb-NO" sz="1200" b="1" i="0" baseline="0" dirty="0" err="1">
                          <a:effectLst/>
                        </a:rPr>
                        <a:t>а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трудност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чемпионом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Lsg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фоне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протяж</a:t>
                      </a:r>
                      <a:r>
                        <a:rPr lang="nb-NO" sz="1200" b="1" i="0" baseline="0" dirty="0" err="1">
                          <a:effectLst/>
                        </a:rPr>
                        <a:t>ении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Npl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чемпионы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чемпионов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рамок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тей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чемпионов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рамк</a:t>
                      </a:r>
                      <a:r>
                        <a:rPr lang="nb-NO" sz="1200" dirty="0" err="1">
                          <a:effectLst/>
                        </a:rPr>
                        <a:t>и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рамка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effectLst/>
                        </a:rPr>
                        <a:t>тями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Lpl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рамках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тях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9460" y="4650581"/>
            <a:ext cx="640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latin typeface="Calibri" charset="0"/>
              </a:rPr>
              <a:t>Key:</a:t>
            </a:r>
            <a:r>
              <a:rPr lang="ru-RU" altLang="en-US" i="1" dirty="0">
                <a:latin typeface="Calibri" charset="0"/>
              </a:rPr>
              <a:t> </a:t>
            </a:r>
            <a:r>
              <a:rPr lang="nb-NO" altLang="en-US" b="1" dirty="0">
                <a:latin typeface="Calibri" charset="0"/>
              </a:rPr>
              <a:t>bold</a:t>
            </a:r>
            <a:r>
              <a:rPr lang="nb-NO" altLang="en-US" dirty="0">
                <a:latin typeface="Calibri" charset="0"/>
              </a:rPr>
              <a:t> &gt;20%, </a:t>
            </a:r>
            <a:r>
              <a:rPr lang="nb-NO" altLang="en-US" dirty="0" err="1">
                <a:latin typeface="Calibri" charset="0"/>
              </a:rPr>
              <a:t>plain</a:t>
            </a:r>
            <a:r>
              <a:rPr lang="nb-NO" altLang="en-US" dirty="0">
                <a:latin typeface="Calibri" charset="0"/>
              </a:rPr>
              <a:t> &gt;10%, </a:t>
            </a:r>
            <a:r>
              <a:rPr lang="nb-NO" altLang="en-US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dirty="0">
                <a:latin typeface="Calibri" charset="0"/>
              </a:rPr>
              <a:t>1-9%, (blank) </a:t>
            </a:r>
            <a:r>
              <a:rPr lang="nb-NO" altLang="en-US" dirty="0" err="1">
                <a:latin typeface="Calibri" charset="0"/>
              </a:rPr>
              <a:t>unattested</a:t>
            </a:r>
            <a:r>
              <a:rPr lang="nb-NO" altLang="en-US" dirty="0">
                <a:latin typeface="Calibri" charset="0"/>
              </a:rPr>
              <a:t> 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5676" name="TextBox 2"/>
          <p:cNvSpPr txBox="1">
            <a:spLocks noChangeArrowheads="1"/>
          </p:cNvSpPr>
          <p:nvPr/>
        </p:nvSpPr>
        <p:spPr bwMode="auto">
          <a:xfrm>
            <a:off x="1475185" y="913210"/>
            <a:ext cx="64079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350" i="1" dirty="0">
                <a:latin typeface="Calibri" charset="0"/>
              </a:rPr>
              <a:t>	‘</a:t>
            </a:r>
            <a:r>
              <a:rPr lang="nb-NO" altLang="en-US" sz="1350" i="1" dirty="0" err="1">
                <a:latin typeface="Calibri" charset="0"/>
              </a:rPr>
              <a:t>background</a:t>
            </a:r>
            <a:r>
              <a:rPr lang="nb-NO" altLang="en-US" sz="1350" i="1" dirty="0">
                <a:latin typeface="Calibri" charset="0"/>
              </a:rPr>
              <a:t>’	           ‘champion’	    ‘</a:t>
            </a:r>
            <a:r>
              <a:rPr lang="nb-NO" altLang="en-US" sz="1350" i="1" dirty="0" err="1">
                <a:latin typeface="Calibri" charset="0"/>
              </a:rPr>
              <a:t>extent</a:t>
            </a:r>
            <a:r>
              <a:rPr lang="nb-NO" altLang="en-US" sz="1350" i="1" dirty="0">
                <a:latin typeface="Calibri" charset="0"/>
              </a:rPr>
              <a:t>’	        ‘</a:t>
            </a:r>
            <a:r>
              <a:rPr lang="nb-NO" altLang="en-US" sz="1350" i="1" dirty="0" err="1">
                <a:latin typeface="Calibri" charset="0"/>
              </a:rPr>
              <a:t>frame</a:t>
            </a:r>
            <a:r>
              <a:rPr lang="nb-NO" altLang="en-US" sz="1350" i="1" dirty="0">
                <a:latin typeface="Calibri" charset="0"/>
              </a:rPr>
              <a:t>’		‘</a:t>
            </a:r>
            <a:r>
              <a:rPr lang="nb-NO" altLang="en-US" sz="1350" i="1" dirty="0" err="1">
                <a:latin typeface="Calibri" charset="0"/>
              </a:rPr>
              <a:t>difficulty</a:t>
            </a:r>
            <a:r>
              <a:rPr lang="nb-NO" altLang="en-US" sz="1350" i="1" dirty="0">
                <a:latin typeface="Calibri" charset="0"/>
              </a:rPr>
              <a:t>’</a:t>
            </a:r>
            <a:endParaRPr lang="en-US" altLang="en-US" sz="135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6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</p:spTree>
    <p:extLst>
      <p:ext uri="{BB962C8B-B14F-4D97-AF65-F5344CB8AC3E}">
        <p14:creationId xmlns:p14="http://schemas.microsoft.com/office/powerpoint/2010/main" val="46962182"/>
      </p:ext>
    </p:extLst>
  </p:cSld>
  <p:clrMapOvr>
    <a:masterClrMapping/>
  </p:clrMapOvr>
</p:sld>
</file>

<file path=ppt/theme/theme1.xml><?xml version="1.0" encoding="utf-8"?>
<a:theme xmlns:a="http://schemas.openxmlformats.org/drawingml/2006/main" name="Mal_rod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bla_169" id="{4DD19B15-F40E-064D-9738-910DB9C1317A}" vid="{2AD85340-19BF-894F-9411-1AFC7D99A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Mal_blaa_169</Template>
  <TotalTime>1090</TotalTime>
  <Words>1721</Words>
  <Application>Microsoft Macintosh PowerPoint</Application>
  <PresentationFormat>On-screen Show (16:9)</PresentationFormat>
  <Paragraphs>379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Mangal</vt:lpstr>
      <vt:lpstr>Open Sans</vt:lpstr>
      <vt:lpstr>Open Sans Light</vt:lpstr>
      <vt:lpstr>Times New Roman</vt:lpstr>
      <vt:lpstr>Mal_rod</vt:lpstr>
      <vt:lpstr>TWIRRLL Workshop:  Targeting Word Forms In  Research-based Russian Language Learning </vt:lpstr>
      <vt:lpstr>Overview</vt:lpstr>
      <vt:lpstr>Evidence for strategically focusing learning on key forms and constructions (instead of full paradigms)</vt:lpstr>
      <vt:lpstr>PowerPoint Presentation</vt:lpstr>
      <vt:lpstr>Zipf’s Law applies to word forms too</vt:lpstr>
      <vt:lpstr>PowerPoint Presentation</vt:lpstr>
      <vt:lpstr>High-frequency Russian Nouns</vt:lpstr>
      <vt:lpstr>More High-Frequency Russian Nouns</vt:lpstr>
      <vt:lpstr>PowerPoint Presentation</vt:lpstr>
      <vt:lpstr>PowerPoint Presentation</vt:lpstr>
      <vt:lpstr>PowerPoint Presentation</vt:lpstr>
      <vt:lpstr>PowerPoint Presentation</vt:lpstr>
      <vt:lpstr>Computational experiment:  nouns, verbs, adjectives</vt:lpstr>
      <vt:lpstr>Computational experiment:  nouns, verbs, adjectives</vt:lpstr>
      <vt:lpstr>Computational experiment:  nouns, verbs,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this means</vt:lpstr>
      <vt:lpstr>So how can we escape from  this overstuffed suitcase?</vt:lpstr>
      <vt:lpstr>PowerPoint Presentation</vt:lpstr>
      <vt:lpstr>1-3 most common forms of high-frequency words</vt:lpstr>
      <vt:lpstr>Find the grammatical constructions that motivate those 1-3 word 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do?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our language textbooks are like overstuffed suitcases </dc:title>
  <dc:creator>Microsoft Office User</dc:creator>
  <cp:lastModifiedBy>Microsoft Office User</cp:lastModifiedBy>
  <cp:revision>48</cp:revision>
  <cp:lastPrinted>2018-01-30T14:15:34Z</cp:lastPrinted>
  <dcterms:created xsi:type="dcterms:W3CDTF">2017-10-19T18:34:55Z</dcterms:created>
  <dcterms:modified xsi:type="dcterms:W3CDTF">2018-01-30T14:22:11Z</dcterms:modified>
</cp:coreProperties>
</file>