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744" r:id="rId6"/>
  </p:sldMasterIdLst>
  <p:notesMasterIdLst>
    <p:notesMasterId r:id="rId74"/>
  </p:notesMasterIdLst>
  <p:handoutMasterIdLst>
    <p:handoutMasterId r:id="rId75"/>
  </p:handoutMasterIdLst>
  <p:sldIdLst>
    <p:sldId id="281" r:id="rId7"/>
    <p:sldId id="539" r:id="rId8"/>
    <p:sldId id="749" r:id="rId9"/>
    <p:sldId id="748" r:id="rId10"/>
    <p:sldId id="750" r:id="rId11"/>
    <p:sldId id="747" r:id="rId12"/>
    <p:sldId id="528" r:id="rId13"/>
    <p:sldId id="527" r:id="rId14"/>
    <p:sldId id="717" r:id="rId15"/>
    <p:sldId id="752" r:id="rId16"/>
    <p:sldId id="754" r:id="rId17"/>
    <p:sldId id="279" r:id="rId18"/>
    <p:sldId id="280" r:id="rId19"/>
    <p:sldId id="753" r:id="rId20"/>
    <p:sldId id="282" r:id="rId21"/>
    <p:sldId id="283" r:id="rId22"/>
    <p:sldId id="284" r:id="rId23"/>
    <p:sldId id="285" r:id="rId24"/>
    <p:sldId id="286" r:id="rId25"/>
    <p:sldId id="310" r:id="rId26"/>
    <p:sldId id="311" r:id="rId27"/>
    <p:sldId id="302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755" r:id="rId36"/>
    <p:sldId id="277" r:id="rId37"/>
    <p:sldId id="756" r:id="rId38"/>
    <p:sldId id="757" r:id="rId39"/>
    <p:sldId id="358" r:id="rId40"/>
    <p:sldId id="751" r:id="rId41"/>
    <p:sldId id="534" r:id="rId42"/>
    <p:sldId id="537" r:id="rId43"/>
    <p:sldId id="713" r:id="rId44"/>
    <p:sldId id="758" r:id="rId45"/>
    <p:sldId id="745" r:id="rId46"/>
    <p:sldId id="725" r:id="rId47"/>
    <p:sldId id="726" r:id="rId48"/>
    <p:sldId id="743" r:id="rId49"/>
    <p:sldId id="744" r:id="rId50"/>
    <p:sldId id="718" r:id="rId51"/>
    <p:sldId id="742" r:id="rId52"/>
    <p:sldId id="730" r:id="rId53"/>
    <p:sldId id="731" r:id="rId54"/>
    <p:sldId id="736" r:id="rId55"/>
    <p:sldId id="732" r:id="rId56"/>
    <p:sldId id="737" r:id="rId57"/>
    <p:sldId id="733" r:id="rId58"/>
    <p:sldId id="734" r:id="rId59"/>
    <p:sldId id="738" r:id="rId60"/>
    <p:sldId id="735" r:id="rId61"/>
    <p:sldId id="739" r:id="rId62"/>
    <p:sldId id="741" r:id="rId63"/>
    <p:sldId id="740" r:id="rId64"/>
    <p:sldId id="724" r:id="rId65"/>
    <p:sldId id="746" r:id="rId66"/>
    <p:sldId id="759" r:id="rId67"/>
    <p:sldId id="714" r:id="rId68"/>
    <p:sldId id="761" r:id="rId69"/>
    <p:sldId id="762" r:id="rId70"/>
    <p:sldId id="760" r:id="rId71"/>
    <p:sldId id="763" r:id="rId72"/>
    <p:sldId id="764" r:id="rId73"/>
  </p:sldIdLst>
  <p:sldSz cx="12192000" cy="6858000"/>
  <p:notesSz cx="6858000" cy="9144000"/>
  <p:embeddedFontLst>
    <p:embeddedFont>
      <p:font typeface="Open Sans" panose="020B0606030504020204" pitchFamily="34" charset="0"/>
      <p:regular r:id="rId76"/>
      <p:bold r:id="rId77"/>
      <p:italic r:id="rId78"/>
      <p:boldItalic r:id="rId79"/>
    </p:embeddedFont>
    <p:embeddedFont>
      <p:font typeface="Open Sans Bold" panose="020B0606030504020204" pitchFamily="34" charset="0"/>
      <p:bold r:id="rId80"/>
      <p:italic r:id="rId81"/>
      <p:boldItalic r:id="rId82"/>
    </p:embeddedFont>
    <p:embeddedFont>
      <p:font typeface="Open Sans ExtraBold" panose="020B0606030504020204" pitchFamily="34" charset="0"/>
      <p:bold r:id="rId83"/>
      <p:italic r:id="rId84"/>
      <p:boldItalic r:id="rId85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4F11E-8870-4009-8A0B-D0E82A95D604}">
          <p14:sldIdLst>
            <p14:sldId id="281"/>
            <p14:sldId id="539"/>
            <p14:sldId id="749"/>
            <p14:sldId id="748"/>
            <p14:sldId id="750"/>
            <p14:sldId id="747"/>
            <p14:sldId id="528"/>
            <p14:sldId id="527"/>
            <p14:sldId id="717"/>
            <p14:sldId id="752"/>
            <p14:sldId id="754"/>
            <p14:sldId id="279"/>
            <p14:sldId id="280"/>
            <p14:sldId id="753"/>
            <p14:sldId id="282"/>
            <p14:sldId id="283"/>
            <p14:sldId id="284"/>
            <p14:sldId id="285"/>
            <p14:sldId id="286"/>
            <p14:sldId id="310"/>
            <p14:sldId id="311"/>
            <p14:sldId id="302"/>
            <p14:sldId id="290"/>
            <p14:sldId id="291"/>
            <p14:sldId id="292"/>
            <p14:sldId id="293"/>
            <p14:sldId id="294"/>
            <p14:sldId id="295"/>
            <p14:sldId id="296"/>
            <p14:sldId id="755"/>
            <p14:sldId id="277"/>
            <p14:sldId id="756"/>
            <p14:sldId id="757"/>
            <p14:sldId id="358"/>
            <p14:sldId id="751"/>
            <p14:sldId id="534"/>
            <p14:sldId id="537"/>
            <p14:sldId id="713"/>
            <p14:sldId id="758"/>
            <p14:sldId id="745"/>
            <p14:sldId id="725"/>
            <p14:sldId id="726"/>
            <p14:sldId id="743"/>
            <p14:sldId id="744"/>
            <p14:sldId id="718"/>
            <p14:sldId id="742"/>
            <p14:sldId id="730"/>
            <p14:sldId id="731"/>
            <p14:sldId id="736"/>
            <p14:sldId id="732"/>
            <p14:sldId id="737"/>
            <p14:sldId id="733"/>
            <p14:sldId id="734"/>
            <p14:sldId id="738"/>
            <p14:sldId id="735"/>
            <p14:sldId id="739"/>
            <p14:sldId id="741"/>
            <p14:sldId id="740"/>
            <p14:sldId id="724"/>
            <p14:sldId id="746"/>
            <p14:sldId id="759"/>
            <p14:sldId id="714"/>
            <p14:sldId id="761"/>
            <p14:sldId id="762"/>
            <p14:sldId id="760"/>
            <p14:sldId id="763"/>
            <p14:sldId id="764"/>
          </p14:sldIdLst>
        </p14:section>
        <p14:section name="Brukerveiledning" id="{A729AB19-6366-41DB-ACF1-957C1C7096C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E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59824-AB97-BF43-95BB-13F53A930435}" v="21" dt="2026-06-14T14:05:34.3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8" autoAdjust="0"/>
    <p:restoredTop sz="93386" autoAdjust="0"/>
  </p:normalViewPr>
  <p:slideViewPr>
    <p:cSldViewPr snapToGrid="0">
      <p:cViewPr varScale="1">
        <p:scale>
          <a:sx n="90" d="100"/>
          <a:sy n="90" d="100"/>
        </p:scale>
        <p:origin x="128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764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font" Target="fonts/font9.fntdata"/><Relationship Id="rId89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90" Type="http://schemas.microsoft.com/office/2016/11/relationships/changesInfo" Target="changesInfos/changesInfo1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font" Target="fonts/font2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handoutMaster" Target="handoutMasters/handoutMaster1.xml"/><Relationship Id="rId83" Type="http://schemas.openxmlformats.org/officeDocument/2006/relationships/font" Target="fonts/font8.fntdata"/><Relationship Id="rId88" Type="http://schemas.openxmlformats.org/officeDocument/2006/relationships/theme" Target="theme/theme1.xml"/><Relationship Id="rId9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font" Target="fonts/font1.fntdata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font" Target="fonts/font7.fntdata"/><Relationship Id="rId19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AC126249-B622-5691-8DDC-0CA2049A161D}"/>
    <pc:docChg chg="custSel addSld delSld modSld modSection">
      <pc:chgData name="Laura Alexis Janda" userId="1f227e26-6259-47d3-b693-dce21943f79e" providerId="ADAL" clId="{AC126249-B622-5691-8DDC-0CA2049A161D}" dt="2026-06-14T14:09:01.796" v="545" actId="20577"/>
      <pc:docMkLst>
        <pc:docMk/>
      </pc:docMkLst>
      <pc:sldChg chg="del">
        <pc:chgData name="Laura Alexis Janda" userId="1f227e26-6259-47d3-b693-dce21943f79e" providerId="ADAL" clId="{AC126249-B622-5691-8DDC-0CA2049A161D}" dt="2026-06-14T14:05:10.215" v="314" actId="2696"/>
        <pc:sldMkLst>
          <pc:docMk/>
          <pc:sldMk cId="1379219221" sldId="538"/>
        </pc:sldMkLst>
      </pc:sldChg>
      <pc:sldChg chg="modSp mod">
        <pc:chgData name="Laura Alexis Janda" userId="1f227e26-6259-47d3-b693-dce21943f79e" providerId="ADAL" clId="{AC126249-B622-5691-8DDC-0CA2049A161D}" dt="2026-06-14T09:12:31.779" v="39" actId="20577"/>
        <pc:sldMkLst>
          <pc:docMk/>
          <pc:sldMk cId="2608973342" sldId="714"/>
        </pc:sldMkLst>
        <pc:spChg chg="mod">
          <ac:chgData name="Laura Alexis Janda" userId="1f227e26-6259-47d3-b693-dce21943f79e" providerId="ADAL" clId="{AC126249-B622-5691-8DDC-0CA2049A161D}" dt="2026-06-14T09:12:31.779" v="39" actId="20577"/>
          <ac:spMkLst>
            <pc:docMk/>
            <pc:sldMk cId="2608973342" sldId="714"/>
            <ac:spMk id="3" creationId="{1644293E-7151-6F84-0B7C-24A6166E39B6}"/>
          </ac:spMkLst>
        </pc:spChg>
      </pc:sldChg>
      <pc:sldChg chg="modSp mod">
        <pc:chgData name="Laura Alexis Janda" userId="1f227e26-6259-47d3-b693-dce21943f79e" providerId="ADAL" clId="{AC126249-B622-5691-8DDC-0CA2049A161D}" dt="2026-06-14T14:04:14.639" v="300" actId="20577"/>
        <pc:sldMkLst>
          <pc:docMk/>
          <pc:sldMk cId="351121726" sldId="749"/>
        </pc:sldMkLst>
        <pc:spChg chg="mod">
          <ac:chgData name="Laura Alexis Janda" userId="1f227e26-6259-47d3-b693-dce21943f79e" providerId="ADAL" clId="{AC126249-B622-5691-8DDC-0CA2049A161D}" dt="2026-06-14T14:04:14.639" v="300" actId="20577"/>
          <ac:spMkLst>
            <pc:docMk/>
            <pc:sldMk cId="351121726" sldId="749"/>
            <ac:spMk id="6" creationId="{121E0172-0497-81CF-82D4-B20B5D18E048}"/>
          </ac:spMkLst>
        </pc:spChg>
      </pc:sldChg>
      <pc:sldChg chg="modSp add mod">
        <pc:chgData name="Laura Alexis Janda" userId="1f227e26-6259-47d3-b693-dce21943f79e" providerId="ADAL" clId="{AC126249-B622-5691-8DDC-0CA2049A161D}" dt="2026-06-14T09:18:16.457" v="123" actId="20577"/>
        <pc:sldMkLst>
          <pc:docMk/>
          <pc:sldMk cId="3805411300" sldId="761"/>
        </pc:sldMkLst>
        <pc:spChg chg="mod">
          <ac:chgData name="Laura Alexis Janda" userId="1f227e26-6259-47d3-b693-dce21943f79e" providerId="ADAL" clId="{AC126249-B622-5691-8DDC-0CA2049A161D}" dt="2026-06-14T09:13:11.181" v="43" actId="20577"/>
          <ac:spMkLst>
            <pc:docMk/>
            <pc:sldMk cId="3805411300" sldId="761"/>
            <ac:spMk id="2" creationId="{252CE869-A51A-EB6E-52C0-7338358B2827}"/>
          </ac:spMkLst>
        </pc:spChg>
        <pc:spChg chg="mod">
          <ac:chgData name="Laura Alexis Janda" userId="1f227e26-6259-47d3-b693-dce21943f79e" providerId="ADAL" clId="{AC126249-B622-5691-8DDC-0CA2049A161D}" dt="2026-06-14T09:18:16.457" v="123" actId="20577"/>
          <ac:spMkLst>
            <pc:docMk/>
            <pc:sldMk cId="3805411300" sldId="761"/>
            <ac:spMk id="3" creationId="{495219BE-A2DF-E127-187A-A9350B5C7D93}"/>
          </ac:spMkLst>
        </pc:spChg>
      </pc:sldChg>
      <pc:sldChg chg="modSp add mod">
        <pc:chgData name="Laura Alexis Janda" userId="1f227e26-6259-47d3-b693-dce21943f79e" providerId="ADAL" clId="{AC126249-B622-5691-8DDC-0CA2049A161D}" dt="2026-06-14T09:20:48.525" v="153" actId="20577"/>
        <pc:sldMkLst>
          <pc:docMk/>
          <pc:sldMk cId="2159546910" sldId="762"/>
        </pc:sldMkLst>
        <pc:spChg chg="mod">
          <ac:chgData name="Laura Alexis Janda" userId="1f227e26-6259-47d3-b693-dce21943f79e" providerId="ADAL" clId="{AC126249-B622-5691-8DDC-0CA2049A161D}" dt="2026-06-14T09:20:48.525" v="153" actId="20577"/>
          <ac:spMkLst>
            <pc:docMk/>
            <pc:sldMk cId="2159546910" sldId="762"/>
            <ac:spMk id="4" creationId="{3F09ED72-4900-B688-6503-C25AC4A1454A}"/>
          </ac:spMkLst>
        </pc:spChg>
      </pc:sldChg>
      <pc:sldChg chg="modSp add mod">
        <pc:chgData name="Laura Alexis Janda" userId="1f227e26-6259-47d3-b693-dce21943f79e" providerId="ADAL" clId="{AC126249-B622-5691-8DDC-0CA2049A161D}" dt="2026-06-14T14:04:46.666" v="302" actId="1076"/>
        <pc:sldMkLst>
          <pc:docMk/>
          <pc:sldMk cId="3384245771" sldId="763"/>
        </pc:sldMkLst>
        <pc:spChg chg="mod">
          <ac:chgData name="Laura Alexis Janda" userId="1f227e26-6259-47d3-b693-dce21943f79e" providerId="ADAL" clId="{AC126249-B622-5691-8DDC-0CA2049A161D}" dt="2026-06-14T14:04:42.467" v="301" actId="20577"/>
          <ac:spMkLst>
            <pc:docMk/>
            <pc:sldMk cId="3384245771" sldId="763"/>
            <ac:spMk id="2" creationId="{6A845240-3533-74A6-7BE5-E4C413DC1637}"/>
          </ac:spMkLst>
        </pc:spChg>
        <pc:spChg chg="mod">
          <ac:chgData name="Laura Alexis Janda" userId="1f227e26-6259-47d3-b693-dce21943f79e" providerId="ADAL" clId="{AC126249-B622-5691-8DDC-0CA2049A161D}" dt="2026-06-14T14:04:46.666" v="302" actId="1076"/>
          <ac:spMkLst>
            <pc:docMk/>
            <pc:sldMk cId="3384245771" sldId="763"/>
            <ac:spMk id="3" creationId="{D126D9AB-CD0E-0C57-CEEE-1A2BBABB172F}"/>
          </ac:spMkLst>
        </pc:spChg>
      </pc:sldChg>
      <pc:sldChg chg="modSp add mod">
        <pc:chgData name="Laura Alexis Janda" userId="1f227e26-6259-47d3-b693-dce21943f79e" providerId="ADAL" clId="{AC126249-B622-5691-8DDC-0CA2049A161D}" dt="2026-06-14T14:09:01.796" v="545" actId="20577"/>
        <pc:sldMkLst>
          <pc:docMk/>
          <pc:sldMk cId="2843469204" sldId="764"/>
        </pc:sldMkLst>
        <pc:spChg chg="mod">
          <ac:chgData name="Laura Alexis Janda" userId="1f227e26-6259-47d3-b693-dce21943f79e" providerId="ADAL" clId="{AC126249-B622-5691-8DDC-0CA2049A161D}" dt="2026-06-14T14:05:01.773" v="313" actId="20577"/>
          <ac:spMkLst>
            <pc:docMk/>
            <pc:sldMk cId="2843469204" sldId="764"/>
            <ac:spMk id="2" creationId="{1DEB094A-DB82-B822-FE57-63D145326437}"/>
          </ac:spMkLst>
        </pc:spChg>
        <pc:spChg chg="mod">
          <ac:chgData name="Laura Alexis Janda" userId="1f227e26-6259-47d3-b693-dce21943f79e" providerId="ADAL" clId="{AC126249-B622-5691-8DDC-0CA2049A161D}" dt="2026-06-14T14:09:01.796" v="545" actId="20577"/>
          <ac:spMkLst>
            <pc:docMk/>
            <pc:sldMk cId="2843469204" sldId="764"/>
            <ac:spMk id="3" creationId="{D3BC35EE-83DE-6379-4412-5331FFADCB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14.06.2026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B934C-EB33-4A38-A843-F5E987E8F23D}" type="datetimeFigureOut">
              <a:rPr lang="nb-NO" smtClean="0"/>
              <a:t>14.06.2026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F0A73-BB0D-482C-86C2-982EB05EFD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097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F0A73-BB0D-482C-86C2-982EB05EFDE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2146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EB4F524-AE11-9B18-5478-D5F96E78A8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5A1ED0-A869-5F43-9CE1-CBEC11B24DD1}" type="slidenum">
              <a:rPr lang="nb-NO" altLang="nb-NO" sz="1200"/>
              <a:pPr/>
              <a:t>20</a:t>
            </a:fld>
            <a:endParaRPr lang="nb-NO" altLang="nb-NO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8F3C1CD-6840-F9AD-0929-3C09A3179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B3E4CFC-DD0A-1DD5-9AE3-B3AAB5939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F2E91C9-0202-3F1B-B0D8-941566D02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9D7660D-9B64-994E-99A4-4C8DAE771166}" type="slidenum">
              <a:rPr lang="nb-NO" altLang="nb-NO" sz="1200"/>
              <a:pPr/>
              <a:t>21</a:t>
            </a:fld>
            <a:endParaRPr lang="nb-NO" altLang="nb-NO" sz="1200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31F3CBF7-0278-EA64-8914-C4FE41540C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ECAD0D73-0ED5-2B57-CA4A-396AA32C4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4FCA8B17-74C5-B7DD-8FA3-03208191D1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AAE67B-8BBA-6D4D-9008-AE52D985D196}" type="slidenum">
              <a:rPr lang="nb-NO" altLang="nb-NO" sz="1200"/>
              <a:pPr/>
              <a:t>22</a:t>
            </a:fld>
            <a:endParaRPr lang="nb-NO" altLang="nb-NO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579D6B09-30B7-6A3F-FB2D-6BDE81F74C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18FDF5E5-B026-15D7-B0CE-4B8284D05C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5A00519B-4E2B-B8DF-DBCB-FD210538F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E3B7765-D04E-784E-BAB5-ECFCBE650F05}" type="slidenum">
              <a:rPr lang="nb-NO" altLang="nb-NO" sz="1200"/>
              <a:pPr/>
              <a:t>23</a:t>
            </a:fld>
            <a:endParaRPr lang="nb-NO" altLang="nb-NO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CC6EDF86-2E36-37D6-DA98-204C8920D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3F2AFF0-D243-73CE-935D-0064599805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F3BCA37B-AD3D-BB32-A5E5-DBF8BF8D02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708183-FAE0-6B4C-8F74-0093AF245427}" type="slidenum">
              <a:rPr lang="nb-NO" altLang="nb-NO" sz="1200"/>
              <a:pPr/>
              <a:t>24</a:t>
            </a:fld>
            <a:endParaRPr lang="nb-NO" altLang="nb-NO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2AF3842-DADB-F03B-588B-61B58617CC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26BE5B27-AB76-7071-56EB-7E3358B1A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F550390B-309D-F605-405A-FEE3195FE2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833A32-A9E3-D04C-BCC8-24F1ED935E4E}" type="slidenum">
              <a:rPr lang="nb-NO" altLang="nb-NO" sz="1200"/>
              <a:pPr/>
              <a:t>25</a:t>
            </a:fld>
            <a:endParaRPr lang="nb-NO" altLang="nb-NO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312069FA-D2DC-5058-3420-CB8284C15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C1C4FB2-7BF7-1DB0-27B0-6F16FECD6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EBD6364B-B170-9819-4B57-69DF086E61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7A761DE-55DC-4540-81F2-361F5A02F9C1}" type="slidenum">
              <a:rPr lang="nb-NO" altLang="nb-NO" sz="1200"/>
              <a:pPr/>
              <a:t>26</a:t>
            </a:fld>
            <a:endParaRPr lang="nb-NO" altLang="nb-NO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18B4583-8719-BCFA-9ABF-5B3F24ED9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6C994070-0C3E-38E5-F6DA-CD9B3DB0E0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72572594-D992-20C9-DA64-ABEB598F2D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F57513-4946-A342-B603-92E696ADD8CB}" type="slidenum">
              <a:rPr lang="nb-NO" altLang="nb-NO" sz="1200"/>
              <a:pPr/>
              <a:t>27</a:t>
            </a:fld>
            <a:endParaRPr lang="nb-NO" altLang="nb-NO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DBB346BF-11B4-AD55-0BEF-ADE7C4B3FA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C9A1B12-E339-8C51-4F6A-76E1C90D05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4A88F662-961A-7863-F744-180FEFF60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B4E4AD-609A-E849-A6E1-513615D1C1F1}" type="slidenum">
              <a:rPr lang="nb-NO" altLang="nb-NO" sz="1200"/>
              <a:pPr/>
              <a:t>28</a:t>
            </a:fld>
            <a:endParaRPr lang="nb-NO" altLang="nb-NO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3B75D9E-7C84-CD6D-FD0A-5B5D31530E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C069733F-9213-C277-2741-BC511A3EF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442C12D6-2DD6-4FC0-A4E5-DD497988A6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AD678DF-C38D-EA45-9FBD-2BB0BC6E0BC6}" type="slidenum">
              <a:rPr lang="nb-NO" altLang="nb-NO" sz="1200"/>
              <a:pPr/>
              <a:t>29</a:t>
            </a:fld>
            <a:endParaRPr lang="nb-NO" altLang="nb-NO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247C6F2F-9D84-60AF-60A0-D4C2B95FEE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E309E2C-031E-9D90-E1B9-6CBFD3D8A2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40FCEB6A-D7E3-4DDC-7769-1ECCD0010D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E302747-89F3-AC48-8A06-F89B9C8D1898}" type="slidenum">
              <a:rPr lang="nb-NO" altLang="nb-NO" sz="1200"/>
              <a:pPr/>
              <a:t>12</a:t>
            </a:fld>
            <a:endParaRPr lang="nb-NO" altLang="nb-NO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28B05430-5A69-8637-653A-F2B5C553E0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2574FAF9-72F5-BD66-9B5F-10D0B4ED1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C9E6C8B-830C-974B-2594-EF40C4A366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03C7D83-CFD4-9243-8F9B-B6978DF6E704}" type="slidenum">
              <a:rPr lang="nb-NO" altLang="nb-NO" sz="1200"/>
              <a:pPr/>
              <a:t>13</a:t>
            </a:fld>
            <a:endParaRPr lang="nb-NO" altLang="nb-NO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052EBF06-E3FD-A572-42A3-DFF525F50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B07F5D-EE11-0E0E-CB95-FCE8AACCC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07B66223-DC38-EE92-AA28-CAAA7A849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464265-F2A0-2C4E-90DD-1C2BB4B88136}" type="slidenum">
              <a:rPr lang="nb-NO" altLang="nb-NO" sz="1200"/>
              <a:pPr/>
              <a:t>14</a:t>
            </a:fld>
            <a:endParaRPr lang="nb-NO" altLang="nb-NO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BFE7FDF7-26D0-6606-BC3A-C21EEE794C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0A780D9-2D4A-066B-71AC-A4E543ABA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66A4B7CF-DFEA-6E9B-0ADA-6EFF04492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EEC8FC-9FB9-AA4D-931A-B5AD4BE2DAAA}" type="slidenum">
              <a:rPr lang="nb-NO" altLang="nb-NO" sz="1200"/>
              <a:pPr/>
              <a:t>15</a:t>
            </a:fld>
            <a:endParaRPr lang="nb-NO" altLang="nb-NO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6086D5FB-EAAC-910B-0969-82D64A35CE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F247BC0-BAB1-1A57-2B38-32AC4A52D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F96B0D87-4FBE-D5E1-A15F-76769FEEF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B085AD-EC57-2A47-990A-82484B7DB780}" type="slidenum">
              <a:rPr lang="nb-NO" altLang="nb-NO" sz="1200"/>
              <a:pPr/>
              <a:t>16</a:t>
            </a:fld>
            <a:endParaRPr lang="nb-NO" altLang="nb-NO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56A7D0AC-8176-6D01-F798-215421E7C9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DE50335-C4EE-6242-1EAB-04D411177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9CC9ED7A-D8F8-56AF-6D42-DF5D2E6203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BD19421-51D6-4E4E-897D-43B88F8C84CA}" type="slidenum">
              <a:rPr lang="nb-NO" altLang="nb-NO" sz="1200"/>
              <a:pPr/>
              <a:t>17</a:t>
            </a:fld>
            <a:endParaRPr lang="nb-NO" altLang="nb-NO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988FD72-F892-441D-6F3F-C0A8DA4E4F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FA8D10A-2771-15F5-7886-BB9FDCEA8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>
            <a:extLst>
              <a:ext uri="{FF2B5EF4-FFF2-40B4-BE49-F238E27FC236}">
                <a16:creationId xmlns:a16="http://schemas.microsoft.com/office/drawing/2014/main" id="{C0270074-A614-01BD-6441-02140458D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0508286-DB84-7C42-BB40-252913398F6F}" type="slidenum">
              <a:rPr lang="nb-NO" altLang="nb-NO" sz="1200"/>
              <a:pPr/>
              <a:t>18</a:t>
            </a:fld>
            <a:endParaRPr lang="nb-NO" altLang="nb-NO" sz="1200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8EE3A94-D7D7-7F4D-E4BE-B592516C01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B734CB7-17C0-C2E9-726B-3096882E0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162657FA-03A8-3C23-5441-B0B85F9CB2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0F4F28C-2C05-264F-9612-F1909D4BF8CD}" type="slidenum">
              <a:rPr lang="nb-NO" altLang="nb-NO" sz="1200"/>
              <a:pPr/>
              <a:t>19</a:t>
            </a:fld>
            <a:endParaRPr lang="nb-NO" altLang="nb-NO" sz="120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36E277E-5608-3A96-2BC7-A8D420EE84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A2AE088-D6C7-ADCF-5472-55885C8AD8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arrow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365313-6AFD-1B16-7277-F4D12598CA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E2A1A94-19EB-FE0E-ED57-47D7698428EE}"/>
              </a:ext>
            </a:extLst>
          </p:cNvPr>
          <p:cNvSpPr/>
          <p:nvPr/>
        </p:nvSpPr>
        <p:spPr>
          <a:xfrm>
            <a:off x="-10096" y="-5679"/>
            <a:ext cx="9164282" cy="1588"/>
          </a:xfrm>
          <a:custGeom>
            <a:avLst/>
            <a:gdLst>
              <a:gd name="connsiteX0" fmla="*/ 9164282 w 9164282"/>
              <a:gd name="connsiteY0" fmla="*/ 0 h 1588"/>
              <a:gd name="connsiteX1" fmla="*/ 0 w 9164282"/>
              <a:gd name="connsiteY1" fmla="*/ 0 h 1588"/>
              <a:gd name="connsiteX2" fmla="*/ 9163647 w 9164282"/>
              <a:gd name="connsiteY2" fmla="*/ 1589 h 1588"/>
              <a:gd name="connsiteX3" fmla="*/ 9164282 w 9164282"/>
              <a:gd name="connsiteY3" fmla="*/ 0 h 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282" h="1588">
                <a:moveTo>
                  <a:pt x="9164282" y="0"/>
                </a:moveTo>
                <a:lnTo>
                  <a:pt x="0" y="0"/>
                </a:lnTo>
                <a:lnTo>
                  <a:pt x="9163647" y="1589"/>
                </a:lnTo>
                <a:lnTo>
                  <a:pt x="9164282" y="0"/>
                </a:lnTo>
                <a:close/>
              </a:path>
            </a:pathLst>
          </a:custGeom>
          <a:solidFill>
            <a:srgbClr val="003349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0F259F2-6B63-167D-55B0-EDDC0F2850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bg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6012000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EFE3ECD1-ACFE-C168-3435-EB0EE1B1E5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03E269E-B92D-42AB-82BB-16A9002ECD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0838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69CA71B-549B-81C6-F803-5F9F00FBEA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563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94CF2DB-FBA3-7988-700A-07F247DDBC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63B78CF-95D5-95BB-0027-6334D591E5B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D40911F8-0392-289D-0CF7-FD0334AF01D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7A0BE4-4CD3-EFEF-64B1-6636B5BB1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457200"/>
            <a:ext cx="3932237" cy="23114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592999-7398-E2D3-A364-B26FD6D03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84950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203CD5-4D7F-9560-25F0-AA343D4C14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3932237" cy="363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AB0CDF-095E-2808-5A77-7AA94418098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49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0838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7F9745-1621-7EB7-8AA0-3E7BB630D5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4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563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689730C-DC3B-B151-76DD-B7CAFD3D2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58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3CD7E31-EB0F-DB6A-E947-3833DB5B903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2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E23FCF9-573A-1819-2C8A-9541C1D94B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38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7A0BE4-4CD3-EFEF-64B1-6636B5BB1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457200"/>
            <a:ext cx="3932237" cy="23114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592999-7398-E2D3-A364-B26FD6D03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84950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203CD5-4D7F-9560-25F0-AA343D4C14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3932237" cy="363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E352B6E-9446-A90E-A6EF-DDF481EB79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arrow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57066F-9C74-4324-AF8D-A86C0F6972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C55B79F-359B-8BAF-A584-AA0A386A73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4282" cy="1588"/>
          </a:xfrm>
          <a:custGeom>
            <a:avLst/>
            <a:gdLst>
              <a:gd name="connsiteX0" fmla="*/ 9164282 w 9164282"/>
              <a:gd name="connsiteY0" fmla="*/ 0 h 1588"/>
              <a:gd name="connsiteX1" fmla="*/ 0 w 9164282"/>
              <a:gd name="connsiteY1" fmla="*/ 0 h 1588"/>
              <a:gd name="connsiteX2" fmla="*/ 9163647 w 9164282"/>
              <a:gd name="connsiteY2" fmla="*/ 1589 h 1588"/>
              <a:gd name="connsiteX3" fmla="*/ 9164282 w 9164282"/>
              <a:gd name="connsiteY3" fmla="*/ 0 h 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282" h="1588">
                <a:moveTo>
                  <a:pt x="9164282" y="0"/>
                </a:moveTo>
                <a:lnTo>
                  <a:pt x="0" y="0"/>
                </a:lnTo>
                <a:lnTo>
                  <a:pt x="9163647" y="1589"/>
                </a:lnTo>
                <a:lnTo>
                  <a:pt x="9164282" y="0"/>
                </a:lnTo>
                <a:close/>
              </a:path>
            </a:pathLst>
          </a:custGeom>
          <a:solidFill>
            <a:srgbClr val="003349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BCDD180-751B-984A-430C-2D8757E869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tx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6012000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6B873ACB-88C4-0200-BDD5-C279D2503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CDA79-1926-96C9-760C-BE5193688B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1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0838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5DB1EDD-5D31-8C75-1E77-D57E8441D1D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052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563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32CCC49-322C-2B59-88A2-BE2970A8446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83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444117-EDC6-8D1E-98ED-CD28CD055BF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19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4BA00164-61A5-FA7C-9134-84133C9257A2}"/>
              </a:ext>
            </a:extLst>
          </p:cNvPr>
          <p:cNvPicPr/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3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ed">
    <p:bg>
      <p:bgPr>
        <a:solidFill>
          <a:srgbClr val="F7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7A0BE4-4CD3-EFEF-64B1-6636B5BB1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457200"/>
            <a:ext cx="3932237" cy="23114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592999-7398-E2D3-A364-B26FD6D03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84950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203CD5-4D7F-9560-25F0-AA343D4C14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3932237" cy="363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D46C0F2-4C93-9605-DD3C-0F6309A042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01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bg>
      <p:bgPr>
        <a:solidFill>
          <a:srgbClr val="F7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0838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94A172B-495A-B3C5-C2BA-D8C73F52825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77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ed">
    <p:bg>
      <p:bgPr>
        <a:solidFill>
          <a:srgbClr val="F7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563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2EDA79-F854-8F90-03E1-97423E04F6A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83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Red">
    <p:bg>
      <p:bgPr>
        <a:solidFill>
          <a:srgbClr val="F7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2598AE6-7053-4A36-2350-E6541B3E764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39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Red">
    <p:bg>
      <p:bgPr>
        <a:solidFill>
          <a:srgbClr val="F7E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8206ECDB-6F5C-E358-8411-7A2CAAF262A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80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7A0BE4-4CD3-EFEF-64B1-6636B5BB1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457200"/>
            <a:ext cx="3932237" cy="23114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592999-7398-E2D3-A364-B26FD6D03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84950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203CD5-4D7F-9560-25F0-AA343D4C14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3932237" cy="363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D49E09A-E7F5-27C8-FE02-6D6F5C92E2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89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d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1B084E-1B2A-99E8-ED3E-ED6F454121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4EAD4F-0CC8-6A88-C90C-09F69872E407}"/>
              </a:ext>
            </a:extLst>
          </p:cNvPr>
          <p:cNvSpPr/>
          <p:nvPr/>
        </p:nvSpPr>
        <p:spPr>
          <a:xfrm>
            <a:off x="0" y="0"/>
            <a:ext cx="6483032" cy="1587"/>
          </a:xfrm>
          <a:custGeom>
            <a:avLst/>
            <a:gdLst>
              <a:gd name="connsiteX0" fmla="*/ 6483033 w 6483032"/>
              <a:gd name="connsiteY0" fmla="*/ 0 h 1587"/>
              <a:gd name="connsiteX1" fmla="*/ 0 w 6483032"/>
              <a:gd name="connsiteY1" fmla="*/ 0 h 1587"/>
              <a:gd name="connsiteX2" fmla="*/ 6482398 w 6483032"/>
              <a:gd name="connsiteY2" fmla="*/ 1588 h 1587"/>
              <a:gd name="connsiteX3" fmla="*/ 6483033 w 6483032"/>
              <a:gd name="connsiteY3" fmla="*/ 0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3032" h="1587">
                <a:moveTo>
                  <a:pt x="6483033" y="0"/>
                </a:moveTo>
                <a:lnTo>
                  <a:pt x="0" y="0"/>
                </a:lnTo>
                <a:lnTo>
                  <a:pt x="6482398" y="1588"/>
                </a:lnTo>
                <a:lnTo>
                  <a:pt x="6483033" y="0"/>
                </a:lnTo>
                <a:close/>
              </a:path>
            </a:pathLst>
          </a:custGeom>
          <a:solidFill>
            <a:srgbClr val="003349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717214-3167-CD83-70BC-9524D23365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bg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4308718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3504565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3504565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A2D97778-67F4-6C17-9999-3BB8191822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1A749E-0C86-BAF4-CB83-A105674E03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0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0838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EF865A-AFBC-6A3F-4E7F-2D49DEC140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6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956300" y="1825625"/>
            <a:ext cx="49657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2CE930A-A448-7A4A-35A2-6A11A349C6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6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559756-33F0-1045-5D32-F2F20C2DC1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1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9DC680D6-BF0F-E9D8-B41A-9E9E1AB9CB9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0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A888CD23-357B-D735-182C-0DBD126D4F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4089" y="6341097"/>
            <a:ext cx="4291731" cy="26823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08953803-561E-DD5A-8EC5-D6B4D3A037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09120" y="6346639"/>
            <a:ext cx="737641" cy="2011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9740CE6-B69C-F695-401C-F7735E8F8E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8662" y="1887326"/>
            <a:ext cx="2258431" cy="22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05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BA4F38D9-6EC1-5EFE-74F8-60FE59CD0F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09120" y="6346639"/>
            <a:ext cx="737641" cy="20117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1883410-2274-E9EB-28CE-573CD89D78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89" y="6341097"/>
            <a:ext cx="4291731" cy="268234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96BE760-1141-84B4-0B2F-7668FE274C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8662" y="1887326"/>
            <a:ext cx="2258431" cy="22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68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358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874452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arrow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365313-6AFD-1B16-7277-F4D12598CA2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E2A1A94-19EB-FE0E-ED57-47D7698428EE}"/>
              </a:ext>
            </a:extLst>
          </p:cNvPr>
          <p:cNvSpPr/>
          <p:nvPr/>
        </p:nvSpPr>
        <p:spPr>
          <a:xfrm>
            <a:off x="-10096" y="-5679"/>
            <a:ext cx="9164282" cy="1588"/>
          </a:xfrm>
          <a:custGeom>
            <a:avLst/>
            <a:gdLst>
              <a:gd name="connsiteX0" fmla="*/ 9164282 w 9164282"/>
              <a:gd name="connsiteY0" fmla="*/ 0 h 1588"/>
              <a:gd name="connsiteX1" fmla="*/ 0 w 9164282"/>
              <a:gd name="connsiteY1" fmla="*/ 0 h 1588"/>
              <a:gd name="connsiteX2" fmla="*/ 9163647 w 9164282"/>
              <a:gd name="connsiteY2" fmla="*/ 1589 h 1588"/>
              <a:gd name="connsiteX3" fmla="*/ 9164282 w 9164282"/>
              <a:gd name="connsiteY3" fmla="*/ 0 h 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282" h="1588">
                <a:moveTo>
                  <a:pt x="9164282" y="0"/>
                </a:moveTo>
                <a:lnTo>
                  <a:pt x="0" y="0"/>
                </a:lnTo>
                <a:lnTo>
                  <a:pt x="9163647" y="1589"/>
                </a:lnTo>
                <a:lnTo>
                  <a:pt x="9164282" y="0"/>
                </a:lnTo>
                <a:close/>
              </a:path>
            </a:pathLst>
          </a:custGeom>
          <a:solidFill>
            <a:srgbClr val="003349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60F259F2-6B63-167D-55B0-EDDC0F2850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bg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6012000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sp>
        <p:nvSpPr>
          <p:cNvPr id="97" name="Picture Placeholder 96">
            <a:extLst>
              <a:ext uri="{FF2B5EF4-FFF2-40B4-BE49-F238E27FC236}">
                <a16:creationId xmlns:a16="http://schemas.microsoft.com/office/drawing/2014/main" id="{EFE3ECD1-ACFE-C168-3435-EB0EE1B1E5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03E269E-B92D-42AB-82BB-16A9002ECD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64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arrow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57066F-9C74-4324-AF8D-A86C0F6972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C55B79F-359B-8BAF-A584-AA0A386A73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4282" cy="1588"/>
          </a:xfrm>
          <a:custGeom>
            <a:avLst/>
            <a:gdLst>
              <a:gd name="connsiteX0" fmla="*/ 9164282 w 9164282"/>
              <a:gd name="connsiteY0" fmla="*/ 0 h 1588"/>
              <a:gd name="connsiteX1" fmla="*/ 0 w 9164282"/>
              <a:gd name="connsiteY1" fmla="*/ 0 h 1588"/>
              <a:gd name="connsiteX2" fmla="*/ 9163647 w 9164282"/>
              <a:gd name="connsiteY2" fmla="*/ 1589 h 1588"/>
              <a:gd name="connsiteX3" fmla="*/ 9164282 w 9164282"/>
              <a:gd name="connsiteY3" fmla="*/ 0 h 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4282" h="1588">
                <a:moveTo>
                  <a:pt x="9164282" y="0"/>
                </a:moveTo>
                <a:lnTo>
                  <a:pt x="0" y="0"/>
                </a:lnTo>
                <a:lnTo>
                  <a:pt x="9163647" y="1589"/>
                </a:lnTo>
                <a:lnTo>
                  <a:pt x="9164282" y="0"/>
                </a:lnTo>
                <a:close/>
              </a:path>
            </a:pathLst>
          </a:custGeom>
          <a:solidFill>
            <a:srgbClr val="003349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EBCDD180-751B-984A-430C-2D8757E869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tx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6012000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sp>
        <p:nvSpPr>
          <p:cNvPr id="80" name="Picture Placeholder 79">
            <a:extLst>
              <a:ext uri="{FF2B5EF4-FFF2-40B4-BE49-F238E27FC236}">
                <a16:creationId xmlns:a16="http://schemas.microsoft.com/office/drawing/2014/main" id="{6B873ACB-88C4-0200-BDD5-C279D25036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2CDA79-1926-96C9-760C-BE5193688B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6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de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D335C5-C0E7-0BC0-FC0F-7C160C2EC5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AC9AB5-8288-FE69-3034-C5DD024FFE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tx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E7BCD3-8A99-588C-5BCA-0D2B7460C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4308718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3504565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3504565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4CED5C-38DC-AB3E-4BAA-7A6F91B24B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d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71B084E-1B2A-99E8-ED3E-ED6F454121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14EAD4F-0CC8-6A88-C90C-09F69872E407}"/>
              </a:ext>
            </a:extLst>
          </p:cNvPr>
          <p:cNvSpPr/>
          <p:nvPr/>
        </p:nvSpPr>
        <p:spPr>
          <a:xfrm>
            <a:off x="0" y="0"/>
            <a:ext cx="6483032" cy="1587"/>
          </a:xfrm>
          <a:custGeom>
            <a:avLst/>
            <a:gdLst>
              <a:gd name="connsiteX0" fmla="*/ 6483033 w 6483032"/>
              <a:gd name="connsiteY0" fmla="*/ 0 h 1587"/>
              <a:gd name="connsiteX1" fmla="*/ 0 w 6483032"/>
              <a:gd name="connsiteY1" fmla="*/ 0 h 1587"/>
              <a:gd name="connsiteX2" fmla="*/ 6482398 w 6483032"/>
              <a:gd name="connsiteY2" fmla="*/ 1588 h 1587"/>
              <a:gd name="connsiteX3" fmla="*/ 6483033 w 6483032"/>
              <a:gd name="connsiteY3" fmla="*/ 0 h 1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3032" h="1587">
                <a:moveTo>
                  <a:pt x="6483033" y="0"/>
                </a:moveTo>
                <a:lnTo>
                  <a:pt x="0" y="0"/>
                </a:lnTo>
                <a:lnTo>
                  <a:pt x="6482398" y="1588"/>
                </a:lnTo>
                <a:lnTo>
                  <a:pt x="6483033" y="0"/>
                </a:lnTo>
                <a:close/>
              </a:path>
            </a:pathLst>
          </a:custGeom>
          <a:solidFill>
            <a:srgbClr val="003349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717214-3167-CD83-70BC-9524D23365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bg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4308718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3504565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3504565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sp>
        <p:nvSpPr>
          <p:cNvPr id="84" name="Picture Placeholder 83">
            <a:extLst>
              <a:ext uri="{FF2B5EF4-FFF2-40B4-BE49-F238E27FC236}">
                <a16:creationId xmlns:a16="http://schemas.microsoft.com/office/drawing/2014/main" id="{A2D97778-67F4-6C17-9999-3BB8191822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1A749E-0C86-BAF4-CB83-A105674E03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82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de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5D335C5-C0E7-0BC0-FC0F-7C160C2EC5A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CAC9AB5-8288-FE69-3034-C5DD024FFE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tx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E7BCD3-8A99-588C-5BCA-0D2B7460C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56150" y="2891592"/>
            <a:ext cx="4308718" cy="1126695"/>
          </a:xfrm>
        </p:spPr>
        <p:txBody>
          <a:bodyPr lIns="0">
            <a:noAutofit/>
          </a:bodyPr>
          <a:lstStyle>
            <a:lvl1pPr marL="0" indent="0">
              <a:buNone/>
              <a:defRPr sz="2400" b="0" i="0" baseline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subtitle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6150" y="4020830"/>
            <a:ext cx="3504565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5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noProof="0" dirty="0"/>
              <a:t>Author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56150" y="5487806"/>
            <a:ext cx="3504565" cy="355275"/>
          </a:xfrm>
        </p:spPr>
        <p:txBody>
          <a:bodyPr lIns="0" tIns="0">
            <a:noAutofit/>
          </a:bodyPr>
          <a:lstStyle>
            <a:lvl1pPr marL="0" indent="0">
              <a:buNone/>
              <a:defRPr sz="1200" i="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noProof="0" dirty="0" err="1"/>
              <a:t>Address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54CED5C-38DC-AB3E-4BAA-7A6F91B24B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71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rrow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107ED3-352C-5346-FD35-D9C50138B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EFA4F-A2E0-2ACB-1E31-BCBCF43D80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bg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BAF007-D763-A633-A176-E413712A1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B198805-D90E-94C4-06C7-491888124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8E0D765-AAEE-5A8E-3124-F435D2D10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40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rrow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E09B4C-B883-554D-BB1B-AECFB7FA1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93609C-2C00-B8FF-BECB-ED0CECFF4D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tx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7585012-B228-F339-8888-C05840FE49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2234C74-150B-0479-C0DB-4C828E2B34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49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d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C8B5E8-F5E7-3FE4-BC8F-43FB815D3C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00D88-4039-AE7A-296B-F83EDA9832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bg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72B5CB-AAB2-B019-9A78-72D199E853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8C2ED57-64DF-74A4-E4F6-31709BFA86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71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de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714E1D-E3BA-6877-B35A-5F8DC56D4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326AA04-EC08-2FDE-D768-0DAECB2A25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tx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8A604D-2AB8-45DA-0D8C-712A4C1FFE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A01B69F-46B1-C57E-416D-7A4CA59FB9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280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E1E3-842A-1503-4AC5-D89CBE62C0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638734"/>
            <a:ext cx="4406798" cy="212986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1232C-F4CC-B82E-D289-44D2E4E76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0676" y="320690"/>
            <a:ext cx="6264274" cy="543465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E222A9-D8F5-F660-D3D6-432088F9ACD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4406798" cy="29867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CC46E3-D5F8-AA9B-87DC-5680039BFB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062663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2315DA21-AC86-B758-051B-E0BEC7860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627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AFB865-9924-A771-68DF-D0E61129050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199" y="1825625"/>
            <a:ext cx="10558361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141C163-0284-AB6F-528A-1CB5AE0FD3F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062663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9EFE42E7-BBDD-12AA-1011-AF1EE6902D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81037"/>
            <a:ext cx="10558361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5580D8D-96E7-7D8B-1158-CC7A0DC426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84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983466-4C41-883B-5FA3-802CBE39BE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062663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DC295A32-431A-2A5E-3DFC-94D4FD5D95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578" y="681037"/>
            <a:ext cx="10506252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1F07188-E7CE-7549-D74E-4CB95094A3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0170" y="1825625"/>
            <a:ext cx="5182334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ABF3D852-62A7-384B-77CB-D78C623D755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4904" y="1825625"/>
            <a:ext cx="5176926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D9D51DF-F947-902E-41A9-600E93D345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778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7823EFE-0D22-7EEE-3FED-A6F1797AB1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81037"/>
            <a:ext cx="10558361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7C54C3-DAEC-49EC-228F-F7A1BE406B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062663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E0EBAF2-5FE1-1CFD-DDAC-831B7ADD4B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rrow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B107ED3-352C-5346-FD35-D9C50138B2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0AEFA4F-A2E0-2ACB-1E31-BCBCF43D809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bg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9BAF007-D763-A633-A176-E413712A13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B198805-D90E-94C4-06C7-491888124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8E0D765-AAEE-5A8E-3124-F435D2D10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BC99E2B-AD6D-B487-32FB-AA9C15185F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>
            <a:off x="0" y="6062663"/>
            <a:ext cx="12192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2B28F50-928B-03DA-CEBC-330085CBEA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79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A131B3-0DAD-575F-DA1D-FF0051084F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7A6896B-EB2D-B5F9-85AF-0E3C210BB0F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14325" y="315913"/>
            <a:ext cx="6270625" cy="574516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7A0BE4-4CD3-EFEF-64B1-6636B5BB1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638734"/>
            <a:ext cx="4362067" cy="212986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203CD5-4D7F-9560-25F0-AA343D4C14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4362067" cy="29867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F16DB68-217A-F812-C67C-EFAADD1005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540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64F7C9-7DB7-18FA-BEDE-20FF66AA27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3630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3630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99324EC-C311-9E07-46F5-847778AB40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12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E664F4A-9661-218D-DE15-9A621FEB88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ACBFC4-2304-EA8F-267C-970920805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578" y="681037"/>
            <a:ext cx="10506252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7190BF-AB1D-758E-214D-1503D77EFBC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0170" y="1825625"/>
            <a:ext cx="5182334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B14C3CF-73FD-4657-B991-6BE7AFD17A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4904" y="1825625"/>
            <a:ext cx="5176926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C6240C6-4C0D-538B-9BF5-CCE2FED47E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E01768-BF95-314F-8842-94DDB654CC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C918C8-D1A4-488B-4341-C81056AB2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81037"/>
            <a:ext cx="10513631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EA369E9-98AE-0C0A-D08B-6FBDE522D2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6C2285-C6B2-254B-8721-50186E29E7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D0C2EE-0901-59C0-B86C-C2E2E3DB8C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8C6243-2393-2682-9F54-13971E3F1E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830C7F-CC11-EE7C-5992-2B90820E3B2B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14325" y="315913"/>
            <a:ext cx="6270625" cy="574516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CFF016-5DBC-E939-B4F1-B2C4AF7CD4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638734"/>
            <a:ext cx="4362067" cy="212986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B55AB8A-61B7-2515-E82F-1C0E79F0B08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4362067" cy="29867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6A8E52B-6D37-8A57-2A0C-CCDB02783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70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E67057-42B0-2A76-097E-83705C47B1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3CF2FBB-9BE5-5020-E10A-AB594177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3630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45BF1A4-B563-1FA3-4619-F062C0646FD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3630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956A9B56-AF26-AEAC-3436-9F31673C49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729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1E4C23E-184F-D794-7816-A2C813E31E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1426A-9212-6743-C690-0578950293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578" y="681037"/>
            <a:ext cx="10506252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984A61-113C-EAD0-FE24-6D898AE01AE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0170" y="1825625"/>
            <a:ext cx="5182334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B3EC6C1-2D8F-95D0-E71C-3218FBCE97C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4904" y="1825625"/>
            <a:ext cx="5176926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548EBCC-0D6B-9BA8-13C6-24A31B4B4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010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8450D3-1163-5172-197D-670B3AC632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24D8FF-4825-AB58-0E17-982DBC7C6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3630" cy="10096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51E67E9-3C32-B481-E128-0E5A908564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5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arrow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0E09B4C-B883-554D-BB1B-AECFB7FA1B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12202096" cy="6863679"/>
          </a:xfrm>
          <a:custGeom>
            <a:avLst/>
            <a:gdLst>
              <a:gd name="connsiteX0" fmla="*/ 0 w 12202096"/>
              <a:gd name="connsiteY0" fmla="*/ 0 h 6863679"/>
              <a:gd name="connsiteX1" fmla="*/ 12202096 w 12202096"/>
              <a:gd name="connsiteY1" fmla="*/ 0 h 6863679"/>
              <a:gd name="connsiteX2" fmla="*/ 12202096 w 12202096"/>
              <a:gd name="connsiteY2" fmla="*/ 6863679 h 6863679"/>
              <a:gd name="connsiteX3" fmla="*/ 0 w 12202096"/>
              <a:gd name="connsiteY3" fmla="*/ 6863679 h 686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2096" h="6863679">
                <a:moveTo>
                  <a:pt x="0" y="0"/>
                </a:moveTo>
                <a:lnTo>
                  <a:pt x="12202096" y="0"/>
                </a:lnTo>
                <a:lnTo>
                  <a:pt x="12202096" y="6863679"/>
                </a:lnTo>
                <a:lnTo>
                  <a:pt x="0" y="6863679"/>
                </a:lnTo>
                <a:close/>
              </a:path>
            </a:pathLst>
          </a:custGeom>
          <a:solidFill>
            <a:srgbClr val="FFFFFF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93609C-2C00-B8FF-BECB-ED0CECFF4D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096" y="-5679"/>
            <a:ext cx="9163647" cy="6066411"/>
          </a:xfrm>
          <a:custGeom>
            <a:avLst/>
            <a:gdLst>
              <a:gd name="connsiteX0" fmla="*/ 9163647 w 9163647"/>
              <a:gd name="connsiteY0" fmla="*/ 1589 h 6066411"/>
              <a:gd name="connsiteX1" fmla="*/ 0 w 9163647"/>
              <a:gd name="connsiteY1" fmla="*/ 0 h 6066411"/>
              <a:gd name="connsiteX2" fmla="*/ 0 w 9163647"/>
              <a:gd name="connsiteY2" fmla="*/ 6066412 h 6066411"/>
              <a:gd name="connsiteX3" fmla="*/ 6997458 w 9163647"/>
              <a:gd name="connsiteY3" fmla="*/ 6066412 h 6066411"/>
              <a:gd name="connsiteX4" fmla="*/ 9163647 w 9163647"/>
              <a:gd name="connsiteY4" fmla="*/ 1589 h 606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3647" h="6066411">
                <a:moveTo>
                  <a:pt x="9163647" y="1589"/>
                </a:moveTo>
                <a:lnTo>
                  <a:pt x="0" y="0"/>
                </a:lnTo>
                <a:lnTo>
                  <a:pt x="0" y="6066412"/>
                </a:lnTo>
                <a:lnTo>
                  <a:pt x="6997458" y="6066412"/>
                </a:lnTo>
                <a:lnTo>
                  <a:pt x="9163647" y="1589"/>
                </a:lnTo>
                <a:close/>
              </a:path>
            </a:pathLst>
          </a:custGeom>
          <a:solidFill>
            <a:schemeClr val="tx2"/>
          </a:solidFill>
          <a:ln w="31775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7585012-B228-F339-8888-C05840FE49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/>
          </p:nvPr>
        </p:nvSpPr>
        <p:spPr>
          <a:xfrm>
            <a:off x="7024318" y="-5678"/>
            <a:ext cx="5167683" cy="6063579"/>
          </a:xfrm>
          <a:custGeom>
            <a:avLst/>
            <a:gdLst>
              <a:gd name="connsiteX0" fmla="*/ 2244264 w 5167683"/>
              <a:gd name="connsiteY0" fmla="*/ 0 h 6063579"/>
              <a:gd name="connsiteX1" fmla="*/ 5167683 w 5167683"/>
              <a:gd name="connsiteY1" fmla="*/ 0 h 6063579"/>
              <a:gd name="connsiteX2" fmla="*/ 5167683 w 5167683"/>
              <a:gd name="connsiteY2" fmla="*/ 6063579 h 6063579"/>
              <a:gd name="connsiteX3" fmla="*/ 0 w 5167683"/>
              <a:gd name="connsiteY3" fmla="*/ 6063579 h 6063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683" h="6063579">
                <a:moveTo>
                  <a:pt x="2244264" y="0"/>
                </a:moveTo>
                <a:lnTo>
                  <a:pt x="5167683" y="0"/>
                </a:lnTo>
                <a:lnTo>
                  <a:pt x="5167683" y="6063579"/>
                </a:lnTo>
                <a:lnTo>
                  <a:pt x="0" y="606357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6012000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2234C74-150B-0479-C0DB-4C828E2B34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6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BCC050-0731-D194-5D57-3C211D9847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1A015EC-F199-9DA4-ACAD-4DE50647A9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1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87B7C99-9CED-A23A-154A-F5A5761C10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6584AC-27EA-E5DE-0D27-E810B5C64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638734"/>
            <a:ext cx="4362067" cy="2129865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89C0F1-A783-8A4A-7B37-27B42F4D518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4362067" cy="298674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BB77FF8-DFB2-8621-0009-3BEC25ED28A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14325" y="315913"/>
            <a:ext cx="6270625" cy="5745161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9CD9715-B7AC-128A-4243-3CEB95C8AA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910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CAC8CB-B982-7AA6-3E46-1D5A0C9D74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8D1EA5-595C-2F78-D7E2-3F7C68FF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3630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7E72B3-E09F-E2E9-350C-F514735E14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3630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56A785F-A8B9-FCBF-0483-E2F73BA5F4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2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2B55C5-307A-691D-40D6-FF7C636BB3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7C028F3-9E57-477F-2A7A-F0BD1EAA42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578" y="681037"/>
            <a:ext cx="10506252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5BC83D-A63C-15BC-3D8E-271B0537997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40170" y="1825625"/>
            <a:ext cx="5182334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1E6D438-FEF3-5777-6E67-CFFDD0842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4904" y="1825625"/>
            <a:ext cx="5176926" cy="378852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B382329-0B32-00A6-FA41-E1B4CA5B56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873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0100C3-D9AB-BCC3-8507-9C53A8453D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ECF163-8116-63CE-D5F8-A944B702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681037"/>
            <a:ext cx="10513631" cy="100965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BB9937C-D7E2-8FBB-B0D4-CE363980CCC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31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080034-8D3D-915D-5CF3-6CB56D0214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379F5DB-91D0-909C-79FA-CD105B0591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84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Dark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E6161C-49EA-7DC5-E685-B4B69BF377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F7A0BE4-4CD3-EFEF-64B1-6636B5BB1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638734"/>
            <a:ext cx="4362067" cy="2129866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203CD5-4D7F-9560-25F0-AA343D4C14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4362067" cy="293295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C793FC8-90D5-0D3F-ED25-7E8C004738C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14325" y="315913"/>
            <a:ext cx="6270625" cy="5745161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B233969-EBE9-8731-25A9-E3C02FB9C9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58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30D132D-1EDC-58B3-2836-185F127178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3630" cy="100965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4"/>
            <a:ext cx="10513630" cy="378852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4DB7C53-BE91-5FC4-D816-94A56BB81C3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14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65CAA1A-8915-852E-0394-21905A854E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3629" cy="100965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0615" cy="378852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1215" y="1825625"/>
            <a:ext cx="5180614" cy="3788522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42D40E4-79CC-7D13-004B-6D60E4BDACC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171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ark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EFB84-9ABC-6B86-80A0-563BE2AEE8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AB4CC22-9D0C-BEA6-7675-FA2782B92B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3630" cy="100965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5A2C269-BDEE-EE33-7050-AE85DE44AF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3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de L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C8B5E8-F5E7-3FE4-BC8F-43FB815D3C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C00D88-4039-AE7A-296B-F83EDA9832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bg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tx2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A72B5CB-AAB2-B019-9A78-72D199E853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8C2ED57-64DF-74A4-E4F6-31709BFA865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013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Dark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7955B9-B52C-50AD-98B3-F1407EA169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14325" y="315913"/>
            <a:ext cx="11561763" cy="5745161"/>
          </a:xfrm>
          <a:prstGeom prst="rect">
            <a:avLst/>
          </a:pr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nb-NO" dirty="0">
              <a:solidFill>
                <a:schemeClr val="bg2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D093B2E-D727-187E-75DA-A25ADE254B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33376" y="6287641"/>
            <a:ext cx="3448050" cy="34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931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FD60DCE-021E-1407-7ED4-9662B6FAA6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071020" y="6346639"/>
            <a:ext cx="737641" cy="2011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00759116-D7D7-D8F6-0A95-E4A28BB5C18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89" y="6341097"/>
            <a:ext cx="4291731" cy="26823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40F4850-48C1-8FD2-0279-AE5A0B6C86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8662" y="1887326"/>
            <a:ext cx="2258431" cy="22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987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c 36">
            <a:extLst>
              <a:ext uri="{FF2B5EF4-FFF2-40B4-BE49-F238E27FC236}">
                <a16:creationId xmlns:a16="http://schemas.microsoft.com/office/drawing/2014/main" id="{0271890A-3569-640B-2DC8-7300C2DCD9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109120" y="6346639"/>
            <a:ext cx="737641" cy="20117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12DC19C0-3FD6-D6B3-63E2-B284AF96ED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89" y="6341097"/>
            <a:ext cx="4291731" cy="26823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4959F85A-C23D-8654-6CFB-209A3BCF5C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8662" y="1887326"/>
            <a:ext cx="2258431" cy="225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084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563034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0838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0838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69CA71B-549B-81C6-F803-5F9F00FBEAF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377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EA7FE-7751-0964-A6A1-73DE5615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5500C-61EA-FD0F-54E3-FD68110901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DC93A-CA6D-D30B-57D8-153E306E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398E2-D17C-A84B-8B85-21F71FE61402}" type="datetimeFigureOut">
              <a:rPr lang="en-NO" smtClean="0"/>
              <a:t>14/06/2026</a:t>
            </a:fld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DC23F-E841-8781-A1C5-43E39B819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4D069-44E5-1E73-8994-4C83EA8A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BB74-9D0E-354B-81A1-352A9D42DF7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8641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de Dar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D714E1D-E3BA-6877-B35A-5F8DC56D46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326AA04-EC08-2FDE-D768-0DAECB2A25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482397" cy="6061392"/>
          </a:xfrm>
          <a:custGeom>
            <a:avLst/>
            <a:gdLst>
              <a:gd name="connsiteX0" fmla="*/ 6482398 w 6482397"/>
              <a:gd name="connsiteY0" fmla="*/ 1588 h 6061392"/>
              <a:gd name="connsiteX1" fmla="*/ 0 w 6482397"/>
              <a:gd name="connsiteY1" fmla="*/ 0 h 6061392"/>
              <a:gd name="connsiteX2" fmla="*/ 0 w 6482397"/>
              <a:gd name="connsiteY2" fmla="*/ 6061393 h 6061392"/>
              <a:gd name="connsiteX3" fmla="*/ 4318000 w 6482397"/>
              <a:gd name="connsiteY3" fmla="*/ 6061393 h 6061392"/>
              <a:gd name="connsiteX4" fmla="*/ 6482398 w 6482397"/>
              <a:gd name="connsiteY4" fmla="*/ 1588 h 606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2397" h="6061392">
                <a:moveTo>
                  <a:pt x="6482398" y="1588"/>
                </a:moveTo>
                <a:lnTo>
                  <a:pt x="0" y="0"/>
                </a:lnTo>
                <a:lnTo>
                  <a:pt x="0" y="6061393"/>
                </a:lnTo>
                <a:lnTo>
                  <a:pt x="4318000" y="6061393"/>
                </a:lnTo>
                <a:lnTo>
                  <a:pt x="6482398" y="1588"/>
                </a:lnTo>
                <a:close/>
              </a:path>
            </a:pathLst>
          </a:custGeom>
          <a:solidFill>
            <a:schemeClr val="tx2"/>
          </a:solidFill>
          <a:ln w="31750" cap="flat">
            <a:noFill/>
            <a:prstDash val="solid"/>
            <a:miter/>
          </a:ln>
        </p:spPr>
        <p:txBody>
          <a:bodyPr rtlCol="0" anchor="ctr"/>
          <a:lstStyle/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8A604D-2AB8-45DA-0D8C-712A4C1FFE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/>
          </p:nvPr>
        </p:nvSpPr>
        <p:spPr>
          <a:xfrm>
            <a:off x="4356101" y="0"/>
            <a:ext cx="7835899" cy="6061075"/>
          </a:xfrm>
          <a:custGeom>
            <a:avLst/>
            <a:gdLst>
              <a:gd name="connsiteX0" fmla="*/ 2241231 w 7835899"/>
              <a:gd name="connsiteY0" fmla="*/ 0 h 6061075"/>
              <a:gd name="connsiteX1" fmla="*/ 7835899 w 7835899"/>
              <a:gd name="connsiteY1" fmla="*/ 0 h 6061075"/>
              <a:gd name="connsiteX2" fmla="*/ 7835899 w 7835899"/>
              <a:gd name="connsiteY2" fmla="*/ 6061075 h 6061075"/>
              <a:gd name="connsiteX3" fmla="*/ 0 w 7835899"/>
              <a:gd name="connsiteY3" fmla="*/ 6061075 h 6061075"/>
              <a:gd name="connsiteX4" fmla="*/ 0 w 7835899"/>
              <a:gd name="connsiteY4" fmla="*/ 6056243 h 606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5899" h="6061075">
                <a:moveTo>
                  <a:pt x="2241231" y="0"/>
                </a:moveTo>
                <a:lnTo>
                  <a:pt x="7835899" y="0"/>
                </a:lnTo>
                <a:lnTo>
                  <a:pt x="7835899" y="6061075"/>
                </a:lnTo>
                <a:lnTo>
                  <a:pt x="0" y="6061075"/>
                </a:lnTo>
                <a:lnTo>
                  <a:pt x="0" y="605624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56150" y="1067586"/>
            <a:ext cx="4308718" cy="1811813"/>
          </a:xfrm>
        </p:spPr>
        <p:txBody>
          <a:bodyPr lIns="0" anchor="b">
            <a:normAutofit/>
          </a:bodyPr>
          <a:lstStyle>
            <a:lvl1pPr>
              <a:defRPr sz="4000" baseline="0">
                <a:solidFill>
                  <a:schemeClr val="bg2"/>
                </a:solidFill>
              </a:defRPr>
            </a:lvl1pPr>
          </a:lstStyle>
          <a:p>
            <a:r>
              <a:rPr lang="nb-NO" noProof="0" dirty="0"/>
              <a:t>Chapter </a:t>
            </a:r>
            <a:r>
              <a:rPr lang="nb-NO" noProof="0" dirty="0" err="1"/>
              <a:t>title</a:t>
            </a:r>
            <a:endParaRPr lang="nb-NO" noProof="0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EA01B69F-46B1-C57E-416D-7A4CA59FB9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50459" y="6257877"/>
            <a:ext cx="4024800" cy="40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F7A0BE4-4CD3-EFEF-64B1-6636B5BB16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9763" y="457200"/>
            <a:ext cx="3932237" cy="2311400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C592999-7398-E2D3-A364-B26FD6D034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584950" cy="6858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8203CD5-4D7F-9560-25F0-AA343D4C14A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89763" y="2768600"/>
            <a:ext cx="3932237" cy="3632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93316CC-A38E-2560-E618-38B53B94B25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227912" y="5895966"/>
            <a:ext cx="647709" cy="64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09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FD63F2-B88F-37EA-13F8-EDDD78C37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01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89C7A-0B0C-4C7D-9C9C-7CE01A12EE22}" type="datetimeFigureOut">
              <a:rPr lang="nb-NO" smtClean="0"/>
              <a:t>14.06.2026</a:t>
            </a:fld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93749-CB2B-5BD0-0321-493462562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7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790B9EF2-AC65-4B08-AF68-6F571FAB6C0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89" r:id="rId3"/>
    <p:sldLayoutId id="2147483690" r:id="rId4"/>
    <p:sldLayoutId id="2147483657" r:id="rId5"/>
    <p:sldLayoutId id="2147483691" r:id="rId6"/>
    <p:sldLayoutId id="2147483692" r:id="rId7"/>
    <p:sldLayoutId id="2147483693" r:id="rId8"/>
    <p:sldLayoutId id="2147483723" r:id="rId9"/>
    <p:sldLayoutId id="2147483664" r:id="rId10"/>
    <p:sldLayoutId id="2147483665" r:id="rId11"/>
    <p:sldLayoutId id="2147483666" r:id="rId12"/>
    <p:sldLayoutId id="2147483667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1" r:id="rId31"/>
    <p:sldLayoutId id="2147483742" r:id="rId32"/>
    <p:sldLayoutId id="2147483743" r:id="rId33"/>
    <p:sldLayoutId id="2147483779" r:id="rId34"/>
    <p:sldLayoutId id="2147483778" r:id="rId35"/>
    <p:sldLayoutId id="2147483825" r:id="rId36"/>
    <p:sldLayoutId id="2147483827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dirty="0" err="1"/>
              <a:t>Click</a:t>
            </a:r>
            <a:r>
              <a:rPr lang="nb-NO" noProof="0" dirty="0"/>
              <a:t> to </a:t>
            </a:r>
            <a:r>
              <a:rPr lang="nb-NO" noProof="0" dirty="0" err="1"/>
              <a:t>add</a:t>
            </a:r>
            <a:r>
              <a:rPr lang="nb-NO" noProof="0" dirty="0"/>
              <a:t> </a:t>
            </a:r>
            <a:r>
              <a:rPr lang="nb-NO" noProof="0" dirty="0" err="1"/>
              <a:t>text</a:t>
            </a:r>
            <a:endParaRPr lang="nb-NO" noProof="0" dirty="0"/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/>
              <a:t>Forth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FD63F2-B88F-37EA-13F8-EDDD78C37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26650" y="63119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89C7A-0B0C-4C7D-9C9C-7CE01A12EE22}" type="datetimeFigureOut">
              <a:rPr lang="nb-NO" smtClean="0"/>
              <a:t>14.06.2026</a:t>
            </a:fld>
            <a:endParaRPr lang="nb-NO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493749-CB2B-5BD0-0321-493462562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63050" y="6311900"/>
            <a:ext cx="7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fld id="{790B9EF2-AC65-4B08-AF68-6F571FAB6C0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26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  <p:sldLayoutId id="2147483777" r:id="rId33"/>
    <p:sldLayoutId id="2147483807" r:id="rId34"/>
    <p:sldLayoutId id="2147483808" r:id="rId35"/>
    <p:sldLayoutId id="2147483826" r:id="rId36"/>
    <p:sldLayoutId id="2147483828" r:id="rId37"/>
    <p:sldLayoutId id="2147483829" r:id="rId3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5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korpus.cz/gramatikat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wiki.korpus.cz/doku.php/cnk:syn2020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2F87A4-E040-3DCD-5825-FA9F43B3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50" y="1067586"/>
            <a:ext cx="6733222" cy="1811813"/>
          </a:xfrm>
        </p:spPr>
        <p:txBody>
          <a:bodyPr>
            <a:normAutofit/>
          </a:bodyPr>
          <a:lstStyle/>
          <a:p>
            <a:r>
              <a:rPr lang="en-NO" dirty="0"/>
              <a:t>Talking about emotions in Czech</a:t>
            </a:r>
            <a:r>
              <a:rPr lang="en-NO" sz="3600" dirty="0"/>
              <a:t> </a:t>
            </a:r>
            <a:endParaRPr lang="nb-NO" sz="3600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8C1097A-102A-A5E1-338A-70A8548DF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150" y="2891592"/>
            <a:ext cx="6612838" cy="1126695"/>
          </a:xfrm>
        </p:spPr>
        <p:txBody>
          <a:bodyPr/>
          <a:lstStyle/>
          <a:p>
            <a:r>
              <a:rPr lang="nb-NO" sz="3200" dirty="0"/>
              <a:t>Laura A. Janda, UiT</a:t>
            </a:r>
          </a:p>
          <a:p>
            <a:r>
              <a:rPr lang="en-US" sz="3200" dirty="0"/>
              <a:t>Dominika Kováříková</a:t>
            </a:r>
            <a:r>
              <a:rPr lang="en-NO" sz="3200" dirty="0"/>
              <a:t>, </a:t>
            </a:r>
          </a:p>
          <a:p>
            <a:r>
              <a:rPr lang="en-NO" sz="3200" dirty="0"/>
              <a:t>Charles University</a:t>
            </a:r>
            <a:endParaRPr lang="nb-NO" sz="3200" dirty="0"/>
          </a:p>
          <a:p>
            <a:endParaRPr lang="nb-NO" sz="320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6A5F016-E824-5AD7-371E-F68BAE61E4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51A619EC-C3BF-F506-D15D-8460477835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Charles University - Wikipedia">
            <a:extLst>
              <a:ext uri="{FF2B5EF4-FFF2-40B4-BE49-F238E27FC236}">
                <a16:creationId xmlns:a16="http://schemas.microsoft.com/office/drawing/2014/main" id="{C38E18E5-BB0E-BDE8-FD51-C4812E815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002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zita Karlova - Design portál">
            <a:extLst>
              <a:ext uri="{FF2B5EF4-FFF2-40B4-BE49-F238E27FC236}">
                <a16:creationId xmlns:a16="http://schemas.microsoft.com/office/drawing/2014/main" id="{BECF0C3B-081F-AFC1-B952-9C4B3B18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579" y="6057900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DD0BCDB7-1DA1-8ABB-86B9-3076876A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9175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5D225-220C-1904-3E78-6690BB561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16FB-B90D-01F3-07F0-839C93D5F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Constructional profiles : </a:t>
            </a:r>
            <a:br>
              <a:rPr lang="en-GB" dirty="0"/>
            </a:br>
            <a:r>
              <a:rPr lang="en-GB" dirty="0"/>
              <a:t>Russian ‘happiness’ and ‘sadness’</a:t>
            </a:r>
            <a:br>
              <a:rPr lang="en-GB" dirty="0"/>
            </a:br>
            <a:r>
              <a:rPr lang="en-GB" dirty="0"/>
              <a:t>(Janda &amp; Solovyev 2009)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2FBD4-A107-46B6-1858-89EEE57BD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11369"/>
            <a:ext cx="1052222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nb-NO" dirty="0"/>
              <a:t>Constructional profile = “the distribution of relative frequencies of constructions associated with a given word”</a:t>
            </a:r>
          </a:p>
          <a:p>
            <a:r>
              <a:rPr lang="en-US" altLang="nb-NO" dirty="0"/>
              <a:t>≈ 70 constructions of the form “</a:t>
            </a:r>
            <a:r>
              <a:rPr lang="en-US" altLang="ja-JP" i="1" dirty="0"/>
              <a:t>[(preposition) [</a:t>
            </a:r>
            <a:r>
              <a:rPr lang="en-US" altLang="ja-JP" i="1" u="sng" dirty="0"/>
              <a:t>noun]</a:t>
            </a:r>
            <a:r>
              <a:rPr lang="en-US" altLang="ja-JP" i="1" baseline="-25000" dirty="0"/>
              <a:t>case</a:t>
            </a:r>
            <a:r>
              <a:rPr lang="en-US" altLang="ja-JP" i="1" dirty="0"/>
              <a:t>]</a:t>
            </a:r>
            <a:r>
              <a:rPr lang="en-US" altLang="nb-NO" dirty="0"/>
              <a:t>”</a:t>
            </a:r>
            <a:r>
              <a:rPr lang="en-US" altLang="ja-JP" dirty="0"/>
              <a:t> in Russian</a:t>
            </a:r>
          </a:p>
          <a:p>
            <a:r>
              <a:rPr lang="en-US" altLang="nb-NO" dirty="0"/>
              <a:t>But only about 6 (or fewer) constructions are needed to characterize a given noun</a:t>
            </a:r>
            <a:r>
              <a:rPr lang="ru-RU" altLang="nb-NO" dirty="0"/>
              <a:t> </a:t>
            </a:r>
            <a:r>
              <a:rPr lang="en-US" altLang="nb-NO" dirty="0"/>
              <a:t>(cf. similar findings by Karlsson 1985, 1986 and </a:t>
            </a:r>
            <a:r>
              <a:rPr lang="en-US" altLang="nb-NO" dirty="0" err="1"/>
              <a:t>Arppe</a:t>
            </a:r>
            <a:r>
              <a:rPr lang="en-US" altLang="nb-NO" dirty="0"/>
              <a:t> 2001, 2005)</a:t>
            </a:r>
            <a:endParaRPr lang="ru-RU" altLang="nb-NO" dirty="0"/>
          </a:p>
          <a:p>
            <a:r>
              <a:rPr lang="nb-NO" altLang="nb-NO" dirty="0"/>
              <a:t>Data from </a:t>
            </a:r>
            <a:r>
              <a:rPr lang="en-US" altLang="nb-NO" dirty="0"/>
              <a:t>Russian National Corpus (</a:t>
            </a:r>
            <a:r>
              <a:rPr lang="en-US" altLang="nb-NO" u="sng" dirty="0">
                <a:solidFill>
                  <a:srgbClr val="0000FF"/>
                </a:solidFill>
                <a:hlinkClick r:id="" action="ppaction://noaction"/>
              </a:rPr>
              <a:t>http://www.ruscorpora.ru</a:t>
            </a:r>
            <a:r>
              <a:rPr lang="en-US" altLang="nb-NO" dirty="0"/>
              <a:t>) &gt;120M words and </a:t>
            </a:r>
            <a:r>
              <a:rPr lang="en-US" altLang="nb-NO" dirty="0" err="1"/>
              <a:t>Biblioteka</a:t>
            </a:r>
            <a:r>
              <a:rPr lang="en-US" altLang="nb-NO" dirty="0"/>
              <a:t> </a:t>
            </a:r>
            <a:r>
              <a:rPr lang="en-US" altLang="nb-NO" dirty="0" err="1"/>
              <a:t>Maksima</a:t>
            </a:r>
            <a:r>
              <a:rPr lang="en-US" altLang="nb-NO" dirty="0"/>
              <a:t> </a:t>
            </a:r>
            <a:r>
              <a:rPr lang="en-US" altLang="nb-NO" dirty="0" err="1"/>
              <a:t>Moškova</a:t>
            </a:r>
            <a:r>
              <a:rPr lang="en-US" altLang="nb-NO" dirty="0"/>
              <a:t> (</a:t>
            </a:r>
            <a:r>
              <a:rPr lang="en-US" altLang="nb-NO" u="sng" dirty="0">
                <a:solidFill>
                  <a:srgbClr val="0000FF"/>
                </a:solidFill>
                <a:hlinkClick r:id="" action="ppaction://noaction"/>
              </a:rPr>
              <a:t>http://lib.ru/</a:t>
            </a:r>
            <a:r>
              <a:rPr lang="en-US" altLang="nb-NO" dirty="0"/>
              <a:t>) &gt;600M words</a:t>
            </a:r>
          </a:p>
          <a:p>
            <a:r>
              <a:rPr lang="en-US" altLang="nb-NO" dirty="0"/>
              <a:t>500 sentences each extracted and manually coded for use of preposition &amp; case, hierarchical cluster analysis</a:t>
            </a:r>
          </a:p>
          <a:p>
            <a:r>
              <a:rPr lang="en-US" altLang="nb-NO" dirty="0"/>
              <a:t>Example of constructional profile of </a:t>
            </a:r>
            <a:r>
              <a:rPr lang="ru-RU" altLang="nb-NO" i="1" dirty="0"/>
              <a:t>восторг</a:t>
            </a:r>
            <a:r>
              <a:rPr lang="en-US" altLang="nb-NO" dirty="0"/>
              <a:t> ‘ecstasy’</a:t>
            </a: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163F25FA-CDFD-CB39-776A-3C97F8510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39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F10CB-BE24-A42E-33B9-6D8776635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C6E68D87-D995-6851-DA8C-2A8CDA217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3874247-9852-812C-F82B-D03875D8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30188"/>
            <a:ext cx="7988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95B575D7-FBB5-3DE8-0A2D-5DC22F3BC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1" y="6294438"/>
            <a:ext cx="8547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nb-NO" sz="2000"/>
              <a:t>‘</a:t>
            </a:r>
            <a:r>
              <a:rPr lang="nb-NO" altLang="ja-JP" sz="2000"/>
              <a:t>into</a:t>
            </a:r>
            <a:r>
              <a:rPr lang="ja-JP" altLang="nb-NO" sz="2000"/>
              <a:t>’</a:t>
            </a:r>
            <a:endParaRPr lang="nb-NO" altLang="nb-NO" sz="24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2E30452-6483-539E-2414-531F61F2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8" y="6284913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nb-NO" sz="2000"/>
              <a:t>‘</a:t>
            </a:r>
            <a:r>
              <a:rPr lang="nb-NO" altLang="ja-JP" sz="2000"/>
              <a:t>in</a:t>
            </a:r>
            <a:r>
              <a:rPr lang="ja-JP" altLang="nb-NO" sz="2000"/>
              <a:t>’</a:t>
            </a:r>
            <a:endParaRPr lang="nb-NO" altLang="nb-NO" sz="2400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6A9B202F-E0F9-B3A4-B5FC-0FC3302E3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5851" y="6291263"/>
            <a:ext cx="8980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nb-NO" sz="2000"/>
              <a:t>‘</a:t>
            </a:r>
            <a:r>
              <a:rPr lang="nb-NO" altLang="ja-JP" sz="2000"/>
              <a:t>with</a:t>
            </a:r>
            <a:r>
              <a:rPr lang="ja-JP" altLang="nb-NO" sz="2000"/>
              <a:t>’</a:t>
            </a:r>
            <a:endParaRPr lang="nb-NO" altLang="nb-NO" sz="2400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4E70CFE-49EF-E82B-CA14-4049FBE4A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75" y="6296025"/>
            <a:ext cx="10823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nb-NO" sz="2000"/>
              <a:t>‘</a:t>
            </a:r>
            <a:r>
              <a:rPr lang="nb-NO" altLang="ja-JP" sz="2000"/>
              <a:t>agent</a:t>
            </a:r>
            <a:r>
              <a:rPr lang="ja-JP" altLang="nb-NO" sz="2000"/>
              <a:t>’</a:t>
            </a:r>
            <a:endParaRPr lang="nb-NO" altLang="nb-NO" sz="240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25DE3E57-3104-A45A-8AAC-0E0E770F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4726" y="6273800"/>
            <a:ext cx="952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nb-NO" sz="2000"/>
              <a:t>‘</a:t>
            </a:r>
            <a:r>
              <a:rPr lang="nb-NO" altLang="ja-JP" sz="2000"/>
              <a:t>from</a:t>
            </a:r>
            <a:r>
              <a:rPr lang="ja-JP" altLang="nb-NO" sz="2000"/>
              <a:t>’</a:t>
            </a:r>
            <a:endParaRPr lang="nb-NO" altLang="nb-NO" sz="2400"/>
          </a:p>
        </p:txBody>
      </p:sp>
    </p:spTree>
    <p:extLst>
      <p:ext uri="{BB962C8B-B14F-4D97-AF65-F5344CB8AC3E}">
        <p14:creationId xmlns:p14="http://schemas.microsoft.com/office/powerpoint/2010/main" val="106741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9E8F2F47-C00A-B09A-F0DC-09E9EFF6D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3">
            <a:extLst>
              <a:ext uri="{FF2B5EF4-FFF2-40B4-BE49-F238E27FC236}">
                <a16:creationId xmlns:a16="http://schemas.microsoft.com/office/drawing/2014/main" id="{8E93A832-8190-E01A-1422-5203A3B12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685800"/>
            <a:ext cx="5715000" cy="1143000"/>
          </a:xfrm>
        </p:spPr>
        <p:txBody>
          <a:bodyPr/>
          <a:lstStyle/>
          <a:p>
            <a:pPr eaLnBrk="1" hangingPunct="1"/>
            <a:r>
              <a:rPr lang="en-US" altLang="nb-NO"/>
              <a:t>‘Sadness’ in Russian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098EFE6F-ACFF-385A-3DDA-0C655C8CA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3986" y="1557339"/>
            <a:ext cx="10773104" cy="4732337"/>
          </a:xfrm>
        </p:spPr>
        <p:txBody>
          <a:bodyPr/>
          <a:lstStyle/>
          <a:p>
            <a:pPr eaLnBrk="1" hangingPunct="1"/>
            <a:r>
              <a:rPr lang="ru-RU" altLang="nb-NO" i="1" dirty="0"/>
              <a:t>грусть</a:t>
            </a:r>
            <a:r>
              <a:rPr lang="en-US" altLang="nb-NO" i="1" dirty="0"/>
              <a:t>, </a:t>
            </a:r>
            <a:r>
              <a:rPr lang="ru-RU" altLang="nb-NO" i="1" dirty="0"/>
              <a:t>меланхолия</a:t>
            </a:r>
            <a:r>
              <a:rPr lang="en-US" altLang="nb-NO" i="1" dirty="0"/>
              <a:t>, </a:t>
            </a:r>
            <a:r>
              <a:rPr lang="ru-RU" altLang="nb-NO" i="1" dirty="0"/>
              <a:t>печаль</a:t>
            </a:r>
            <a:r>
              <a:rPr lang="en-US" altLang="ja-JP" i="1" dirty="0"/>
              <a:t>, </a:t>
            </a:r>
            <a:r>
              <a:rPr lang="ru-RU" altLang="ja-JP" i="1" dirty="0"/>
              <a:t>тоска</a:t>
            </a:r>
            <a:r>
              <a:rPr lang="en-US" altLang="ja-JP" i="1" dirty="0"/>
              <a:t>, </a:t>
            </a:r>
            <a:r>
              <a:rPr lang="ru-RU" altLang="ja-JP" i="1" dirty="0"/>
              <a:t>уныние</a:t>
            </a:r>
            <a:r>
              <a:rPr lang="en-US" altLang="ja-JP" i="1" dirty="0"/>
              <a:t>, </a:t>
            </a:r>
            <a:r>
              <a:rPr lang="ru-RU" altLang="ja-JP" i="1" dirty="0"/>
              <a:t>хандра</a:t>
            </a:r>
            <a:r>
              <a:rPr lang="en-US" altLang="ja-JP" i="1" dirty="0"/>
              <a:t> </a:t>
            </a:r>
          </a:p>
          <a:p>
            <a:pPr eaLnBrk="1" hangingPunct="1"/>
            <a:r>
              <a:rPr lang="en-US" altLang="nb-NO" dirty="0"/>
              <a:t>The constructions they appear in:</a:t>
            </a:r>
            <a:endParaRPr lang="en-US" altLang="nb-NO" sz="2400" dirty="0"/>
          </a:p>
          <a:p>
            <a:pPr lvl="1" eaLnBrk="1" hangingPunct="1"/>
            <a:r>
              <a:rPr lang="ru-RU" altLang="nb-NO" i="1" dirty="0"/>
              <a:t>в</a:t>
            </a:r>
            <a:r>
              <a:rPr lang="en-US" altLang="nb-NO" dirty="0"/>
              <a:t> + Acc ‘into’</a:t>
            </a:r>
          </a:p>
          <a:p>
            <a:pPr lvl="1" eaLnBrk="1" hangingPunct="1"/>
            <a:r>
              <a:rPr lang="ru-RU" altLang="nb-NO" i="1" dirty="0"/>
              <a:t>в</a:t>
            </a:r>
            <a:r>
              <a:rPr lang="en-US" altLang="nb-NO" dirty="0"/>
              <a:t> + Loc ‘in’</a:t>
            </a:r>
          </a:p>
          <a:p>
            <a:pPr lvl="1" eaLnBrk="1" hangingPunct="1"/>
            <a:r>
              <a:rPr lang="en-US" altLang="nb-NO" dirty="0"/>
              <a:t>Inst: Agent</a:t>
            </a:r>
            <a:endParaRPr lang="en-US" altLang="nb-NO" sz="2000" dirty="0"/>
          </a:p>
          <a:p>
            <a:pPr lvl="1" eaLnBrk="1" hangingPunct="1"/>
            <a:r>
              <a:rPr lang="en-US" altLang="nb-NO" i="1" dirty="0"/>
              <a:t>s</a:t>
            </a:r>
            <a:r>
              <a:rPr lang="en-US" altLang="nb-NO" dirty="0"/>
              <a:t> + Inst ‘with’</a:t>
            </a:r>
          </a:p>
          <a:p>
            <a:pPr lvl="1" eaLnBrk="1" hangingPunct="1"/>
            <a:r>
              <a:rPr lang="ru-RU" altLang="nb-NO" i="1" dirty="0"/>
              <a:t>от</a:t>
            </a:r>
            <a:r>
              <a:rPr lang="en-US" altLang="nb-NO" dirty="0"/>
              <a:t> + Gen ‘from’</a:t>
            </a:r>
          </a:p>
          <a:p>
            <a:pPr lvl="1" eaLnBrk="1" hangingPunct="1"/>
            <a:r>
              <a:rPr lang="en-US" altLang="nb-NO" dirty="0"/>
              <a:t>(Direct Object)</a:t>
            </a:r>
          </a:p>
          <a:p>
            <a:pPr lvl="1" eaLnBrk="1" hangingPunct="1"/>
            <a:r>
              <a:rPr lang="en-US" altLang="nb-NO" dirty="0"/>
              <a:t>(Other Constructions)</a:t>
            </a:r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CB8B5362-78AB-80DF-596A-5EC40C62F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0549" y="3000434"/>
            <a:ext cx="47371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/>
              <a:t>Graphs </a:t>
            </a:r>
            <a:r>
              <a:rPr lang="nb-NO" altLang="nb-NO" sz="2400" dirty="0" err="1"/>
              <a:t>will</a:t>
            </a:r>
            <a:r>
              <a:rPr lang="nb-NO" altLang="nb-NO" sz="2400" dirty="0"/>
              <a:t> show </a:t>
            </a:r>
            <a:r>
              <a:rPr lang="nb-NO" altLang="nb-NO" sz="2400" dirty="0" err="1"/>
              <a:t>only</a:t>
            </a:r>
            <a:r>
              <a:rPr lang="nb-NO" altLang="nb-NO" sz="2400" dirty="0"/>
              <a:t> </a:t>
            </a:r>
            <a:r>
              <a:rPr lang="nb-NO" altLang="nb-NO" sz="2400" dirty="0" err="1"/>
              <a:t>these</a:t>
            </a:r>
            <a:r>
              <a:rPr lang="nb-NO" altLang="nb-NO" sz="2400" dirty="0"/>
              <a:t> </a:t>
            </a:r>
            <a:r>
              <a:rPr lang="nb-NO" altLang="nb-NO" sz="2400" dirty="0" err="1"/>
              <a:t>five</a:t>
            </a:r>
            <a:r>
              <a:rPr lang="nb-NO" altLang="nb-NO" sz="2400" dirty="0"/>
              <a:t>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/>
              <a:t>as </a:t>
            </a:r>
            <a:r>
              <a:rPr lang="nb-NO" altLang="nb-NO" sz="2400" dirty="0" err="1"/>
              <a:t>percentages</a:t>
            </a:r>
            <a:endParaRPr lang="nb-NO" altLang="nb-NO" sz="2400" dirty="0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89E1D859-3FC2-4C30-2327-7A10E7B72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480" y="2532993"/>
            <a:ext cx="3157538" cy="198645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69CACBCB-32ED-3B25-E1C5-24EB16DCA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5463" y="4610101"/>
            <a:ext cx="41751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 err="1"/>
              <a:t>Hierarchical</a:t>
            </a:r>
            <a:r>
              <a:rPr lang="nb-NO" altLang="nb-NO" sz="2400" dirty="0"/>
              <a:t> Cluster Analysis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400" dirty="0"/>
              <a:t>is </a:t>
            </a:r>
            <a:r>
              <a:rPr lang="nb-NO" altLang="nb-NO" sz="2400" dirty="0" err="1"/>
              <a:t>computed</a:t>
            </a:r>
            <a:r>
              <a:rPr lang="nb-NO" altLang="nb-NO" sz="2400" dirty="0"/>
              <a:t> from all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31750" grpId="0" animBg="1"/>
      <p:bldP spid="31750" grpId="1" animBg="1"/>
      <p:bldP spid="317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4D91DE19-2BEE-B44E-E393-A07A95992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The </a:t>
            </a:r>
            <a:r>
              <a:rPr lang="en-US" altLang="nb-NO"/>
              <a:t>‘</a:t>
            </a:r>
            <a:r>
              <a:rPr lang="nb-NO" altLang="ja-JP"/>
              <a:t>sadness</a:t>
            </a:r>
            <a:r>
              <a:rPr lang="ja-JP" altLang="nb-NO"/>
              <a:t>’</a:t>
            </a:r>
            <a:r>
              <a:rPr lang="nb-NO" altLang="ja-JP"/>
              <a:t> nouns</a:t>
            </a:r>
            <a:endParaRPr lang="nb-NO" altLang="nb-NO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9BAB540F-88D3-2AC4-34A5-097CB14243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6233" y="1597026"/>
            <a:ext cx="10736233" cy="4956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nb-NO" sz="3200" dirty="0"/>
              <a:t>They can’t all be the same: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ru-RU" altLang="nb-NO" sz="3200" dirty="0"/>
              <a:t>Уходишь, и я гляжу вслед тебе с грустью, но без тоски.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altLang="nb-NO" sz="3200" dirty="0"/>
              <a:t>‘You leave and I watch you go with sadness</a:t>
            </a:r>
            <a:r>
              <a:rPr lang="ru-RU" altLang="nb-NO" sz="3200" baseline="-25000" dirty="0"/>
              <a:t>грусть</a:t>
            </a:r>
            <a:r>
              <a:rPr lang="en-US" altLang="ja-JP" sz="3200" dirty="0"/>
              <a:t>, but without sadness</a:t>
            </a:r>
            <a:r>
              <a:rPr lang="ru-RU" altLang="ja-JP" sz="3200" baseline="-25000" dirty="0" err="1"/>
              <a:t>тоск</a:t>
            </a:r>
            <a:r>
              <a:rPr lang="en-US" altLang="ja-JP" sz="3200" baseline="-25000" dirty="0"/>
              <a:t>a</a:t>
            </a:r>
            <a:r>
              <a:rPr lang="en-US" altLang="ja-JP" sz="3200" dirty="0"/>
              <a:t>.</a:t>
            </a:r>
            <a:r>
              <a:rPr lang="en-US" altLang="nb-NO" sz="3200" dirty="0"/>
              <a:t>’</a:t>
            </a:r>
            <a:endParaRPr lang="en-US" altLang="ja-JP" sz="3200" dirty="0"/>
          </a:p>
          <a:p>
            <a:pPr eaLnBrk="1" hangingPunct="1">
              <a:lnSpc>
                <a:spcPct val="90000"/>
              </a:lnSpc>
            </a:pPr>
            <a:r>
              <a:rPr lang="en-US" altLang="nb-NO" sz="3200" dirty="0"/>
              <a:t>Dictionaries differ on how synonyms are grouped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38A5D00B-BC52-C278-26E8-01EDECCE4A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 </a:t>
            </a:r>
          </a:p>
        </p:txBody>
      </p:sp>
      <p:sp>
        <p:nvSpPr>
          <p:cNvPr id="29698" name="Text Box 3">
            <a:extLst>
              <a:ext uri="{FF2B5EF4-FFF2-40B4-BE49-F238E27FC236}">
                <a16:creationId xmlns:a16="http://schemas.microsoft.com/office/drawing/2014/main" id="{FD8CEB07-D4DE-9783-13B7-C6E2B6D40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88010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400" b="1" dirty="0">
                <a:solidFill>
                  <a:srgbClr val="002060"/>
                </a:solidFill>
              </a:rPr>
              <a:t>печаль</a:t>
            </a:r>
            <a:r>
              <a:rPr lang="nb-NO" altLang="ja-JP" sz="2400" dirty="0">
                <a:solidFill>
                  <a:srgbClr val="002060"/>
                </a:solidFill>
              </a:rPr>
              <a:t> </a:t>
            </a:r>
            <a:endParaRPr lang="nb-NO" altLang="nb-NO" sz="2400" dirty="0">
              <a:solidFill>
                <a:srgbClr val="002060"/>
              </a:solidFill>
            </a:endParaRP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BFB28838-8E9E-85C5-D21B-9004B9107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88010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400" b="1" dirty="0">
                <a:solidFill>
                  <a:srgbClr val="002060"/>
                </a:solidFill>
              </a:rPr>
              <a:t>тоска</a:t>
            </a:r>
            <a:r>
              <a:rPr lang="nb-NO" altLang="nb-NO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700" name="Text Box 5">
            <a:extLst>
              <a:ext uri="{FF2B5EF4-FFF2-40B4-BE49-F238E27FC236}">
                <a16:creationId xmlns:a16="http://schemas.microsoft.com/office/drawing/2014/main" id="{265FEE8F-681E-C3E1-865F-CE02130F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5867400"/>
            <a:ext cx="190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400" b="1" dirty="0">
                <a:solidFill>
                  <a:srgbClr val="002060"/>
                </a:solidFill>
              </a:rPr>
              <a:t>хандра</a:t>
            </a:r>
            <a:r>
              <a:rPr lang="nb-NO" altLang="nb-NO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8F1AF920-63B3-7B0E-429C-D0D037B3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1" y="5867400"/>
            <a:ext cx="2111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400" b="1" dirty="0">
                <a:solidFill>
                  <a:srgbClr val="002060"/>
                </a:solidFill>
              </a:rPr>
              <a:t>меланхолия</a:t>
            </a:r>
            <a:r>
              <a:rPr lang="nb-NO" altLang="nb-NO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A3188FDE-25F8-0495-73C2-F879D66AA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5867400"/>
            <a:ext cx="180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400" b="1" dirty="0">
                <a:solidFill>
                  <a:srgbClr val="002060"/>
                </a:solidFill>
              </a:rPr>
              <a:t>грусть</a:t>
            </a:r>
            <a:r>
              <a:rPr lang="nb-NO" altLang="ja-JP" sz="2400" dirty="0">
                <a:solidFill>
                  <a:srgbClr val="002060"/>
                </a:solidFill>
              </a:rPr>
              <a:t> </a:t>
            </a:r>
            <a:endParaRPr lang="nb-NO" altLang="nb-NO" sz="2400" dirty="0">
              <a:solidFill>
                <a:srgbClr val="002060"/>
              </a:solidFill>
            </a:endParaRPr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EB8E6D9E-B6D4-3047-576D-C59846F3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026" y="5867400"/>
            <a:ext cx="1577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400" b="1" dirty="0">
                <a:solidFill>
                  <a:srgbClr val="002060"/>
                </a:solidFill>
              </a:rPr>
              <a:t>уныние</a:t>
            </a:r>
            <a:r>
              <a:rPr lang="nb-NO" altLang="nb-NO" sz="2400" dirty="0">
                <a:solidFill>
                  <a:srgbClr val="002060"/>
                </a:solidFill>
              </a:rPr>
              <a:t> </a:t>
            </a:r>
          </a:p>
        </p:txBody>
      </p:sp>
      <p:grpSp>
        <p:nvGrpSpPr>
          <p:cNvPr id="35849" name="Group 9">
            <a:extLst>
              <a:ext uri="{FF2B5EF4-FFF2-40B4-BE49-F238E27FC236}">
                <a16:creationId xmlns:a16="http://schemas.microsoft.com/office/drawing/2014/main" id="{93D0B028-E99F-62CF-686D-C706BB0F4BC8}"/>
              </a:ext>
            </a:extLst>
          </p:cNvPr>
          <p:cNvGrpSpPr>
            <a:grpSpLocks/>
          </p:cNvGrpSpPr>
          <p:nvPr/>
        </p:nvGrpSpPr>
        <p:grpSpPr bwMode="auto">
          <a:xfrm>
            <a:off x="2373313" y="4941888"/>
            <a:ext cx="1371600" cy="990600"/>
            <a:chOff x="528" y="3120"/>
            <a:chExt cx="864" cy="624"/>
          </a:xfrm>
        </p:grpSpPr>
        <p:sp>
          <p:nvSpPr>
            <p:cNvPr id="29723" name="Line 10">
              <a:extLst>
                <a:ext uri="{FF2B5EF4-FFF2-40B4-BE49-F238E27FC236}">
                  <a16:creationId xmlns:a16="http://schemas.microsoft.com/office/drawing/2014/main" id="{7CF714F9-2BFD-6B6F-5D72-800A4E6860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3120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24" name="Line 11">
              <a:extLst>
                <a:ext uri="{FF2B5EF4-FFF2-40B4-BE49-F238E27FC236}">
                  <a16:creationId xmlns:a16="http://schemas.microsoft.com/office/drawing/2014/main" id="{3F9AC77A-8EA6-38B0-4917-F24CF0A7B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20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25" name="Line 12">
              <a:extLst>
                <a:ext uri="{FF2B5EF4-FFF2-40B4-BE49-F238E27FC236}">
                  <a16:creationId xmlns:a16="http://schemas.microsoft.com/office/drawing/2014/main" id="{2F085BB8-FA58-2255-5BBE-AB2828A44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3120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grpSp>
        <p:nvGrpSpPr>
          <p:cNvPr id="35853" name="Group 13">
            <a:extLst>
              <a:ext uri="{FF2B5EF4-FFF2-40B4-BE49-F238E27FC236}">
                <a16:creationId xmlns:a16="http://schemas.microsoft.com/office/drawing/2014/main" id="{60EB53A1-FA84-BA49-20C3-BDE5B50A1878}"/>
              </a:ext>
            </a:extLst>
          </p:cNvPr>
          <p:cNvGrpSpPr>
            <a:grpSpLocks/>
          </p:cNvGrpSpPr>
          <p:nvPr/>
        </p:nvGrpSpPr>
        <p:grpSpPr bwMode="auto">
          <a:xfrm>
            <a:off x="2982913" y="3962400"/>
            <a:ext cx="2362200" cy="1981200"/>
            <a:chOff x="912" y="2496"/>
            <a:chExt cx="1488" cy="1248"/>
          </a:xfrm>
        </p:grpSpPr>
        <p:sp>
          <p:nvSpPr>
            <p:cNvPr id="29720" name="Line 14">
              <a:extLst>
                <a:ext uri="{FF2B5EF4-FFF2-40B4-BE49-F238E27FC236}">
                  <a16:creationId xmlns:a16="http://schemas.microsoft.com/office/drawing/2014/main" id="{59FB0C73-C1C8-7533-3857-B9A4D27781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496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21" name="Line 15">
              <a:extLst>
                <a:ext uri="{FF2B5EF4-FFF2-40B4-BE49-F238E27FC236}">
                  <a16:creationId xmlns:a16="http://schemas.microsoft.com/office/drawing/2014/main" id="{FFDBB727-C730-D203-7519-A16AF367EB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2496"/>
              <a:ext cx="0" cy="12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22" name="Line 16">
              <a:extLst>
                <a:ext uri="{FF2B5EF4-FFF2-40B4-BE49-F238E27FC236}">
                  <a16:creationId xmlns:a16="http://schemas.microsoft.com/office/drawing/2014/main" id="{7B06BD3B-1179-D133-3980-4972592393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2496"/>
              <a:ext cx="14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grpSp>
        <p:nvGrpSpPr>
          <p:cNvPr id="35857" name="Group 17">
            <a:extLst>
              <a:ext uri="{FF2B5EF4-FFF2-40B4-BE49-F238E27FC236}">
                <a16:creationId xmlns:a16="http://schemas.microsoft.com/office/drawing/2014/main" id="{F30FF5E3-D957-F19A-124A-8093524F2F00}"/>
              </a:ext>
            </a:extLst>
          </p:cNvPr>
          <p:cNvGrpSpPr>
            <a:grpSpLocks/>
          </p:cNvGrpSpPr>
          <p:nvPr/>
        </p:nvGrpSpPr>
        <p:grpSpPr bwMode="auto">
          <a:xfrm>
            <a:off x="4125913" y="2971800"/>
            <a:ext cx="3048000" cy="2971800"/>
            <a:chOff x="1632" y="1872"/>
            <a:chExt cx="1920" cy="1872"/>
          </a:xfrm>
        </p:grpSpPr>
        <p:sp>
          <p:nvSpPr>
            <p:cNvPr id="29717" name="Line 18">
              <a:extLst>
                <a:ext uri="{FF2B5EF4-FFF2-40B4-BE49-F238E27FC236}">
                  <a16:creationId xmlns:a16="http://schemas.microsoft.com/office/drawing/2014/main" id="{61FDE23C-D81E-FE10-746D-8320AFC919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1872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18" name="Line 19">
              <a:extLst>
                <a:ext uri="{FF2B5EF4-FFF2-40B4-BE49-F238E27FC236}">
                  <a16:creationId xmlns:a16="http://schemas.microsoft.com/office/drawing/2014/main" id="{EAC74A63-E44F-9F12-AEA2-019B27BD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872"/>
              <a:ext cx="0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19" name="Line 20">
              <a:extLst>
                <a:ext uri="{FF2B5EF4-FFF2-40B4-BE49-F238E27FC236}">
                  <a16:creationId xmlns:a16="http://schemas.microsoft.com/office/drawing/2014/main" id="{10C62687-5E6C-329A-BAEE-C7BD16C770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872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grpSp>
        <p:nvGrpSpPr>
          <p:cNvPr id="35861" name="Group 21">
            <a:extLst>
              <a:ext uri="{FF2B5EF4-FFF2-40B4-BE49-F238E27FC236}">
                <a16:creationId xmlns:a16="http://schemas.microsoft.com/office/drawing/2014/main" id="{47BD4CB6-3A23-C2EF-CAD1-050A204A27CA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1981200"/>
            <a:ext cx="3048000" cy="3962400"/>
            <a:chOff x="2496" y="1248"/>
            <a:chExt cx="1920" cy="2496"/>
          </a:xfrm>
        </p:grpSpPr>
        <p:sp>
          <p:nvSpPr>
            <p:cNvPr id="29714" name="Line 22">
              <a:extLst>
                <a:ext uri="{FF2B5EF4-FFF2-40B4-BE49-F238E27FC236}">
                  <a16:creationId xmlns:a16="http://schemas.microsoft.com/office/drawing/2014/main" id="{85B53BDD-413F-0AF3-DAE6-4581BF858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248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15" name="Line 23">
              <a:extLst>
                <a:ext uri="{FF2B5EF4-FFF2-40B4-BE49-F238E27FC236}">
                  <a16:creationId xmlns:a16="http://schemas.microsoft.com/office/drawing/2014/main" id="{8AE990D5-E024-194F-05BB-533DE4A0FF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48"/>
              <a:ext cx="0" cy="24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16" name="Line 24">
              <a:extLst>
                <a:ext uri="{FF2B5EF4-FFF2-40B4-BE49-F238E27FC236}">
                  <a16:creationId xmlns:a16="http://schemas.microsoft.com/office/drawing/2014/main" id="{E3EB64CD-161F-6574-081F-59BF59036E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1248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grpSp>
        <p:nvGrpSpPr>
          <p:cNvPr id="35865" name="Group 25">
            <a:extLst>
              <a:ext uri="{FF2B5EF4-FFF2-40B4-BE49-F238E27FC236}">
                <a16:creationId xmlns:a16="http://schemas.microsoft.com/office/drawing/2014/main" id="{0BC4E9EE-7550-80E5-F32F-90DF21A1F9D7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990600"/>
            <a:ext cx="3048000" cy="4953000"/>
            <a:chOff x="3312" y="624"/>
            <a:chExt cx="1920" cy="3120"/>
          </a:xfrm>
        </p:grpSpPr>
        <p:sp>
          <p:nvSpPr>
            <p:cNvPr id="29711" name="Line 26">
              <a:extLst>
                <a:ext uri="{FF2B5EF4-FFF2-40B4-BE49-F238E27FC236}">
                  <a16:creationId xmlns:a16="http://schemas.microsoft.com/office/drawing/2014/main" id="{392F8274-B536-C39E-B905-78A71274E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2" y="624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12" name="Line 27">
              <a:extLst>
                <a:ext uri="{FF2B5EF4-FFF2-40B4-BE49-F238E27FC236}">
                  <a16:creationId xmlns:a16="http://schemas.microsoft.com/office/drawing/2014/main" id="{1A305583-7A72-02E8-7712-E7DCE28167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32" y="624"/>
              <a:ext cx="0" cy="312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29713" name="Line 28">
              <a:extLst>
                <a:ext uri="{FF2B5EF4-FFF2-40B4-BE49-F238E27FC236}">
                  <a16:creationId xmlns:a16="http://schemas.microsoft.com/office/drawing/2014/main" id="{81C1E4A9-C4E5-EEDC-E7F3-5CE4F1777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12" y="624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sp>
        <p:nvSpPr>
          <p:cNvPr id="29709" name="Rectangle 29">
            <a:extLst>
              <a:ext uri="{FF2B5EF4-FFF2-40B4-BE49-F238E27FC236}">
                <a16:creationId xmlns:a16="http://schemas.microsoft.com/office/drawing/2014/main" id="{A53693C1-E318-7012-AB61-239A56C1F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741364"/>
            <a:ext cx="35814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nb-NO" sz="2800" b="1">
                <a:solidFill>
                  <a:srgbClr val="002060"/>
                </a:solidFill>
              </a:rPr>
              <a:t>‘</a:t>
            </a:r>
            <a:r>
              <a:rPr lang="nb-NO" altLang="ja-JP" sz="2800" b="1" dirty="0" err="1">
                <a:solidFill>
                  <a:srgbClr val="002060"/>
                </a:solidFill>
              </a:rPr>
              <a:t>Sadness</a:t>
            </a:r>
            <a:r>
              <a:rPr lang="ja-JP" altLang="nb-NO" sz="2800" b="1">
                <a:solidFill>
                  <a:srgbClr val="002060"/>
                </a:solidFill>
              </a:rPr>
              <a:t>’</a:t>
            </a:r>
            <a:r>
              <a:rPr lang="nb-NO" altLang="ja-JP" sz="2800" b="1" dirty="0">
                <a:solidFill>
                  <a:srgbClr val="00206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800" b="1" dirty="0" err="1">
                <a:solidFill>
                  <a:srgbClr val="002060"/>
                </a:solidFill>
              </a:rPr>
              <a:t>Hierarchical</a:t>
            </a:r>
            <a:r>
              <a:rPr lang="nb-NO" altLang="nb-NO" sz="2800" b="1" dirty="0">
                <a:solidFill>
                  <a:srgbClr val="002060"/>
                </a:solidFill>
              </a:rPr>
              <a:t> Cluster</a:t>
            </a:r>
            <a:endParaRPr lang="nb-NO" altLang="nb-NO" sz="2400" dirty="0">
              <a:solidFill>
                <a:srgbClr val="002060"/>
              </a:solidFill>
            </a:endParaRPr>
          </a:p>
        </p:txBody>
      </p:sp>
      <p:pic>
        <p:nvPicPr>
          <p:cNvPr id="29710" name="Picture 30">
            <a:extLst>
              <a:ext uri="{FF2B5EF4-FFF2-40B4-BE49-F238E27FC236}">
                <a16:creationId xmlns:a16="http://schemas.microsoft.com/office/drawing/2014/main" id="{F1B3639F-904E-F4EC-C41D-89A5181F4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1663700"/>
            <a:ext cx="1841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>
            <a:extLst>
              <a:ext uri="{FF2B5EF4-FFF2-40B4-BE49-F238E27FC236}">
                <a16:creationId xmlns:a16="http://schemas.microsoft.com/office/drawing/2014/main" id="{22C407E3-227C-10BC-C540-8185D7B6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30188"/>
            <a:ext cx="7988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4839980B-5740-4C25-EF43-A7B82EFBF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230188"/>
            <a:ext cx="7988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06FABBC6-C756-59ED-8D9E-F62D9126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228600"/>
            <a:ext cx="7988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2616A6E-6BCD-C69D-2AA0-606536243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990600"/>
            <a:ext cx="5867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nb-NO"/>
              <a:t>‘Happiness’ in Russian</a:t>
            </a:r>
          </a:p>
        </p:txBody>
      </p:sp>
      <p:pic>
        <p:nvPicPr>
          <p:cNvPr id="37890" name="Picture 4">
            <a:extLst>
              <a:ext uri="{FF2B5EF4-FFF2-40B4-BE49-F238E27FC236}">
                <a16:creationId xmlns:a16="http://schemas.microsoft.com/office/drawing/2014/main" id="{1FA209E0-CF5E-FDC4-8857-35357BC7B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52400"/>
            <a:ext cx="23320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D9B9157B-8BC1-97E7-1FE1-1F317A3CA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8" y="2600326"/>
            <a:ext cx="9598572" cy="425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nb-NO" i="1" dirty="0"/>
              <a:t>ликование</a:t>
            </a:r>
            <a:r>
              <a:rPr lang="en-US" altLang="nb-NO" dirty="0"/>
              <a:t>, </a:t>
            </a:r>
            <a:r>
              <a:rPr lang="ru-RU" altLang="nb-NO" i="1" dirty="0"/>
              <a:t>наслаждение</a:t>
            </a:r>
            <a:r>
              <a:rPr lang="en-US" altLang="nb-NO" dirty="0"/>
              <a:t>, </a:t>
            </a:r>
            <a:r>
              <a:rPr lang="ru-RU" altLang="nb-NO" i="1" dirty="0"/>
              <a:t>радость</a:t>
            </a:r>
            <a:r>
              <a:rPr lang="en-US" altLang="ja-JP" dirty="0"/>
              <a:t>, </a:t>
            </a:r>
            <a:r>
              <a:rPr lang="ru-RU" altLang="ja-JP" i="1" dirty="0"/>
              <a:t>счастие</a:t>
            </a:r>
            <a:r>
              <a:rPr lang="en-US" altLang="ja-JP" dirty="0"/>
              <a:t>, </a:t>
            </a:r>
            <a:r>
              <a:rPr lang="ru-RU" altLang="ja-JP" i="1" dirty="0"/>
              <a:t>удовольствие</a:t>
            </a:r>
            <a:r>
              <a:rPr lang="en-US" altLang="ja-JP" dirty="0"/>
              <a:t>, </a:t>
            </a:r>
            <a:r>
              <a:rPr lang="ru-RU" altLang="ja-JP" i="1" dirty="0" err="1"/>
              <a:t>вострог</a:t>
            </a:r>
            <a:r>
              <a:rPr lang="en-US" altLang="ja-JP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dirty="0"/>
              <a:t>Antonyms are words that are virtually identical, but differ in one value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dirty="0"/>
              <a:t>‘Happiness’ nouns focus on the </a:t>
            </a:r>
            <a:r>
              <a:rPr lang="en-US" altLang="nb-NO" b="1" dirty="0"/>
              <a:t>same</a:t>
            </a:r>
            <a:r>
              <a:rPr lang="en-US" altLang="nb-NO" dirty="0"/>
              <a:t> constructions in their constructional profiles as ‘sadness’ nouns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b-NO" dirty="0"/>
              <a:t>Dictionaries differ widely in grouping of ‘happiness’ synonyms</a:t>
            </a:r>
          </a:p>
          <a:p>
            <a:pPr lvl="1" eaLnBrk="1" hangingPunct="1">
              <a:lnSpc>
                <a:spcPct val="90000"/>
              </a:lnSpc>
            </a:pPr>
            <a:endParaRPr lang="en-US" altLang="nb-NO" sz="2800" dirty="0"/>
          </a:p>
          <a:p>
            <a:pPr eaLnBrk="1" hangingPunct="1">
              <a:lnSpc>
                <a:spcPct val="90000"/>
              </a:lnSpc>
            </a:pPr>
            <a:endParaRPr lang="en-US" altLang="nb-NO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83EB39C-3A50-4094-1CDE-2B5A341DBE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 </a:t>
            </a:r>
          </a:p>
        </p:txBody>
      </p:sp>
      <p:sp>
        <p:nvSpPr>
          <p:cNvPr id="39938" name="Text Box 3">
            <a:extLst>
              <a:ext uri="{FF2B5EF4-FFF2-40B4-BE49-F238E27FC236}">
                <a16:creationId xmlns:a16="http://schemas.microsoft.com/office/drawing/2014/main" id="{B67BA1F3-7587-E746-31AE-193891137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5807441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000" b="1" dirty="0">
                <a:solidFill>
                  <a:srgbClr val="B10825"/>
                </a:solidFill>
              </a:rPr>
              <a:t>наслаждение</a:t>
            </a:r>
            <a:r>
              <a:rPr lang="nb-NO" altLang="nb-NO" sz="2400" dirty="0"/>
              <a:t> 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BEFE3BBC-2195-9BFC-DFDD-6D4F4AFF0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1" y="5867401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000" b="1" dirty="0">
                <a:solidFill>
                  <a:srgbClr val="B10825"/>
                </a:solidFill>
              </a:rPr>
              <a:t>радость</a:t>
            </a:r>
            <a:endParaRPr lang="nb-NO" altLang="nb-NO" sz="2400" dirty="0"/>
          </a:p>
        </p:txBody>
      </p:sp>
      <p:sp>
        <p:nvSpPr>
          <p:cNvPr id="39940" name="Text Box 5">
            <a:extLst>
              <a:ext uri="{FF2B5EF4-FFF2-40B4-BE49-F238E27FC236}">
                <a16:creationId xmlns:a16="http://schemas.microsoft.com/office/drawing/2014/main" id="{A4B155D0-E2CB-1C43-678F-39D28B3A8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867401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000" b="1" dirty="0">
                <a:solidFill>
                  <a:srgbClr val="B10825"/>
                </a:solidFill>
              </a:rPr>
              <a:t>удовольствие</a:t>
            </a:r>
            <a:endParaRPr lang="nb-NO" altLang="nb-NO" sz="2400" dirty="0">
              <a:solidFill>
                <a:srgbClr val="B10825"/>
              </a:solidFill>
            </a:endParaRPr>
          </a:p>
        </p:txBody>
      </p:sp>
      <p:sp>
        <p:nvSpPr>
          <p:cNvPr id="39941" name="Text Box 6">
            <a:extLst>
              <a:ext uri="{FF2B5EF4-FFF2-40B4-BE49-F238E27FC236}">
                <a16:creationId xmlns:a16="http://schemas.microsoft.com/office/drawing/2014/main" id="{A885AC6D-F596-9FBB-7445-3ECDE71DF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1" y="5867401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000" b="1" dirty="0">
                <a:solidFill>
                  <a:srgbClr val="B10825"/>
                </a:solidFill>
              </a:rPr>
              <a:t>ликование</a:t>
            </a:r>
            <a:r>
              <a:rPr lang="nb-NO" altLang="nb-NO" sz="2000" dirty="0"/>
              <a:t> </a:t>
            </a:r>
          </a:p>
        </p:txBody>
      </p:sp>
      <p:sp>
        <p:nvSpPr>
          <p:cNvPr id="39942" name="Text Box 7">
            <a:extLst>
              <a:ext uri="{FF2B5EF4-FFF2-40B4-BE49-F238E27FC236}">
                <a16:creationId xmlns:a16="http://schemas.microsoft.com/office/drawing/2014/main" id="{F27C3356-FD64-9F38-A7CB-8C8E970BE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1775" y="5899795"/>
            <a:ext cx="18065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000" b="1" dirty="0">
                <a:solidFill>
                  <a:srgbClr val="B10825"/>
                </a:solidFill>
              </a:rPr>
              <a:t>восторг</a:t>
            </a:r>
            <a:endParaRPr lang="nb-NO" altLang="nb-NO" sz="2400" dirty="0"/>
          </a:p>
        </p:txBody>
      </p:sp>
      <p:grpSp>
        <p:nvGrpSpPr>
          <p:cNvPr id="43017" name="Group 9">
            <a:extLst>
              <a:ext uri="{FF2B5EF4-FFF2-40B4-BE49-F238E27FC236}">
                <a16:creationId xmlns:a16="http://schemas.microsoft.com/office/drawing/2014/main" id="{3079A5EE-16E9-57A1-EAD9-88B74F696175}"/>
              </a:ext>
            </a:extLst>
          </p:cNvPr>
          <p:cNvGrpSpPr>
            <a:grpSpLocks/>
          </p:cNvGrpSpPr>
          <p:nvPr/>
        </p:nvGrpSpPr>
        <p:grpSpPr bwMode="auto">
          <a:xfrm>
            <a:off x="2841625" y="4953000"/>
            <a:ext cx="1371600" cy="990600"/>
            <a:chOff x="528" y="3120"/>
            <a:chExt cx="864" cy="624"/>
          </a:xfrm>
        </p:grpSpPr>
        <p:sp>
          <p:nvSpPr>
            <p:cNvPr id="39964" name="Line 10">
              <a:extLst>
                <a:ext uri="{FF2B5EF4-FFF2-40B4-BE49-F238E27FC236}">
                  <a16:creationId xmlns:a16="http://schemas.microsoft.com/office/drawing/2014/main" id="{B1119B67-6E05-6E8D-E76D-9A6208A23B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8" y="3120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65" name="Line 11">
              <a:extLst>
                <a:ext uri="{FF2B5EF4-FFF2-40B4-BE49-F238E27FC236}">
                  <a16:creationId xmlns:a16="http://schemas.microsoft.com/office/drawing/2014/main" id="{12D0E5CE-1822-F037-28C3-EA5F01E79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92" y="3120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66" name="Line 12">
              <a:extLst>
                <a:ext uri="{FF2B5EF4-FFF2-40B4-BE49-F238E27FC236}">
                  <a16:creationId xmlns:a16="http://schemas.microsoft.com/office/drawing/2014/main" id="{0CB32F9B-7CD8-8000-CEDE-3FE871231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" y="3120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grpSp>
        <p:nvGrpSpPr>
          <p:cNvPr id="43021" name="Group 13">
            <a:extLst>
              <a:ext uri="{FF2B5EF4-FFF2-40B4-BE49-F238E27FC236}">
                <a16:creationId xmlns:a16="http://schemas.microsoft.com/office/drawing/2014/main" id="{A5F9373B-671E-D20D-9842-87598E5D1541}"/>
              </a:ext>
            </a:extLst>
          </p:cNvPr>
          <p:cNvGrpSpPr>
            <a:grpSpLocks/>
          </p:cNvGrpSpPr>
          <p:nvPr/>
        </p:nvGrpSpPr>
        <p:grpSpPr bwMode="auto">
          <a:xfrm>
            <a:off x="3451226" y="3962400"/>
            <a:ext cx="2035175" cy="1981200"/>
            <a:chOff x="912" y="2496"/>
            <a:chExt cx="1488" cy="1248"/>
          </a:xfrm>
        </p:grpSpPr>
        <p:sp>
          <p:nvSpPr>
            <p:cNvPr id="39961" name="Line 14">
              <a:extLst>
                <a:ext uri="{FF2B5EF4-FFF2-40B4-BE49-F238E27FC236}">
                  <a16:creationId xmlns:a16="http://schemas.microsoft.com/office/drawing/2014/main" id="{DE433F83-40A0-3D55-4E31-EB3766151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2" y="2496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62" name="Line 15">
              <a:extLst>
                <a:ext uri="{FF2B5EF4-FFF2-40B4-BE49-F238E27FC236}">
                  <a16:creationId xmlns:a16="http://schemas.microsoft.com/office/drawing/2014/main" id="{7A1801C7-788A-74A8-9DA0-3B633824D3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2496"/>
              <a:ext cx="0" cy="12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63" name="Line 16">
              <a:extLst>
                <a:ext uri="{FF2B5EF4-FFF2-40B4-BE49-F238E27FC236}">
                  <a16:creationId xmlns:a16="http://schemas.microsoft.com/office/drawing/2014/main" id="{507E2256-8FF8-A9F7-7973-C174BAD30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" y="2496"/>
              <a:ext cx="14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grpSp>
        <p:nvGrpSpPr>
          <p:cNvPr id="43025" name="Group 17">
            <a:extLst>
              <a:ext uri="{FF2B5EF4-FFF2-40B4-BE49-F238E27FC236}">
                <a16:creationId xmlns:a16="http://schemas.microsoft.com/office/drawing/2014/main" id="{0E202A15-D861-1C66-19DC-7E7942335ABC}"/>
              </a:ext>
            </a:extLst>
          </p:cNvPr>
          <p:cNvGrpSpPr>
            <a:grpSpLocks/>
          </p:cNvGrpSpPr>
          <p:nvPr/>
        </p:nvGrpSpPr>
        <p:grpSpPr bwMode="auto">
          <a:xfrm>
            <a:off x="4594226" y="2971800"/>
            <a:ext cx="2492375" cy="2971800"/>
            <a:chOff x="1632" y="1872"/>
            <a:chExt cx="1920" cy="1872"/>
          </a:xfrm>
        </p:grpSpPr>
        <p:sp>
          <p:nvSpPr>
            <p:cNvPr id="39958" name="Line 18">
              <a:extLst>
                <a:ext uri="{FF2B5EF4-FFF2-40B4-BE49-F238E27FC236}">
                  <a16:creationId xmlns:a16="http://schemas.microsoft.com/office/drawing/2014/main" id="{46C67F49-FB8E-D212-4F17-3C9778A43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1872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59" name="Line 19">
              <a:extLst>
                <a:ext uri="{FF2B5EF4-FFF2-40B4-BE49-F238E27FC236}">
                  <a16:creationId xmlns:a16="http://schemas.microsoft.com/office/drawing/2014/main" id="{CF4C094F-B154-3895-4319-6DD0AE354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872"/>
              <a:ext cx="0" cy="187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60" name="Line 20">
              <a:extLst>
                <a:ext uri="{FF2B5EF4-FFF2-40B4-BE49-F238E27FC236}">
                  <a16:creationId xmlns:a16="http://schemas.microsoft.com/office/drawing/2014/main" id="{82CCBEC9-F6B7-A961-3A32-82D00B12F4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1872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grpSp>
        <p:nvGrpSpPr>
          <p:cNvPr id="43029" name="Group 21">
            <a:extLst>
              <a:ext uri="{FF2B5EF4-FFF2-40B4-BE49-F238E27FC236}">
                <a16:creationId xmlns:a16="http://schemas.microsoft.com/office/drawing/2014/main" id="{3DBDDCA5-6923-C2E4-9F7A-22803F9A789F}"/>
              </a:ext>
            </a:extLst>
          </p:cNvPr>
          <p:cNvGrpSpPr>
            <a:grpSpLocks/>
          </p:cNvGrpSpPr>
          <p:nvPr/>
        </p:nvGrpSpPr>
        <p:grpSpPr bwMode="auto">
          <a:xfrm>
            <a:off x="5965826" y="1981200"/>
            <a:ext cx="2492375" cy="3962400"/>
            <a:chOff x="2496" y="1248"/>
            <a:chExt cx="1920" cy="2496"/>
          </a:xfrm>
        </p:grpSpPr>
        <p:sp>
          <p:nvSpPr>
            <p:cNvPr id="39955" name="Line 22">
              <a:extLst>
                <a:ext uri="{FF2B5EF4-FFF2-40B4-BE49-F238E27FC236}">
                  <a16:creationId xmlns:a16="http://schemas.microsoft.com/office/drawing/2014/main" id="{A125B707-5397-05B4-7018-3F23D52B7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248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56" name="Line 23">
              <a:extLst>
                <a:ext uri="{FF2B5EF4-FFF2-40B4-BE49-F238E27FC236}">
                  <a16:creationId xmlns:a16="http://schemas.microsoft.com/office/drawing/2014/main" id="{F595755F-7494-E426-8903-F7671FB76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48"/>
              <a:ext cx="0" cy="24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57" name="Line 24">
              <a:extLst>
                <a:ext uri="{FF2B5EF4-FFF2-40B4-BE49-F238E27FC236}">
                  <a16:creationId xmlns:a16="http://schemas.microsoft.com/office/drawing/2014/main" id="{70F18333-4E7D-4BF8-485D-AC899C6432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1248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  <p:sp>
        <p:nvSpPr>
          <p:cNvPr id="39948" name="Rectangle 25">
            <a:extLst>
              <a:ext uri="{FF2B5EF4-FFF2-40B4-BE49-F238E27FC236}">
                <a16:creationId xmlns:a16="http://schemas.microsoft.com/office/drawing/2014/main" id="{DF901C16-9321-B61B-8A4E-BF3601F3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2475" y="741364"/>
            <a:ext cx="358143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nb-NO" sz="2800" b="1">
                <a:solidFill>
                  <a:srgbClr val="B10825"/>
                </a:solidFill>
              </a:rPr>
              <a:t>‘</a:t>
            </a:r>
            <a:r>
              <a:rPr lang="nb-NO" altLang="ja-JP" sz="2800" b="1">
                <a:solidFill>
                  <a:srgbClr val="B10825"/>
                </a:solidFill>
              </a:rPr>
              <a:t>Happiness</a:t>
            </a:r>
            <a:r>
              <a:rPr lang="ja-JP" altLang="nb-NO" sz="2800" b="1">
                <a:solidFill>
                  <a:srgbClr val="B10825"/>
                </a:solidFill>
              </a:rPr>
              <a:t>’</a:t>
            </a:r>
            <a:r>
              <a:rPr lang="nb-NO" altLang="ja-JP" sz="2800" b="1">
                <a:solidFill>
                  <a:srgbClr val="B10825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2800" b="1">
                <a:solidFill>
                  <a:srgbClr val="B10825"/>
                </a:solidFill>
              </a:rPr>
              <a:t>Hierarchical Cluster</a:t>
            </a:r>
            <a:endParaRPr lang="nb-NO" altLang="nb-NO" sz="2400"/>
          </a:p>
        </p:txBody>
      </p:sp>
      <p:pic>
        <p:nvPicPr>
          <p:cNvPr id="39949" name="Picture 26">
            <a:extLst>
              <a:ext uri="{FF2B5EF4-FFF2-40B4-BE49-F238E27FC236}">
                <a16:creationId xmlns:a16="http://schemas.microsoft.com/office/drawing/2014/main" id="{DA20395D-5B00-CA80-11CD-AA1A8C61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0" y="1819275"/>
            <a:ext cx="149225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0" name="Text Box 27">
            <a:extLst>
              <a:ext uri="{FF2B5EF4-FFF2-40B4-BE49-F238E27FC236}">
                <a16:creationId xmlns:a16="http://schemas.microsoft.com/office/drawing/2014/main" id="{69758968-7B10-5351-BBC0-0908E2FE8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5867401"/>
            <a:ext cx="1806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nb-NO" sz="2000" b="1" dirty="0">
                <a:solidFill>
                  <a:srgbClr val="B10825"/>
                </a:solidFill>
              </a:rPr>
              <a:t>счастие</a:t>
            </a:r>
            <a:endParaRPr lang="nb-NO" altLang="nb-NO" sz="2400" dirty="0"/>
          </a:p>
        </p:txBody>
      </p:sp>
      <p:grpSp>
        <p:nvGrpSpPr>
          <p:cNvPr id="43036" name="Group 28">
            <a:extLst>
              <a:ext uri="{FF2B5EF4-FFF2-40B4-BE49-F238E27FC236}">
                <a16:creationId xmlns:a16="http://schemas.microsoft.com/office/drawing/2014/main" id="{77D37580-DFEF-B8AE-80EF-F07B3149FACB}"/>
              </a:ext>
            </a:extLst>
          </p:cNvPr>
          <p:cNvGrpSpPr>
            <a:grpSpLocks/>
          </p:cNvGrpSpPr>
          <p:nvPr/>
        </p:nvGrpSpPr>
        <p:grpSpPr bwMode="auto">
          <a:xfrm>
            <a:off x="7391401" y="685800"/>
            <a:ext cx="2492375" cy="5257800"/>
            <a:chOff x="2496" y="1248"/>
            <a:chExt cx="1920" cy="2496"/>
          </a:xfrm>
        </p:grpSpPr>
        <p:sp>
          <p:nvSpPr>
            <p:cNvPr id="39952" name="Line 29">
              <a:extLst>
                <a:ext uri="{FF2B5EF4-FFF2-40B4-BE49-F238E27FC236}">
                  <a16:creationId xmlns:a16="http://schemas.microsoft.com/office/drawing/2014/main" id="{AE12265D-C35B-B55A-93E9-5C237C84E2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248"/>
              <a:ext cx="0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53" name="Line 30">
              <a:extLst>
                <a:ext uri="{FF2B5EF4-FFF2-40B4-BE49-F238E27FC236}">
                  <a16:creationId xmlns:a16="http://schemas.microsoft.com/office/drawing/2014/main" id="{0F97F73D-6E9E-B406-F518-2BCC5D6BF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1248"/>
              <a:ext cx="0" cy="249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  <p:sp>
          <p:nvSpPr>
            <p:cNvPr id="39954" name="Line 31">
              <a:extLst>
                <a:ext uri="{FF2B5EF4-FFF2-40B4-BE49-F238E27FC236}">
                  <a16:creationId xmlns:a16="http://schemas.microsoft.com/office/drawing/2014/main" id="{50975208-16CD-3F53-8D15-BB708EE301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6" y="1248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DA23B64-5F77-44BB-1A8C-D688B7DA12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0560" y="-5678"/>
            <a:ext cx="5371441" cy="6063579"/>
          </a:xfrm>
        </p:spPr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ECA6F8-A089-F5CA-D9A6-0FFC0BB21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0" y="254787"/>
            <a:ext cx="6862240" cy="478579"/>
          </a:xfrm>
        </p:spPr>
        <p:txBody>
          <a:bodyPr>
            <a:normAutofit fontScale="90000"/>
          </a:bodyPr>
          <a:lstStyle/>
          <a:p>
            <a:r>
              <a:rPr lang="en-NO" dirty="0"/>
              <a:t>Overview</a:t>
            </a:r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570D5054-93EB-0D52-13AA-51876C8C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6243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F31EE234-EF0E-9FA9-5841-4C2682C6E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99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4D7776-A9DD-C953-DB96-290CDBB3CED7}"/>
              </a:ext>
            </a:extLst>
          </p:cNvPr>
          <p:cNvSpPr txBox="1"/>
          <p:nvPr/>
        </p:nvSpPr>
        <p:spPr>
          <a:xfrm>
            <a:off x="403740" y="714543"/>
            <a:ext cx="73829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Psychology of emotions: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Distribution via valence  and activation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Linguistic profiles: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Constructional profiles: Russian ‘happiness’ and ‘sadness’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Grammatical profiles of Russian nouns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GramatiKat: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Resource for grammatical profiles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Distribution of Czech emotion nouns: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Synonyms and disparate emotions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Metaphorical implications of case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Case study of 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Conclusions and future plans</a:t>
            </a:r>
          </a:p>
        </p:txBody>
      </p:sp>
    </p:spTree>
    <p:extLst>
      <p:ext uri="{BB962C8B-B14F-4D97-AF65-F5344CB8AC3E}">
        <p14:creationId xmlns:p14="http://schemas.microsoft.com/office/powerpoint/2010/main" val="314971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">
            <a:extLst>
              <a:ext uri="{FF2B5EF4-FFF2-40B4-BE49-F238E27FC236}">
                <a16:creationId xmlns:a16="http://schemas.microsoft.com/office/drawing/2014/main" id="{D40F923A-C981-DBCD-F6A1-6B7BCB2CB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-254000"/>
            <a:ext cx="7988300" cy="7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>
            <a:extLst>
              <a:ext uri="{FF2B5EF4-FFF2-40B4-BE49-F238E27FC236}">
                <a16:creationId xmlns:a16="http://schemas.microsoft.com/office/drawing/2014/main" id="{4EF1B301-AA6C-1E72-3853-3FB45E892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227013"/>
            <a:ext cx="79883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752FE09D-2D26-94B3-EA93-B89132EBFD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About the results...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A4356743-947E-00CC-FF9F-3F154D6FD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51641" y="1676400"/>
            <a:ext cx="9692509" cy="4724400"/>
          </a:xfrm>
        </p:spPr>
        <p:txBody>
          <a:bodyPr/>
          <a:lstStyle/>
          <a:p>
            <a:pPr eaLnBrk="1" hangingPunct="1"/>
            <a:r>
              <a:rPr lang="nb-NO" altLang="nb-NO" dirty="0"/>
              <a:t>The </a:t>
            </a:r>
            <a:r>
              <a:rPr lang="nb-NO" altLang="nb-NO" dirty="0" err="1"/>
              <a:t>results</a:t>
            </a:r>
            <a:r>
              <a:rPr lang="nb-NO" altLang="nb-NO" dirty="0"/>
              <a:t> </a:t>
            </a:r>
            <a:r>
              <a:rPr lang="nb-NO" altLang="nb-NO" dirty="0" err="1"/>
              <a:t>are</a:t>
            </a:r>
            <a:r>
              <a:rPr lang="nb-NO" altLang="nb-NO" dirty="0"/>
              <a:t> </a:t>
            </a:r>
            <a:r>
              <a:rPr lang="nb-NO" altLang="nb-NO" dirty="0" err="1"/>
              <a:t>statistically</a:t>
            </a:r>
            <a:r>
              <a:rPr lang="nb-NO" altLang="nb-NO" dirty="0"/>
              <a:t> </a:t>
            </a:r>
            <a:r>
              <a:rPr lang="nb-NO" altLang="nb-NO" dirty="0" err="1"/>
              <a:t>significant</a:t>
            </a:r>
            <a:endParaRPr lang="nb-NO" altLang="nb-NO" dirty="0"/>
          </a:p>
          <a:p>
            <a:pPr eaLnBrk="1" hangingPunct="1"/>
            <a:r>
              <a:rPr lang="nb-NO" altLang="nb-NO" dirty="0"/>
              <a:t>For </a:t>
            </a:r>
            <a:r>
              <a:rPr lang="ja-JP" altLang="nb-NO"/>
              <a:t>‘</a:t>
            </a:r>
            <a:r>
              <a:rPr lang="nb-NO" altLang="ja-JP" dirty="0" err="1"/>
              <a:t>sadness</a:t>
            </a:r>
            <a:r>
              <a:rPr lang="ja-JP" altLang="nb-NO"/>
              <a:t>’</a:t>
            </a:r>
            <a:r>
              <a:rPr lang="nb-NO" altLang="ja-JP" dirty="0"/>
              <a:t> </a:t>
            </a:r>
            <a:r>
              <a:rPr lang="nb-NO" altLang="ja-JP" dirty="0" err="1"/>
              <a:t>nouns</a:t>
            </a:r>
            <a:r>
              <a:rPr lang="nb-NO" altLang="ja-JP" dirty="0"/>
              <a:t>: </a:t>
            </a:r>
            <a:r>
              <a:rPr lang="en-US" altLang="ja-JP" dirty="0"/>
              <a:t>chi square = 730.35, and Cramer</a:t>
            </a:r>
            <a:r>
              <a:rPr lang="en-US" altLang="nb-NO" dirty="0"/>
              <a:t>’</a:t>
            </a:r>
            <a:r>
              <a:rPr lang="en-US" altLang="ja-JP" dirty="0"/>
              <a:t>s V = 0.305 which qualifies as a moderate effect (p&lt;0.0001, </a:t>
            </a:r>
            <a:r>
              <a:rPr lang="en-US" altLang="ja-JP" dirty="0" err="1"/>
              <a:t>df</a:t>
            </a:r>
            <a:r>
              <a:rPr lang="en-US" altLang="ja-JP" dirty="0"/>
              <a:t>=30)</a:t>
            </a:r>
          </a:p>
          <a:p>
            <a:pPr eaLnBrk="1" hangingPunct="1"/>
            <a:r>
              <a:rPr lang="en-US" altLang="nb-NO" dirty="0"/>
              <a:t>For </a:t>
            </a:r>
            <a:r>
              <a:rPr lang="ja-JP" altLang="nb-NO"/>
              <a:t>‘</a:t>
            </a:r>
            <a:r>
              <a:rPr lang="en-US" altLang="ja-JP" dirty="0"/>
              <a:t>happiness</a:t>
            </a:r>
            <a:r>
              <a:rPr lang="en-US" altLang="nb-NO" dirty="0"/>
              <a:t>’</a:t>
            </a:r>
            <a:r>
              <a:rPr lang="en-US" altLang="ja-JP" dirty="0"/>
              <a:t> nouns: chi square = 774.6, Cramer</a:t>
            </a:r>
            <a:r>
              <a:rPr lang="en-US" altLang="nb-NO" dirty="0"/>
              <a:t>’</a:t>
            </a:r>
            <a:r>
              <a:rPr lang="en-US" altLang="ja-JP" dirty="0"/>
              <a:t>s V = 0.268 which qualifies as a moderate effect (p&lt;0.0001, </a:t>
            </a:r>
            <a:r>
              <a:rPr lang="en-US" altLang="ja-JP" dirty="0" err="1"/>
              <a:t>df</a:t>
            </a:r>
            <a:r>
              <a:rPr lang="en-US" altLang="ja-JP" dirty="0"/>
              <a:t>=30)</a:t>
            </a:r>
            <a:endParaRPr lang="nb-NO" altLang="nb-NO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92E81F7F-4BDF-45B0-D8AE-78F700F84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The part </a:t>
            </a:r>
            <a:r>
              <a:rPr lang="nb-NO" altLang="nb-NO" dirty="0" err="1"/>
              <a:t>that</a:t>
            </a:r>
            <a:r>
              <a:rPr lang="nb-NO" altLang="nb-NO" dirty="0"/>
              <a:t> </a:t>
            </a:r>
            <a:r>
              <a:rPr lang="nb-NO" altLang="nb-NO" dirty="0" err="1"/>
              <a:t>didn’t</a:t>
            </a:r>
            <a:r>
              <a:rPr lang="nb-NO" altLang="nb-NO" dirty="0"/>
              <a:t> </a:t>
            </a:r>
            <a:r>
              <a:rPr lang="nb-NO" altLang="nb-NO" dirty="0" err="1"/>
              <a:t>get</a:t>
            </a:r>
            <a:r>
              <a:rPr lang="nb-NO" altLang="nb-NO" dirty="0"/>
              <a:t> </a:t>
            </a:r>
            <a:r>
              <a:rPr lang="nb-NO" altLang="nb-NO" dirty="0" err="1"/>
              <a:t>published</a:t>
            </a:r>
            <a:r>
              <a:rPr lang="nb-NO" altLang="nb-NO" dirty="0"/>
              <a:t>: </a:t>
            </a:r>
            <a:r>
              <a:rPr lang="nb-NO" altLang="nb-NO" dirty="0" err="1"/>
              <a:t>Metaphor</a:t>
            </a:r>
            <a:endParaRPr lang="nb-NO" altLang="nb-NO" dirty="0"/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284EA746-DCFB-B102-3771-EE6E6242E0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b-NO" altLang="nb-NO" sz="3200" dirty="0" err="1"/>
              <a:t>Constructional</a:t>
            </a:r>
            <a:r>
              <a:rPr lang="nb-NO" altLang="nb-NO" sz="3200" dirty="0"/>
              <a:t> </a:t>
            </a:r>
            <a:r>
              <a:rPr lang="nb-NO" altLang="nb-NO" sz="3200" dirty="0" err="1"/>
              <a:t>profiles</a:t>
            </a:r>
            <a:r>
              <a:rPr lang="nb-NO" altLang="nb-NO" sz="3200" dirty="0"/>
              <a:t> reveal </a:t>
            </a:r>
            <a:r>
              <a:rPr lang="nb-NO" altLang="nb-NO" sz="3200" dirty="0" err="1"/>
              <a:t>that</a:t>
            </a:r>
            <a:r>
              <a:rPr lang="nb-NO" altLang="nb-NO" sz="3200" dirty="0"/>
              <a:t> </a:t>
            </a:r>
            <a:r>
              <a:rPr lang="nb-NO" altLang="nb-NO" sz="3200" dirty="0" err="1"/>
              <a:t>emotions</a:t>
            </a:r>
            <a:r>
              <a:rPr lang="nb-NO" altLang="nb-NO" sz="3200" dirty="0"/>
              <a:t> </a:t>
            </a:r>
            <a:r>
              <a:rPr lang="nb-NO" altLang="nb-NO" sz="3200" dirty="0" err="1"/>
              <a:t>such</a:t>
            </a:r>
            <a:r>
              <a:rPr lang="nb-NO" altLang="nb-NO" sz="3200" dirty="0"/>
              <a:t> as </a:t>
            </a:r>
            <a:r>
              <a:rPr lang="nb-NO" altLang="nb-NO" sz="3200" dirty="0" err="1"/>
              <a:t>happiness</a:t>
            </a:r>
            <a:r>
              <a:rPr lang="nb-NO" altLang="nb-NO" sz="3200" dirty="0"/>
              <a:t> and </a:t>
            </a:r>
            <a:r>
              <a:rPr lang="nb-NO" altLang="nb-NO" sz="3200" dirty="0" err="1"/>
              <a:t>sadness</a:t>
            </a:r>
            <a:r>
              <a:rPr lang="nb-NO" altLang="nb-NO" sz="3200" dirty="0"/>
              <a:t> in Russian </a:t>
            </a:r>
            <a:r>
              <a:rPr lang="nb-NO" altLang="nb-NO" sz="3200" dirty="0" err="1"/>
              <a:t>are</a:t>
            </a:r>
            <a:r>
              <a:rPr lang="nb-NO" altLang="nb-NO" sz="3200" dirty="0"/>
              <a:t> </a:t>
            </a:r>
            <a:r>
              <a:rPr lang="nb-NO" altLang="nb-NO" sz="3200" dirty="0" err="1"/>
              <a:t>understood</a:t>
            </a:r>
            <a:r>
              <a:rPr lang="nb-NO" altLang="nb-NO" sz="3200" dirty="0"/>
              <a:t> as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3200" b="1" dirty="0" err="1"/>
              <a:t>metaphorical</a:t>
            </a:r>
            <a:r>
              <a:rPr lang="nb-NO" altLang="nb-NO" sz="3200" dirty="0"/>
              <a:t> holes or </a:t>
            </a:r>
            <a:r>
              <a:rPr lang="nb-NO" altLang="nb-NO" sz="3200" dirty="0" err="1"/>
              <a:t>mires</a:t>
            </a:r>
            <a:r>
              <a:rPr lang="nb-NO" altLang="nb-NO" sz="32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3200" b="1" dirty="0" err="1"/>
              <a:t>metaphorical</a:t>
            </a:r>
            <a:r>
              <a:rPr lang="nb-NO" altLang="nb-NO" sz="3200" dirty="0"/>
              <a:t> agents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3200" b="1" dirty="0" err="1"/>
              <a:t>metaphorical</a:t>
            </a:r>
            <a:r>
              <a:rPr lang="nb-NO" altLang="nb-NO" sz="3200" dirty="0"/>
              <a:t> </a:t>
            </a:r>
            <a:r>
              <a:rPr lang="nb-NO" altLang="nb-NO" sz="3200" dirty="0" err="1"/>
              <a:t>accessories</a:t>
            </a:r>
            <a:r>
              <a:rPr lang="nb-NO" altLang="nb-NO" sz="3200" dirty="0"/>
              <a:t> (</a:t>
            </a:r>
            <a:r>
              <a:rPr lang="nb-NO" altLang="nb-NO" sz="3200" dirty="0" err="1"/>
              <a:t>gestures</a:t>
            </a:r>
            <a:r>
              <a:rPr lang="nb-NO" altLang="nb-NO" sz="3200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nb-NO" altLang="nb-NO" sz="3200" b="1" dirty="0" err="1"/>
              <a:t>metaphorical</a:t>
            </a:r>
            <a:r>
              <a:rPr lang="nb-NO" altLang="nb-NO" sz="3200" dirty="0"/>
              <a:t> </a:t>
            </a:r>
            <a:r>
              <a:rPr lang="nb-NO" altLang="nb-NO" sz="3200" dirty="0" err="1"/>
              <a:t>diseases</a:t>
            </a:r>
            <a:endParaRPr lang="nb-NO" altLang="nb-NO" sz="3200" dirty="0"/>
          </a:p>
          <a:p>
            <a:pPr lvl="1" eaLnBrk="1" hangingPunct="1">
              <a:lnSpc>
                <a:spcPct val="90000"/>
              </a:lnSpc>
            </a:pPr>
            <a:r>
              <a:rPr lang="nb-NO" altLang="nb-NO" sz="3200" b="1" dirty="0" err="1"/>
              <a:t>metaphorical</a:t>
            </a:r>
            <a:r>
              <a:rPr lang="nb-NO" altLang="nb-NO" sz="3200" dirty="0"/>
              <a:t> </a:t>
            </a:r>
            <a:r>
              <a:rPr lang="nb-NO" altLang="nb-NO" sz="3200" dirty="0" err="1"/>
              <a:t>sources</a:t>
            </a:r>
            <a:endParaRPr lang="nb-NO" altLang="nb-NO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23639F4A-3C51-FFD3-D1AA-71D43D536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3886200" cy="1143000"/>
          </a:xfrm>
        </p:spPr>
        <p:txBody>
          <a:bodyPr/>
          <a:lstStyle/>
          <a:p>
            <a:pPr eaLnBrk="1" hangingPunct="1"/>
            <a:r>
              <a:rPr lang="ru-RU" altLang="nb-NO" dirty="0">
                <a:solidFill>
                  <a:schemeClr val="tx1"/>
                </a:solidFill>
              </a:rPr>
              <a:t>в</a:t>
            </a:r>
            <a:r>
              <a:rPr lang="en-US" altLang="nb-NO" dirty="0">
                <a:solidFill>
                  <a:schemeClr val="tx1"/>
                </a:solidFill>
              </a:rPr>
              <a:t> + Acc ‘into’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2A94F991-C5BC-957E-C288-27A6A573BA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869" y="3389312"/>
            <a:ext cx="9099331" cy="30876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nb-NO" sz="3600" dirty="0"/>
              <a:t>Я же живой человек и, конечно, иногда впадаю в уныние.</a:t>
            </a:r>
          </a:p>
          <a:p>
            <a:pPr eaLnBrk="1" hangingPunct="1">
              <a:buFontTx/>
              <a:buNone/>
            </a:pPr>
            <a:r>
              <a:rPr lang="en-US" altLang="nb-NO" sz="3600" dirty="0"/>
              <a:t>‘I am a living person, and, of course, occasionally fall </a:t>
            </a:r>
            <a:r>
              <a:rPr lang="en-US" altLang="nb-NO" sz="3600" u="sng" dirty="0"/>
              <a:t>into sadness</a:t>
            </a:r>
            <a:r>
              <a:rPr lang="en-US" altLang="nb-NO" sz="3600" dirty="0"/>
              <a:t>.’</a:t>
            </a:r>
            <a:endParaRPr lang="en-US" altLang="nb-NO" dirty="0"/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DB8D936B-D58F-57B6-5B88-86FFFE508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41148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64F59213-4CA9-87B7-D131-6245D4311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4724400" cy="1143000"/>
          </a:xfrm>
        </p:spPr>
        <p:txBody>
          <a:bodyPr/>
          <a:lstStyle/>
          <a:p>
            <a:pPr eaLnBrk="1" hangingPunct="1"/>
            <a:r>
              <a:rPr lang="ru-RU" altLang="nb-NO" dirty="0">
                <a:solidFill>
                  <a:schemeClr val="tx1"/>
                </a:solidFill>
              </a:rPr>
              <a:t>в</a:t>
            </a:r>
            <a:r>
              <a:rPr lang="en-US" altLang="nb-NO" dirty="0">
                <a:solidFill>
                  <a:schemeClr val="tx1"/>
                </a:solidFill>
              </a:rPr>
              <a:t> + Loc ‘in’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A5B67D83-E4A5-04EE-6E98-599B13F8D6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497" y="2677510"/>
            <a:ext cx="10363200" cy="4038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nb-NO" sz="3200" dirty="0"/>
              <a:t>Ей на ум не придет, что супруг изнывает в тоске о потерянных минутах труда и вдохновения.</a:t>
            </a:r>
          </a:p>
          <a:p>
            <a:pPr eaLnBrk="1" hangingPunct="1">
              <a:buFontTx/>
              <a:buNone/>
            </a:pPr>
            <a:r>
              <a:rPr lang="en-US" altLang="nb-NO" sz="3200" dirty="0"/>
              <a:t>‘It doesn’t occur to her that her spouse is suffering </a:t>
            </a:r>
            <a:r>
              <a:rPr lang="en-US" altLang="nb-NO" sz="3200" u="sng" dirty="0"/>
              <a:t>in sadness</a:t>
            </a:r>
            <a:r>
              <a:rPr lang="en-US" altLang="nb-NO" sz="3200" dirty="0"/>
              <a:t> over the minutes of work and inspiration that he has lost.’</a:t>
            </a:r>
          </a:p>
        </p:txBody>
      </p:sp>
      <p:pic>
        <p:nvPicPr>
          <p:cNvPr id="52227" name="Picture 4">
            <a:extLst>
              <a:ext uri="{FF2B5EF4-FFF2-40B4-BE49-F238E27FC236}">
                <a16:creationId xmlns:a16="http://schemas.microsoft.com/office/drawing/2014/main" id="{0532EC92-FF52-2858-4167-4875B854A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EEB2F8-19AB-2528-6913-4FF24587B17A}"/>
              </a:ext>
            </a:extLst>
          </p:cNvPr>
          <p:cNvSpPr txBox="1"/>
          <p:nvPr/>
        </p:nvSpPr>
        <p:spPr>
          <a:xfrm>
            <a:off x="504497" y="5936105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7030A0"/>
                </a:solidFill>
              </a:rPr>
              <a:t>BUT: </a:t>
            </a:r>
            <a:r>
              <a:rPr lang="en-US" sz="2800" noProof="0" dirty="0">
                <a:solidFill>
                  <a:srgbClr val="7030A0"/>
                </a:solidFill>
              </a:rPr>
              <a:t>You don’t crawl out! </a:t>
            </a:r>
            <a:r>
              <a:rPr lang="en-US" sz="2800" noProof="0" dirty="0" err="1">
                <a:solidFill>
                  <a:srgbClr val="7030A0"/>
                </a:solidFill>
              </a:rPr>
              <a:t>из</a:t>
            </a:r>
            <a:r>
              <a:rPr lang="en-US" sz="2800" noProof="0" dirty="0">
                <a:solidFill>
                  <a:srgbClr val="7030A0"/>
                </a:solidFill>
              </a:rPr>
              <a:t>  + Gen is exceedingly rare</a:t>
            </a:r>
            <a:endParaRPr lang="en-NO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7CCBB500-7BBC-5215-B98F-28FE0A5895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38600" y="609600"/>
            <a:ext cx="5943600" cy="1143000"/>
          </a:xfrm>
        </p:spPr>
        <p:txBody>
          <a:bodyPr/>
          <a:lstStyle/>
          <a:p>
            <a:pPr eaLnBrk="1" hangingPunct="1"/>
            <a:r>
              <a:rPr lang="en-US" altLang="nb-NO">
                <a:solidFill>
                  <a:schemeClr val="tx1"/>
                </a:solidFill>
              </a:rPr>
              <a:t>Inst: Agent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C915E578-9BA1-D6E7-81E4-5B1545D71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63615" y="2049517"/>
            <a:ext cx="8744606" cy="419888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nb-NO" sz="3200" dirty="0"/>
              <a:t>Кто из живущих, томимый унынием, не предавался такому перебору не состоявшихся жизненных вариантов?</a:t>
            </a:r>
          </a:p>
          <a:p>
            <a:pPr eaLnBrk="1" hangingPunct="1">
              <a:buFontTx/>
              <a:buNone/>
            </a:pPr>
            <a:r>
              <a:rPr lang="en-US" altLang="nb-NO" sz="3200" dirty="0"/>
              <a:t>‘Who among mortals tormented </a:t>
            </a:r>
            <a:r>
              <a:rPr lang="en-US" altLang="nb-NO" sz="3200" u="sng" dirty="0"/>
              <a:t>by sadness</a:t>
            </a:r>
            <a:r>
              <a:rPr lang="en-US" altLang="nb-NO" sz="3200" dirty="0"/>
              <a:t>, has not indulged in an inventory of all the things that didn’t happen in their life?’</a:t>
            </a: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AA2E15B0-283A-5273-C71C-A210D2AC4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8" y="0"/>
            <a:ext cx="24082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71AFA0F4-0FE4-8954-3AC7-587A9839C1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7559" y="1066799"/>
            <a:ext cx="5528441" cy="1741489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nb-NO" dirty="0">
                <a:solidFill>
                  <a:schemeClr val="tx1"/>
                </a:solidFill>
              </a:rPr>
              <a:t>с</a:t>
            </a:r>
            <a:r>
              <a:rPr lang="en-US" altLang="nb-NO" dirty="0">
                <a:solidFill>
                  <a:schemeClr val="tx1"/>
                </a:solidFill>
              </a:rPr>
              <a:t> + Inst ‘with’</a:t>
            </a:r>
            <a:br>
              <a:rPr lang="ru-RU" altLang="nb-NO" dirty="0">
                <a:solidFill>
                  <a:schemeClr val="tx1"/>
                </a:solidFill>
              </a:rPr>
            </a:br>
            <a:r>
              <a:rPr lang="nb-NO" altLang="nb-NO" dirty="0">
                <a:solidFill>
                  <a:schemeClr val="tx1"/>
                </a:solidFill>
              </a:rPr>
              <a:t>(a </a:t>
            </a:r>
            <a:r>
              <a:rPr lang="nb-NO" altLang="nb-NO" dirty="0" err="1">
                <a:solidFill>
                  <a:schemeClr val="tx1"/>
                </a:solidFill>
              </a:rPr>
              <a:t>gesture</a:t>
            </a:r>
            <a:r>
              <a:rPr lang="nb-NO" altLang="nb-NO" dirty="0">
                <a:solidFill>
                  <a:schemeClr val="tx1"/>
                </a:solidFill>
              </a:rPr>
              <a:t> like a smile)</a:t>
            </a:r>
            <a:endParaRPr lang="en-US" altLang="nb-NO" dirty="0">
              <a:solidFill>
                <a:schemeClr val="tx1"/>
              </a:solidFill>
            </a:endParaRP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E8B11A13-1933-9B2C-7B15-6AB9F87AB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7559" y="2895600"/>
            <a:ext cx="10646979" cy="32004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nb-NO" altLang="nb-NO" sz="3600" dirty="0"/>
              <a:t>-</a:t>
            </a:r>
            <a:r>
              <a:rPr lang="ru-RU" altLang="nb-NO" sz="3600" dirty="0"/>
              <a:t>Кушаешь ты, как свинья, - с грустью сказал капитан.</a:t>
            </a:r>
            <a:endParaRPr lang="nb-NO" altLang="nb-NO" sz="3600" dirty="0"/>
          </a:p>
          <a:p>
            <a:pPr eaLnBrk="1" hangingPunct="1">
              <a:buFontTx/>
              <a:buNone/>
            </a:pPr>
            <a:r>
              <a:rPr lang="en-US" altLang="nb-NO" sz="3600" dirty="0"/>
              <a:t>‘--You eat like a pig’-- said the captain </a:t>
            </a:r>
            <a:r>
              <a:rPr lang="en-US" altLang="nb-NO" sz="3600" u="sng" dirty="0"/>
              <a:t>with sadness</a:t>
            </a:r>
            <a:r>
              <a:rPr lang="en-US" altLang="nb-NO" sz="3600" dirty="0"/>
              <a:t>.’</a:t>
            </a:r>
          </a:p>
        </p:txBody>
      </p:sp>
      <p:pic>
        <p:nvPicPr>
          <p:cNvPr id="56323" name="Picture 7">
            <a:extLst>
              <a:ext uri="{FF2B5EF4-FFF2-40B4-BE49-F238E27FC236}">
                <a16:creationId xmlns:a16="http://schemas.microsoft.com/office/drawing/2014/main" id="{8CA0DF10-CB01-D7AF-2600-A2175E0DA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622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CDFE7F68-74D1-15D7-EDB9-E6D73D1E91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1219200"/>
            <a:ext cx="6248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nb-NO" dirty="0">
                <a:solidFill>
                  <a:schemeClr val="tx1"/>
                </a:solidFill>
              </a:rPr>
              <a:t>от</a:t>
            </a:r>
            <a:r>
              <a:rPr lang="en-US" altLang="nb-NO" dirty="0">
                <a:solidFill>
                  <a:schemeClr val="tx1"/>
                </a:solidFill>
              </a:rPr>
              <a:t> + Gen ‘from’: </a:t>
            </a:r>
            <a:br>
              <a:rPr lang="en-US" altLang="nb-NO" dirty="0">
                <a:solidFill>
                  <a:schemeClr val="tx1"/>
                </a:solidFill>
              </a:rPr>
            </a:br>
            <a:r>
              <a:rPr lang="en-US" altLang="nb-NO" dirty="0">
                <a:solidFill>
                  <a:schemeClr val="tx1"/>
                </a:solidFill>
              </a:rPr>
              <a:t>Healing from disease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E7E1B89D-3BC8-9FF5-C89D-C96A0AA8C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4517" y="3079530"/>
            <a:ext cx="9933483" cy="3016469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altLang="nb-NO" sz="3600" dirty="0"/>
              <a:t>Самое лучшее лекарство от хандры – это чтение.</a:t>
            </a:r>
          </a:p>
          <a:p>
            <a:pPr eaLnBrk="1" hangingPunct="1">
              <a:buFontTx/>
              <a:buNone/>
            </a:pPr>
            <a:r>
              <a:rPr lang="en-US" altLang="nb-NO" sz="3600" dirty="0"/>
              <a:t>‘The best cure </a:t>
            </a:r>
            <a:r>
              <a:rPr lang="en-US" altLang="nb-NO" sz="3600" u="sng" dirty="0"/>
              <a:t>for sadness</a:t>
            </a:r>
            <a:r>
              <a:rPr lang="en-US" altLang="nb-NO" sz="3600" dirty="0"/>
              <a:t> is reading.’</a:t>
            </a:r>
            <a:endParaRPr lang="en-US" altLang="nb-NO" dirty="0"/>
          </a:p>
        </p:txBody>
      </p:sp>
      <p:pic>
        <p:nvPicPr>
          <p:cNvPr id="58371" name="Picture 4">
            <a:extLst>
              <a:ext uri="{FF2B5EF4-FFF2-40B4-BE49-F238E27FC236}">
                <a16:creationId xmlns:a16="http://schemas.microsoft.com/office/drawing/2014/main" id="{CFE3F04F-D5E5-A224-C8CC-70B15A3F0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64" y="0"/>
            <a:ext cx="228123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70014D12-71C6-6FB8-6F21-86F41A540D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990600"/>
            <a:ext cx="505936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nb-NO" sz="4000" dirty="0"/>
              <a:t>от</a:t>
            </a:r>
            <a:r>
              <a:rPr lang="en-US" altLang="nb-NO" sz="4000" dirty="0"/>
              <a:t> + Gen ‘from’: Cause/Source</a:t>
            </a:r>
            <a:endParaRPr lang="en-US" altLang="nb-NO" dirty="0">
              <a:solidFill>
                <a:schemeClr val="tx1"/>
              </a:solidFill>
            </a:endParaRP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87BD3FB4-23EF-AD4B-947F-9893B42B3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2966" y="2667000"/>
            <a:ext cx="6537434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nb-NO" sz="3600" dirty="0"/>
              <a:t>Подумайте, этот человек умер от меланхолии!</a:t>
            </a:r>
          </a:p>
          <a:p>
            <a:pPr eaLnBrk="1" hangingPunct="1">
              <a:buFontTx/>
              <a:buNone/>
            </a:pPr>
            <a:r>
              <a:rPr lang="en-US" altLang="nb-NO" sz="3600" dirty="0"/>
              <a:t>‘Just imagine, that person died </a:t>
            </a:r>
            <a:r>
              <a:rPr lang="en-US" altLang="nb-NO" sz="3600" u="sng" dirty="0"/>
              <a:t>of sadness</a:t>
            </a:r>
            <a:r>
              <a:rPr lang="en-US" altLang="nb-NO" sz="3600" dirty="0"/>
              <a:t>!’</a:t>
            </a:r>
          </a:p>
        </p:txBody>
      </p:sp>
      <p:pic>
        <p:nvPicPr>
          <p:cNvPr id="60419" name="Picture 6">
            <a:extLst>
              <a:ext uri="{FF2B5EF4-FFF2-40B4-BE49-F238E27FC236}">
                <a16:creationId xmlns:a16="http://schemas.microsoft.com/office/drawing/2014/main" id="{EE992183-7B0C-CA20-2299-C620D6EE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387" y="102476"/>
            <a:ext cx="505936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29978-908C-1571-71D3-485117AD6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BE0A637-CAC9-141B-9053-40B1DBE6BC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20560" y="-5678"/>
            <a:ext cx="5371441" cy="6063579"/>
          </a:xfrm>
        </p:spPr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0DCBBF-9265-35CB-B18B-7E8E7B747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060" y="254787"/>
            <a:ext cx="6862240" cy="710413"/>
          </a:xfrm>
        </p:spPr>
        <p:txBody>
          <a:bodyPr>
            <a:normAutofit/>
          </a:bodyPr>
          <a:lstStyle/>
          <a:p>
            <a:r>
              <a:rPr lang="en-NO" dirty="0"/>
              <a:t>Preview of findings</a:t>
            </a:r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C2213D7D-43CC-C895-871E-0FDDC75E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6243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D6C9687F-9D3F-EDE9-F0B7-7BE22B62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99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1E0172-0497-81CF-82D4-B20B5D18E048}"/>
              </a:ext>
            </a:extLst>
          </p:cNvPr>
          <p:cNvSpPr txBox="1"/>
          <p:nvPr/>
        </p:nvSpPr>
        <p:spPr>
          <a:xfrm>
            <a:off x="618060" y="1066800"/>
            <a:ext cx="73829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Psychology vs. grammar: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semantic similarity vs. metaphorical substances, agents, locations,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loss of agency, bodily </a:t>
            </a:r>
            <a:r>
              <a:rPr lang="en-GB" sz="2400" dirty="0"/>
              <a:t>manifestation, regulation </a:t>
            </a:r>
            <a:endParaRPr lang="en-NO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Implications for lexicography: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typical grammatical constructions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structure of semantic fields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NO" sz="2400" dirty="0"/>
              <a:t>applicable to other fields such as </a:t>
            </a:r>
            <a:r>
              <a:rPr lang="en-GB" sz="2400" dirty="0" err="1"/>
              <a:t>color</a:t>
            </a:r>
            <a:r>
              <a:rPr lang="en-GB" sz="2400" dirty="0"/>
              <a:t>, body parts, time, evaluation, size, quantity, modality, or verbs of motion, speaking and thinking </a:t>
            </a:r>
            <a:r>
              <a:rPr lang="en-NO" sz="24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Implications for pedagogy</a:t>
            </a:r>
          </a:p>
        </p:txBody>
      </p:sp>
    </p:spTree>
    <p:extLst>
      <p:ext uri="{BB962C8B-B14F-4D97-AF65-F5344CB8AC3E}">
        <p14:creationId xmlns:p14="http://schemas.microsoft.com/office/powerpoint/2010/main" val="35112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A1D50-2F9F-2F3A-B83B-F14DFF3B5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4C33F-D399-C099-3796-002A25BE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8950" cy="1325563"/>
          </a:xfrm>
        </p:spPr>
        <p:txBody>
          <a:bodyPr>
            <a:normAutofit/>
          </a:bodyPr>
          <a:lstStyle/>
          <a:p>
            <a:r>
              <a:rPr lang="en-GB" dirty="0"/>
              <a:t>Grammatical profiles of Russian nouns  </a:t>
            </a:r>
            <a:br>
              <a:rPr lang="en-GB" dirty="0"/>
            </a:br>
            <a:r>
              <a:rPr lang="en-GB" dirty="0"/>
              <a:t>(Janda &amp; </a:t>
            </a:r>
            <a:r>
              <a:rPr lang="en-GB" dirty="0" err="1"/>
              <a:t>Tyers</a:t>
            </a:r>
            <a:r>
              <a:rPr lang="en-GB" dirty="0"/>
              <a:t> 2021)</a:t>
            </a:r>
            <a:endParaRPr lang="en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8FBAD-41DD-5516-E72A-062DFBD32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1" y="1825625"/>
            <a:ext cx="11020426" cy="4351338"/>
          </a:xfrm>
        </p:spPr>
        <p:txBody>
          <a:bodyPr>
            <a:noAutofit/>
          </a:bodyPr>
          <a:lstStyle/>
          <a:p>
            <a:r>
              <a:rPr lang="en-US" altLang="nb-NO" sz="2800" dirty="0"/>
              <a:t>Grammatical profile = “the distribution of relative frequencies of inflected forms associated with a given word”</a:t>
            </a:r>
          </a:p>
          <a:p>
            <a:r>
              <a:rPr lang="en-US" altLang="nb-NO" sz="2800" dirty="0"/>
              <a:t>Zipf’s law affects distribution of inflected forms</a:t>
            </a:r>
          </a:p>
          <a:p>
            <a:r>
              <a:rPr lang="nb-NO" sz="2800" b="1" dirty="0"/>
              <a:t>&lt;10%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wordforms</a:t>
            </a:r>
            <a:r>
              <a:rPr lang="nb-NO" sz="2800" dirty="0"/>
              <a:t>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dirty="0" err="1"/>
              <a:t>frequent</a:t>
            </a:r>
            <a:r>
              <a:rPr lang="nb-NO" sz="2800" dirty="0"/>
              <a:t>, </a:t>
            </a:r>
            <a:r>
              <a:rPr lang="nb-NO" sz="2800" dirty="0" err="1"/>
              <a:t>others</a:t>
            </a:r>
            <a:r>
              <a:rPr lang="nb-NO" sz="2800" dirty="0"/>
              <a:t> rare or </a:t>
            </a:r>
            <a:r>
              <a:rPr lang="nb-NO" sz="2800" dirty="0" err="1"/>
              <a:t>unencountered</a:t>
            </a:r>
            <a:endParaRPr lang="nb-NO" sz="2800" dirty="0"/>
          </a:p>
          <a:p>
            <a:r>
              <a:rPr lang="nb-NO" sz="2800" dirty="0" err="1"/>
              <a:t>Each</a:t>
            </a:r>
            <a:r>
              <a:rPr lang="nb-NO" sz="2800" dirty="0"/>
              <a:t> </a:t>
            </a:r>
            <a:r>
              <a:rPr lang="nb-NO" sz="2800" dirty="0" err="1"/>
              <a:t>lexeme</a:t>
            </a:r>
            <a:r>
              <a:rPr lang="nb-NO" sz="2800" dirty="0"/>
              <a:t> is </a:t>
            </a:r>
            <a:r>
              <a:rPr lang="nb-NO" sz="2800" dirty="0" err="1"/>
              <a:t>common</a:t>
            </a:r>
            <a:r>
              <a:rPr lang="nb-NO" sz="2800" dirty="0"/>
              <a:t> in a </a:t>
            </a:r>
            <a:r>
              <a:rPr lang="nb-NO" sz="2800" b="1" dirty="0" err="1"/>
              <a:t>subset</a:t>
            </a:r>
            <a:r>
              <a:rPr lang="nb-NO" sz="2800" b="1" dirty="0"/>
              <a:t> </a:t>
            </a:r>
            <a:r>
              <a:rPr lang="nb-NO" sz="2800" b="1" dirty="0" err="1"/>
              <a:t>of</a:t>
            </a:r>
            <a:r>
              <a:rPr lang="nb-NO" sz="2800" b="1" dirty="0"/>
              <a:t> </a:t>
            </a:r>
            <a:r>
              <a:rPr lang="nb-NO" sz="2800" b="1" dirty="0" err="1"/>
              <a:t>wordforms</a:t>
            </a:r>
            <a:endParaRPr lang="nb-NO" sz="2800" b="1" dirty="0"/>
          </a:p>
          <a:p>
            <a:r>
              <a:rPr lang="nb-NO" sz="2800" dirty="0" err="1"/>
              <a:t>Wordforms</a:t>
            </a:r>
            <a:r>
              <a:rPr lang="nb-NO" sz="2800" dirty="0"/>
              <a:t> </a:t>
            </a:r>
            <a:r>
              <a:rPr lang="nb-NO" sz="2800" dirty="0" err="1"/>
              <a:t>common</a:t>
            </a:r>
            <a:r>
              <a:rPr lang="nb-NO" sz="2800" dirty="0"/>
              <a:t> to a </a:t>
            </a:r>
            <a:r>
              <a:rPr lang="nb-NO" sz="2800" dirty="0" err="1"/>
              <a:t>lexeme</a:t>
            </a:r>
            <a:r>
              <a:rPr lang="nb-NO" sz="2800" dirty="0"/>
              <a:t> </a:t>
            </a:r>
            <a:r>
              <a:rPr lang="nb-NO" sz="2800" dirty="0" err="1"/>
              <a:t>are</a:t>
            </a:r>
            <a:r>
              <a:rPr lang="nb-NO" sz="2800" dirty="0"/>
              <a:t> </a:t>
            </a:r>
            <a:r>
              <a:rPr lang="nb-NO" sz="2800" b="1" dirty="0" err="1"/>
              <a:t>motivated</a:t>
            </a:r>
            <a:r>
              <a:rPr lang="nb-NO" sz="2800" b="1" dirty="0"/>
              <a:t> by </a:t>
            </a:r>
            <a:r>
              <a:rPr lang="nb-NO" sz="2800" b="1" dirty="0" err="1"/>
              <a:t>typical</a:t>
            </a:r>
            <a:r>
              <a:rPr lang="nb-NO" sz="2800" b="1" dirty="0"/>
              <a:t> </a:t>
            </a:r>
            <a:r>
              <a:rPr lang="nb-NO" sz="2800" b="1" dirty="0" err="1"/>
              <a:t>collocations</a:t>
            </a:r>
            <a:r>
              <a:rPr lang="nb-NO" sz="2800" b="1" dirty="0"/>
              <a:t> and </a:t>
            </a:r>
            <a:r>
              <a:rPr lang="nb-NO" sz="2800" b="1" dirty="0" err="1"/>
              <a:t>grammatical</a:t>
            </a:r>
            <a:r>
              <a:rPr lang="nb-NO" sz="2800" b="1" dirty="0"/>
              <a:t> </a:t>
            </a:r>
            <a:r>
              <a:rPr lang="nb-NO" sz="2800" b="1" dirty="0" err="1"/>
              <a:t>constructions</a:t>
            </a:r>
            <a:endParaRPr lang="nb-NO" sz="2800" b="1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077725C0-78B5-F160-3A86-F4EEB0E9D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547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85776" y="300040"/>
            <a:ext cx="11358562" cy="585785"/>
          </a:xfrm>
        </p:spPr>
        <p:txBody>
          <a:bodyPr>
            <a:noAutofit/>
          </a:bodyPr>
          <a:lstStyle/>
          <a:p>
            <a:pPr algn="ctr"/>
            <a:r>
              <a:rPr lang="cs-CZ" altLang="en-US" sz="3733" b="1" dirty="0" err="1">
                <a:latin typeface="Open Sans" charset="0"/>
                <a:ea typeface="ＭＳ Ｐゴシック" charset="-128"/>
                <a:cs typeface="Open Sans" charset="0"/>
              </a:rPr>
              <a:t>Examples</a:t>
            </a:r>
            <a:r>
              <a:rPr lang="cs-CZ" altLang="en-US" sz="3733" b="1" dirty="0">
                <a:latin typeface="Open Sans" charset="0"/>
                <a:ea typeface="ＭＳ Ｐゴシック" charset="-128"/>
                <a:cs typeface="Open Sans" charset="0"/>
              </a:rPr>
              <a:t> </a:t>
            </a:r>
            <a:r>
              <a:rPr lang="cs-CZ" altLang="en-US" sz="3733" b="1" dirty="0" err="1">
                <a:latin typeface="Open Sans" charset="0"/>
                <a:ea typeface="ＭＳ Ｐゴシック" charset="-128"/>
                <a:cs typeface="Open Sans" charset="0"/>
              </a:rPr>
              <a:t>of</a:t>
            </a:r>
            <a:r>
              <a:rPr lang="cs-CZ" altLang="en-US" sz="3733" b="1" dirty="0">
                <a:latin typeface="Open Sans" charset="0"/>
                <a:ea typeface="ＭＳ Ｐゴシック" charset="-128"/>
                <a:cs typeface="Open Sans" charset="0"/>
              </a:rPr>
              <a:t> </a:t>
            </a:r>
            <a:r>
              <a:rPr lang="cs-CZ" altLang="en-US" sz="3733" b="1" dirty="0" err="1">
                <a:latin typeface="Open Sans" charset="0"/>
                <a:ea typeface="ＭＳ Ｐゴシック" charset="-128"/>
                <a:cs typeface="Open Sans" charset="0"/>
              </a:rPr>
              <a:t>high-frequency</a:t>
            </a:r>
            <a:r>
              <a:rPr lang="cs-CZ" altLang="en-US" sz="3733" b="1" dirty="0">
                <a:latin typeface="Open Sans" charset="0"/>
                <a:ea typeface="ＭＳ Ｐゴシック" charset="-128"/>
                <a:cs typeface="Open Sans" charset="0"/>
              </a:rPr>
              <a:t> </a:t>
            </a:r>
            <a:r>
              <a:rPr lang="cs-CZ" altLang="en-US" sz="3733" b="1" dirty="0" err="1">
                <a:latin typeface="Open Sans" charset="0"/>
                <a:ea typeface="ＭＳ Ｐゴシック" charset="-128"/>
                <a:cs typeface="Open Sans" charset="0"/>
              </a:rPr>
              <a:t>Russian</a:t>
            </a:r>
            <a:r>
              <a:rPr lang="cs-CZ" altLang="en-US" sz="3733" b="1" dirty="0">
                <a:latin typeface="Open Sans" charset="0"/>
                <a:ea typeface="ＭＳ Ｐゴシック" charset="-128"/>
                <a:cs typeface="Open Sans" charset="0"/>
              </a:rPr>
              <a:t> </a:t>
            </a:r>
            <a:r>
              <a:rPr lang="cs-CZ" altLang="en-US" sz="3733" b="1" dirty="0" err="1">
                <a:latin typeface="Open Sans" charset="0"/>
                <a:ea typeface="ＭＳ Ｐゴシック" charset="-128"/>
                <a:cs typeface="Open Sans" charset="0"/>
              </a:rPr>
              <a:t>nouns</a:t>
            </a:r>
            <a:endParaRPr lang="en-US" altLang="en-US" sz="3733" b="1" dirty="0">
              <a:latin typeface="Open Sans" charset="0"/>
              <a:ea typeface="ＭＳ Ｐゴシック" charset="-128"/>
              <a:cs typeface="Open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81045"/>
              </p:ext>
            </p:extLst>
          </p:nvPr>
        </p:nvGraphicFramePr>
        <p:xfrm>
          <a:off x="1366839" y="1534037"/>
          <a:ext cx="10191750" cy="4917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Nsg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страх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солдат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отделение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концепция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память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Gsg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страха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отделения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концепции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памяти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Dsg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страху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солдату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отделению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600" b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Asg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страх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отделение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концепцию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память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Isg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страхом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солдатом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отделением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концепцией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памятью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Lsg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страхе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отделении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0" dirty="0" err="1">
                          <a:effectLst/>
                        </a:rPr>
                        <a:t>памяти</a:t>
                      </a:r>
                      <a:endParaRPr lang="en-GB" sz="1600" b="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Npl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солдаты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Gpl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страхов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b="1" dirty="0" err="1">
                          <a:effectLst/>
                        </a:rPr>
                        <a:t>солдат</a:t>
                      </a:r>
                      <a:endParaRPr lang="en-GB" sz="1600" b="1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отделений</a:t>
                      </a:r>
                      <a:endParaRPr lang="en-GB" sz="16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концепций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Dpl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солдатам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Apl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Ipl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концепциями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effectLst/>
                        </a:rPr>
                        <a:t>Lpl</a:t>
                      </a: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страхах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солдатах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отделениях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852613" y="6322340"/>
            <a:ext cx="85439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i="1" dirty="0">
                <a:latin typeface="Calibri" charset="0"/>
              </a:rPr>
              <a:t>Key:</a:t>
            </a:r>
            <a:r>
              <a:rPr lang="ru-RU" altLang="en-US" sz="2400" i="1" dirty="0">
                <a:latin typeface="Calibri" charset="0"/>
              </a:rPr>
              <a:t> </a:t>
            </a:r>
            <a:r>
              <a:rPr lang="nb-NO" altLang="en-US" sz="2400" b="1" dirty="0">
                <a:latin typeface="Calibri" charset="0"/>
              </a:rPr>
              <a:t>bold</a:t>
            </a:r>
            <a:r>
              <a:rPr lang="nb-NO" altLang="en-US" sz="2400" dirty="0">
                <a:latin typeface="Calibri" charset="0"/>
              </a:rPr>
              <a:t> &gt;20%, </a:t>
            </a:r>
            <a:r>
              <a:rPr lang="nb-NO" altLang="en-US" sz="2400" dirty="0" err="1">
                <a:latin typeface="Calibri" charset="0"/>
              </a:rPr>
              <a:t>plain</a:t>
            </a:r>
            <a:r>
              <a:rPr lang="nb-NO" altLang="en-US" sz="2400" dirty="0">
                <a:latin typeface="Calibri" charset="0"/>
              </a:rPr>
              <a:t> &gt;10%, </a:t>
            </a:r>
            <a:r>
              <a:rPr lang="nb-NO" altLang="en-US" sz="2400" dirty="0" err="1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grey</a:t>
            </a:r>
            <a:r>
              <a:rPr lang="nb-NO" altLang="en-US" sz="2400" dirty="0">
                <a:solidFill>
                  <a:schemeClr val="bg1">
                    <a:lumMod val="65000"/>
                  </a:schemeClr>
                </a:solidFill>
                <a:latin typeface="Calibri" charset="0"/>
              </a:rPr>
              <a:t> </a:t>
            </a:r>
            <a:r>
              <a:rPr lang="nb-NO" altLang="en-US" sz="2400" dirty="0">
                <a:latin typeface="Calibri" charset="0"/>
              </a:rPr>
              <a:t>1-9%, (blank) </a:t>
            </a:r>
            <a:r>
              <a:rPr lang="nb-NO" altLang="en-US" sz="2400" dirty="0" err="1">
                <a:latin typeface="Calibri" charset="0"/>
              </a:rPr>
              <a:t>unattested</a:t>
            </a:r>
            <a:r>
              <a:rPr lang="nb-NO" altLang="en-US" sz="2400" dirty="0">
                <a:latin typeface="Calibri" charset="0"/>
              </a:rPr>
              <a:t> </a:t>
            </a:r>
            <a:endParaRPr lang="en-US" altLang="en-US" sz="2400" dirty="0">
              <a:latin typeface="Calibri" charset="0"/>
            </a:endParaRPr>
          </a:p>
        </p:txBody>
      </p:sp>
      <p:sp>
        <p:nvSpPr>
          <p:cNvPr id="24652" name="TextBox 2"/>
          <p:cNvSpPr txBox="1">
            <a:spLocks noChangeArrowheads="1"/>
          </p:cNvSpPr>
          <p:nvPr/>
        </p:nvSpPr>
        <p:spPr bwMode="auto">
          <a:xfrm>
            <a:off x="1366839" y="1025265"/>
            <a:ext cx="10091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en-US" i="1" dirty="0">
                <a:latin typeface="Calibri" charset="0"/>
              </a:rPr>
              <a:t>	              ‘</a:t>
            </a:r>
            <a:r>
              <a:rPr lang="nb-NO" altLang="en-US" i="1" dirty="0" err="1">
                <a:latin typeface="Calibri" charset="0"/>
              </a:rPr>
              <a:t>fear</a:t>
            </a:r>
            <a:r>
              <a:rPr lang="nb-NO" altLang="en-US" i="1" dirty="0">
                <a:latin typeface="Calibri" charset="0"/>
              </a:rPr>
              <a:t>’	           ‘</a:t>
            </a:r>
            <a:r>
              <a:rPr lang="nb-NO" altLang="en-US" i="1" dirty="0" err="1">
                <a:latin typeface="Calibri" charset="0"/>
              </a:rPr>
              <a:t>soldier</a:t>
            </a:r>
            <a:r>
              <a:rPr lang="nb-NO" altLang="en-US" i="1" dirty="0">
                <a:latin typeface="Calibri" charset="0"/>
              </a:rPr>
              <a:t>’	        ‘</a:t>
            </a:r>
            <a:r>
              <a:rPr lang="nb-NO" altLang="en-US" i="1" dirty="0" err="1">
                <a:latin typeface="Calibri" charset="0"/>
              </a:rPr>
              <a:t>department</a:t>
            </a:r>
            <a:r>
              <a:rPr lang="nb-NO" altLang="en-US" i="1" dirty="0">
                <a:latin typeface="Calibri" charset="0"/>
              </a:rPr>
              <a:t>’           ‘</a:t>
            </a:r>
            <a:r>
              <a:rPr lang="nb-NO" altLang="en-US" i="1" dirty="0" err="1">
                <a:latin typeface="Calibri" charset="0"/>
              </a:rPr>
              <a:t>concept</a:t>
            </a:r>
            <a:r>
              <a:rPr lang="nb-NO" altLang="en-US" i="1" dirty="0">
                <a:latin typeface="Calibri" charset="0"/>
              </a:rPr>
              <a:t>’	    ‘</a:t>
            </a:r>
            <a:r>
              <a:rPr lang="nb-NO" altLang="en-US" i="1" dirty="0" err="1">
                <a:latin typeface="Calibri" charset="0"/>
              </a:rPr>
              <a:t>memory</a:t>
            </a:r>
            <a:r>
              <a:rPr lang="nb-NO" altLang="en-US" i="1" dirty="0">
                <a:latin typeface="Calibri" charset="0"/>
              </a:rPr>
              <a:t>’</a:t>
            </a:r>
            <a:endParaRPr lang="en-US" alt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47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-2024062"/>
            <a:ext cx="9144000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056189" y="4897438"/>
            <a:ext cx="3155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</p:spTree>
    <p:extLst>
      <p:ext uri="{BB962C8B-B14F-4D97-AF65-F5344CB8AC3E}">
        <p14:creationId xmlns:p14="http://schemas.microsoft.com/office/powerpoint/2010/main" val="46962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-2024062"/>
            <a:ext cx="9144000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056189" y="4897438"/>
            <a:ext cx="3155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/>
          <p:cNvSpPr>
            <a:spLocks noChangeArrowheads="1"/>
          </p:cNvSpPr>
          <p:nvPr/>
        </p:nvSpPr>
        <p:spPr bwMode="auto">
          <a:xfrm>
            <a:off x="1484314" y="561976"/>
            <a:ext cx="4552951" cy="1751013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800" b="1" dirty="0"/>
              <a:t>Typically a lexeme is found in only 1-3 </a:t>
            </a:r>
            <a:r>
              <a:rPr lang="en-US" sz="2800" b="1" dirty="0" err="1"/>
              <a:t>wordforms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668944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-2024062"/>
            <a:ext cx="9144000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056189" y="4897438"/>
            <a:ext cx="3155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Open Sans Light" charset="0"/>
                <a:ea typeface="ＭＳ Ｐゴシック" charset="-128"/>
                <a:cs typeface="Open Sans Light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alibri" charset="0"/>
              </a:rPr>
              <a:t>Masculine animates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4FCBC8B-F964-FA43-8DBB-6358B66E5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" y="125472"/>
            <a:ext cx="3958637" cy="6602705"/>
          </a:xfrm>
          <a:prstGeom prst="wedgeRoundRectCallout">
            <a:avLst>
              <a:gd name="adj1" fmla="val 50315"/>
              <a:gd name="adj2" fmla="val -13662"/>
              <a:gd name="adj3" fmla="val 16667"/>
            </a:avLst>
          </a:prstGeom>
          <a:solidFill>
            <a:srgbClr val="FF8080"/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b="1" dirty="0"/>
              <a:t>Any single lexeme gives exposure to only a subset of the paradigm.</a:t>
            </a:r>
          </a:p>
          <a:p>
            <a:pPr algn="ctr">
              <a:defRPr/>
            </a:pPr>
            <a:r>
              <a:rPr lang="en-US" sz="3200" b="1" dirty="0"/>
              <a:t>Each lexeme has a different subset of most typical forms.</a:t>
            </a:r>
          </a:p>
          <a:p>
            <a:pPr algn="ctr">
              <a:defRPr/>
            </a:pPr>
            <a:r>
              <a:rPr lang="en-US" sz="3200" b="1" dirty="0"/>
              <a:t>Collectively they populate the entire “space” of case/number combinations.</a:t>
            </a:r>
          </a:p>
        </p:txBody>
      </p:sp>
    </p:spTree>
    <p:extLst>
      <p:ext uri="{BB962C8B-B14F-4D97-AF65-F5344CB8AC3E}">
        <p14:creationId xmlns:p14="http://schemas.microsoft.com/office/powerpoint/2010/main" val="2847555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F2526-0A13-F0D8-3A5F-7C09F1351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30E8369-A2A2-2F79-8025-2466001CA60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F2D962-C637-5062-27DA-413B036A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GramatiKat</a:t>
            </a:r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6E3693AB-AE88-A44A-486A-7BC71BC3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7ED2B7E6-BFE7-23EE-889A-CFE5146A9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57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70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grey logo&#10;&#10;AI-generated content may be incorrect.">
            <a:extLst>
              <a:ext uri="{FF2B5EF4-FFF2-40B4-BE49-F238E27FC236}">
                <a16:creationId xmlns:a16="http://schemas.microsoft.com/office/drawing/2014/main" id="{3ED6E65B-1BCF-11DB-D7BE-10E40AE38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0" y="281392"/>
            <a:ext cx="8051800" cy="14478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80926F-86A4-EE49-7963-0F6F0C2DA17A}"/>
              </a:ext>
            </a:extLst>
          </p:cNvPr>
          <p:cNvSpPr txBox="1"/>
          <p:nvPr/>
        </p:nvSpPr>
        <p:spPr>
          <a:xfrm>
            <a:off x="3425974" y="1545193"/>
            <a:ext cx="637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https://korpus.cz/gramatikat/</a:t>
            </a:r>
            <a:r>
              <a:rPr lang="en-GB" dirty="0"/>
              <a:t> 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E976B-FD76-B520-900B-CB702B012829}"/>
              </a:ext>
            </a:extLst>
          </p:cNvPr>
          <p:cNvSpPr txBox="1"/>
          <p:nvPr/>
        </p:nvSpPr>
        <p:spPr>
          <a:xfrm>
            <a:off x="483029" y="2052293"/>
            <a:ext cx="112259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Proof-of-concept for grammatical profiling at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Based on Czech SYN2015 and </a:t>
            </a:r>
            <a:r>
              <a:rPr lang="en-US" sz="2400" u="sng" dirty="0">
                <a:hlinkClick r:id="rId4"/>
              </a:rPr>
              <a:t>SYN2020</a:t>
            </a:r>
            <a:r>
              <a:rPr lang="en-US" sz="2400" dirty="0"/>
              <a:t>, two representative reference corpora totaling 200M words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Grammatical profiles for all lemmas attested 100 or more times in the composite corpus belonging to the three major parts of speech: nouns, verbs, and adjectives. </a:t>
            </a:r>
          </a:p>
          <a:p>
            <a:endParaRPr lang="en-US" sz="2400" dirty="0"/>
          </a:p>
          <a:p>
            <a:r>
              <a:rPr lang="en-US" sz="2400" dirty="0"/>
              <a:t>Whereas the frequencies of inflected forms are in principle available in digital corpora, baseline grammatical profiles for an entire lexicon are “impossible to acquire … from a standard corpus interface such as </a:t>
            </a:r>
            <a:r>
              <a:rPr lang="en-US" sz="2400" dirty="0" err="1"/>
              <a:t>KonText</a:t>
            </a:r>
            <a:r>
              <a:rPr lang="en-US" sz="2400" dirty="0"/>
              <a:t>, </a:t>
            </a:r>
            <a:r>
              <a:rPr lang="en-US" sz="2400" dirty="0" err="1"/>
              <a:t>AntConc</a:t>
            </a:r>
            <a:r>
              <a:rPr lang="en-US" sz="2400" dirty="0"/>
              <a:t>, or </a:t>
            </a:r>
            <a:r>
              <a:rPr lang="en-US" sz="2400" dirty="0" err="1"/>
              <a:t>SketchEngine</a:t>
            </a:r>
            <a:r>
              <a:rPr lang="en-US" sz="2400" dirty="0"/>
              <a:t>, at least not without enormous effort” (</a:t>
            </a:r>
            <a:r>
              <a:rPr lang="en-US" sz="2400" dirty="0" err="1"/>
              <a:t>Kováříková</a:t>
            </a:r>
            <a:r>
              <a:rPr lang="en-US" sz="2400" dirty="0"/>
              <a:t> et al. 2023). 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3445313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lines and dots&#10;&#10;AI-generated content may be incorrect.">
            <a:extLst>
              <a:ext uri="{FF2B5EF4-FFF2-40B4-BE49-F238E27FC236}">
                <a16:creationId xmlns:a16="http://schemas.microsoft.com/office/drawing/2014/main" id="{A91C659D-F837-E5C9-7079-4AE5E9501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/>
          <a:stretch>
            <a:fillRect/>
          </a:stretch>
        </p:blipFill>
        <p:spPr>
          <a:xfrm>
            <a:off x="3147319" y="926757"/>
            <a:ext cx="9011277" cy="50929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147B27-294A-92DF-4B51-5E322C8790A0}"/>
              </a:ext>
            </a:extLst>
          </p:cNvPr>
          <p:cNvSpPr txBox="1"/>
          <p:nvPr/>
        </p:nvSpPr>
        <p:spPr>
          <a:xfrm>
            <a:off x="4856205" y="6054510"/>
            <a:ext cx="6869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/>
              <a:t>Cases: 1 = Nominative, 2 = Genitive, 3 = Dative, </a:t>
            </a:r>
          </a:p>
          <a:p>
            <a:pPr algn="ctr"/>
            <a:r>
              <a:rPr lang="en-NO" dirty="0"/>
              <a:t>4 = Accusative, 5 = Vocative, 6 = Locative, 7 = Instrumental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2FA4A8-007C-C468-6A70-0919567BCB6C}"/>
              </a:ext>
            </a:extLst>
          </p:cNvPr>
          <p:cNvSpPr txBox="1"/>
          <p:nvPr/>
        </p:nvSpPr>
        <p:spPr>
          <a:xfrm>
            <a:off x="3941805" y="146650"/>
            <a:ext cx="8097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dirty="0"/>
              <a:t>Grammatical profile of </a:t>
            </a:r>
            <a:r>
              <a:rPr lang="en-NO" i="1" dirty="0"/>
              <a:t>radost</a:t>
            </a:r>
            <a:r>
              <a:rPr lang="en-NO" dirty="0"/>
              <a:t> ‘joy’ (blue dots) vs. nouns attested ≥ 100 in </a:t>
            </a:r>
            <a:r>
              <a:rPr lang="en-GB" dirty="0"/>
              <a:t>SYNv11 corpus</a:t>
            </a:r>
            <a:endParaRPr lang="en-NO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F7110-DB50-5EF8-E198-1EBF3D8C21A9}"/>
              </a:ext>
            </a:extLst>
          </p:cNvPr>
          <p:cNvSpPr txBox="1"/>
          <p:nvPr/>
        </p:nvSpPr>
        <p:spPr>
          <a:xfrm>
            <a:off x="395415" y="792981"/>
            <a:ext cx="3175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/>
              <a:t>Case: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“backbone” of grammatical constructions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always obligatory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O" sz="2800" dirty="0"/>
              <a:t>marks relationships to prepositions, verbs, other NPs</a:t>
            </a:r>
          </a:p>
        </p:txBody>
      </p:sp>
    </p:spTree>
    <p:extLst>
      <p:ext uri="{BB962C8B-B14F-4D97-AF65-F5344CB8AC3E}">
        <p14:creationId xmlns:p14="http://schemas.microsoft.com/office/powerpoint/2010/main" val="28982418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AD3029-10E9-E8F9-C7CF-45C93259E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46" y="271846"/>
            <a:ext cx="11246708" cy="1325563"/>
          </a:xfrm>
        </p:spPr>
        <p:txBody>
          <a:bodyPr/>
          <a:lstStyle/>
          <a:p>
            <a:r>
              <a:rPr lang="en-NO" dirty="0"/>
              <a:t>Grammatical profiles of 65 emotion nouns</a:t>
            </a:r>
          </a:p>
        </p:txBody>
      </p:sp>
      <p:pic>
        <p:nvPicPr>
          <p:cNvPr id="4" name="Picture 3" descr="A table of numbers and letters&#10;&#10;AI-generated content may be incorrect.">
            <a:extLst>
              <a:ext uri="{FF2B5EF4-FFF2-40B4-BE49-F238E27FC236}">
                <a16:creationId xmlns:a16="http://schemas.microsoft.com/office/drawing/2014/main" id="{FC13C074-159F-E7F6-0E26-CFEAEFCD9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4" y="1349557"/>
            <a:ext cx="10407732" cy="5380459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F46F6AB-3ABE-F172-793F-2D2A71F91CC0}"/>
              </a:ext>
            </a:extLst>
          </p:cNvPr>
          <p:cNvSpPr/>
          <p:nvPr/>
        </p:nvSpPr>
        <p:spPr>
          <a:xfrm>
            <a:off x="915944" y="4806778"/>
            <a:ext cx="10360111" cy="163109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NO" sz="3200" dirty="0"/>
              <a:t>This is the input data (relative frequencies) for correspondence analysis</a:t>
            </a:r>
          </a:p>
        </p:txBody>
      </p:sp>
    </p:spTree>
    <p:extLst>
      <p:ext uri="{BB962C8B-B14F-4D97-AF65-F5344CB8AC3E}">
        <p14:creationId xmlns:p14="http://schemas.microsoft.com/office/powerpoint/2010/main" val="33944939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38ACB-BA0F-E39B-73F4-EE728C611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BB731B-23A6-F4FA-501D-19FF765ABA0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0E9E60-B748-CC24-9373-2E88C967E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Distribution of Czech emotion nouns</a:t>
            </a:r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582D1E80-A362-9A4E-FF42-88666559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2E3AB52F-866D-E5EF-E943-D10D1D050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57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52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79956-9740-B3D9-493C-4DA4B78ED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662A3BE-ECEF-EC90-DF40-3194FE9F87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11DC1C-BFD1-02B1-EE07-31E580721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Psychology of emotions</a:t>
            </a:r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24DD6A08-76AD-4990-82A0-62C533C7B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6243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B2E8F857-4220-232B-B799-C9608BFC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699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213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2E9E-6ADF-0FC4-4D21-4B435CA0C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4 “deviant” emotions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6789-230F-2B56-000F-D519789C9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err="1"/>
              <a:t>rozpaky</a:t>
            </a:r>
            <a:r>
              <a:rPr lang="en-GB" dirty="0"/>
              <a:t> ‘embarrassment’: rarely used in NOM</a:t>
            </a:r>
          </a:p>
          <a:p>
            <a:r>
              <a:rPr lang="en-GB" i="1" dirty="0" err="1"/>
              <a:t>tíseň</a:t>
            </a:r>
            <a:r>
              <a:rPr lang="en-GB" dirty="0"/>
              <a:t> ‘distress’: extreme outlier in LOC (= “container”)</a:t>
            </a:r>
          </a:p>
          <a:p>
            <a:r>
              <a:rPr lang="en-GB" i="1" dirty="0" err="1"/>
              <a:t>údiv</a:t>
            </a:r>
            <a:r>
              <a:rPr lang="en-GB" dirty="0"/>
              <a:t> ‘astonishment’: outlier in INS and DAT, rarely used in NOM</a:t>
            </a:r>
          </a:p>
          <a:p>
            <a:r>
              <a:rPr lang="en-GB" i="1" dirty="0" err="1"/>
              <a:t>úžas</a:t>
            </a:r>
            <a:r>
              <a:rPr lang="en-GB" dirty="0"/>
              <a:t> ‘amazement’: outlier in INS and DAT, rarely used in NOM</a:t>
            </a:r>
            <a:endParaRPr lang="en-NO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6261157-3C8A-5AA7-E651-C1389A9ECDA3}"/>
              </a:ext>
            </a:extLst>
          </p:cNvPr>
          <p:cNvSpPr/>
          <p:nvPr/>
        </p:nvSpPr>
        <p:spPr>
          <a:xfrm>
            <a:off x="838199" y="3896139"/>
            <a:ext cx="10373139" cy="2280824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r>
              <a:rPr lang="en-NO" sz="3200" dirty="0"/>
              <a:t>These 4 nouns removed to improve visualization on next slides, but included in analysis.</a:t>
            </a:r>
          </a:p>
        </p:txBody>
      </p:sp>
    </p:spTree>
    <p:extLst>
      <p:ext uri="{BB962C8B-B14F-4D97-AF65-F5344CB8AC3E}">
        <p14:creationId xmlns:p14="http://schemas.microsoft.com/office/powerpoint/2010/main" val="22934000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A969BF-4CF9-D351-219C-5E45B739970D}"/>
              </a:ext>
            </a:extLst>
          </p:cNvPr>
          <p:cNvSpPr txBox="1"/>
          <p:nvPr/>
        </p:nvSpPr>
        <p:spPr>
          <a:xfrm>
            <a:off x="653143" y="522514"/>
            <a:ext cx="3859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200" dirty="0"/>
              <a:t>Correspondence analysis of grammatical profiles of </a:t>
            </a:r>
          </a:p>
          <a:p>
            <a:r>
              <a:rPr lang="en-NO" sz="3200" dirty="0"/>
              <a:t>61 Czech </a:t>
            </a:r>
          </a:p>
          <a:p>
            <a:r>
              <a:rPr lang="en-NO" sz="3200" dirty="0"/>
              <a:t>emotion nouns</a:t>
            </a:r>
          </a:p>
        </p:txBody>
      </p:sp>
      <p:pic>
        <p:nvPicPr>
          <p:cNvPr id="3" name="Picture 2" descr="A graph with words on it&#10;&#10;AI-generated content may be incorrect.">
            <a:extLst>
              <a:ext uri="{FF2B5EF4-FFF2-40B4-BE49-F238E27FC236}">
                <a16:creationId xmlns:a16="http://schemas.microsoft.com/office/drawing/2014/main" id="{36F1B6BD-F1EF-752C-C3D9-4088A8001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5" y="0"/>
            <a:ext cx="726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533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6AD3E4-CE09-FFF3-BFA9-E590C2C627DD}"/>
              </a:ext>
            </a:extLst>
          </p:cNvPr>
          <p:cNvSpPr txBox="1"/>
          <p:nvPr/>
        </p:nvSpPr>
        <p:spPr>
          <a:xfrm>
            <a:off x="653143" y="522514"/>
            <a:ext cx="3859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200" dirty="0"/>
              <a:t>Correspondence analysis </a:t>
            </a:r>
          </a:p>
          <a:p>
            <a:r>
              <a:rPr lang="en-NO" sz="3200" dirty="0"/>
              <a:t>with English glosses</a:t>
            </a:r>
          </a:p>
        </p:txBody>
      </p:sp>
      <p:pic>
        <p:nvPicPr>
          <p:cNvPr id="5" name="Picture 4" descr="A graph with words on it&#10;&#10;AI-generated content may be incorrect.">
            <a:extLst>
              <a:ext uri="{FF2B5EF4-FFF2-40B4-BE49-F238E27FC236}">
                <a16:creationId xmlns:a16="http://schemas.microsoft.com/office/drawing/2014/main" id="{D6FED265-F874-4625-879A-13C443294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793" y="0"/>
            <a:ext cx="7291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85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D33CF-E77E-8128-E3D7-A205B73DD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words on it&#10;&#10;AI-generated content may be incorrect.">
            <a:extLst>
              <a:ext uri="{FF2B5EF4-FFF2-40B4-BE49-F238E27FC236}">
                <a16:creationId xmlns:a16="http://schemas.microsoft.com/office/drawing/2014/main" id="{3635E8A6-19EA-00A6-7C4D-962AD1B3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5" y="0"/>
            <a:ext cx="72680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0B710D-AEA3-8141-172F-F528756B76DA}"/>
              </a:ext>
            </a:extLst>
          </p:cNvPr>
          <p:cNvSpPr txBox="1"/>
          <p:nvPr/>
        </p:nvSpPr>
        <p:spPr>
          <a:xfrm>
            <a:off x="454935" y="96575"/>
            <a:ext cx="499439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600" dirty="0"/>
              <a:t>Words with similar meanings behave differently</a:t>
            </a:r>
          </a:p>
          <a:p>
            <a:r>
              <a:rPr lang="en-NO" sz="3600" dirty="0"/>
              <a:t>‘HAPPINESS’</a:t>
            </a:r>
          </a:p>
          <a:p>
            <a:r>
              <a:rPr lang="cs-CZ" sz="3600" i="1" dirty="0"/>
              <a:t>radost</a:t>
            </a:r>
            <a:endParaRPr lang="en-NO" sz="3600" i="1" dirty="0"/>
          </a:p>
          <a:p>
            <a:r>
              <a:rPr lang="cs-CZ" sz="3600" i="1" dirty="0"/>
              <a:t>nadšení </a:t>
            </a:r>
            <a:endParaRPr lang="en-NO" sz="3600" i="1" dirty="0"/>
          </a:p>
          <a:p>
            <a:r>
              <a:rPr lang="cs-CZ" sz="3600" i="1" dirty="0"/>
              <a:t>euforie</a:t>
            </a:r>
            <a:endParaRPr lang="en-NO" sz="3600" i="1" dirty="0"/>
          </a:p>
          <a:p>
            <a:r>
              <a:rPr lang="cs-CZ" sz="3600" i="1" dirty="0"/>
              <a:t>potěšení</a:t>
            </a:r>
          </a:p>
          <a:p>
            <a:r>
              <a:rPr lang="cs-CZ" sz="3600" i="1" dirty="0"/>
              <a:t>úleva</a:t>
            </a:r>
          </a:p>
          <a:p>
            <a:r>
              <a:rPr lang="cs-CZ" sz="3600" i="1" dirty="0"/>
              <a:t>rozkoš</a:t>
            </a:r>
          </a:p>
          <a:p>
            <a:r>
              <a:rPr lang="cs-CZ" sz="3600" i="1" dirty="0"/>
              <a:t>štěstí</a:t>
            </a:r>
          </a:p>
          <a:p>
            <a:r>
              <a:rPr lang="cs-CZ" sz="3600" i="1" dirty="0"/>
              <a:t>slast</a:t>
            </a:r>
            <a:endParaRPr lang="en-NO" sz="3600" i="1" dirty="0"/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B6DD591D-7314-382A-72F5-4AA4EF060C01}"/>
              </a:ext>
            </a:extLst>
          </p:cNvPr>
          <p:cNvSpPr/>
          <p:nvPr/>
        </p:nvSpPr>
        <p:spPr>
          <a:xfrm rot="834978">
            <a:off x="9971328" y="836711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73BFF82D-9249-AD7D-81C3-407486B8EFB0}"/>
              </a:ext>
            </a:extLst>
          </p:cNvPr>
          <p:cNvSpPr/>
          <p:nvPr/>
        </p:nvSpPr>
        <p:spPr>
          <a:xfrm rot="5558034">
            <a:off x="10467516" y="3968498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A7ED63D5-A1E6-47DA-6AD5-29FFBD2000AA}"/>
              </a:ext>
            </a:extLst>
          </p:cNvPr>
          <p:cNvSpPr/>
          <p:nvPr/>
        </p:nvSpPr>
        <p:spPr>
          <a:xfrm rot="19339597">
            <a:off x="6345156" y="3181144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9331487E-2161-B265-1F6D-CCACAFB7FDAA}"/>
              </a:ext>
            </a:extLst>
          </p:cNvPr>
          <p:cNvSpPr/>
          <p:nvPr/>
        </p:nvSpPr>
        <p:spPr>
          <a:xfrm rot="834978">
            <a:off x="10910053" y="2506545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80D00F3-6D33-96EB-1228-259FE1D8D722}"/>
              </a:ext>
            </a:extLst>
          </p:cNvPr>
          <p:cNvSpPr/>
          <p:nvPr/>
        </p:nvSpPr>
        <p:spPr>
          <a:xfrm rot="1613821">
            <a:off x="10186788" y="3321624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E1A36691-E16A-BAC2-361D-DB1159290A4A}"/>
              </a:ext>
            </a:extLst>
          </p:cNvPr>
          <p:cNvSpPr/>
          <p:nvPr/>
        </p:nvSpPr>
        <p:spPr>
          <a:xfrm rot="834978">
            <a:off x="9431781" y="3188030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FCF95117-39BF-FFFB-415F-CD86835857B9}"/>
              </a:ext>
            </a:extLst>
          </p:cNvPr>
          <p:cNvSpPr/>
          <p:nvPr/>
        </p:nvSpPr>
        <p:spPr>
          <a:xfrm rot="20788289">
            <a:off x="8599900" y="746423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379C6326-1476-4AF5-EC72-6157876AC159}"/>
              </a:ext>
            </a:extLst>
          </p:cNvPr>
          <p:cNvSpPr/>
          <p:nvPr/>
        </p:nvSpPr>
        <p:spPr>
          <a:xfrm rot="21125304">
            <a:off x="8164432" y="2584834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5652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514A0-80EF-D7E6-01CC-D4C266DCA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words on it&#10;&#10;AI-generated content may be incorrect.">
            <a:extLst>
              <a:ext uri="{FF2B5EF4-FFF2-40B4-BE49-F238E27FC236}">
                <a16:creationId xmlns:a16="http://schemas.microsoft.com/office/drawing/2014/main" id="{199A540B-8EA6-7085-2B23-ECF831703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5" y="0"/>
            <a:ext cx="726802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F148B1-8CB0-61C7-05CB-ABE45E003E34}"/>
              </a:ext>
            </a:extLst>
          </p:cNvPr>
          <p:cNvSpPr txBox="1"/>
          <p:nvPr/>
        </p:nvSpPr>
        <p:spPr>
          <a:xfrm>
            <a:off x="527125" y="290456"/>
            <a:ext cx="42604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Words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very </a:t>
            </a:r>
            <a:r>
              <a:rPr lang="cs-CZ" sz="3600" dirty="0" err="1"/>
              <a:t>different</a:t>
            </a:r>
            <a:r>
              <a:rPr lang="cs-CZ" sz="3600" dirty="0"/>
              <a:t> </a:t>
            </a:r>
            <a:r>
              <a:rPr lang="cs-CZ" sz="3600" dirty="0" err="1"/>
              <a:t>meanings</a:t>
            </a:r>
            <a:r>
              <a:rPr lang="cs-CZ" sz="3600" dirty="0"/>
              <a:t> </a:t>
            </a:r>
            <a:r>
              <a:rPr lang="cs-CZ" sz="3600" dirty="0" err="1"/>
              <a:t>that</a:t>
            </a:r>
            <a:r>
              <a:rPr lang="cs-CZ" sz="3600" dirty="0"/>
              <a:t> </a:t>
            </a:r>
            <a:r>
              <a:rPr lang="cs-CZ" sz="3600" dirty="0" err="1"/>
              <a:t>behave</a:t>
            </a:r>
            <a:r>
              <a:rPr lang="cs-CZ" sz="3600" dirty="0"/>
              <a:t> </a:t>
            </a:r>
            <a:r>
              <a:rPr lang="cs-CZ" sz="3600" dirty="0" err="1"/>
              <a:t>similarly</a:t>
            </a:r>
            <a:r>
              <a:rPr lang="cs-CZ" sz="3600" dirty="0"/>
              <a:t>:</a:t>
            </a:r>
          </a:p>
          <a:p>
            <a:endParaRPr lang="cs-CZ" sz="3600" dirty="0"/>
          </a:p>
          <a:p>
            <a:r>
              <a:rPr lang="cs-CZ" sz="3600" i="1" dirty="0">
                <a:solidFill>
                  <a:srgbClr val="00B050"/>
                </a:solidFill>
              </a:rPr>
              <a:t>štěstí</a:t>
            </a:r>
            <a:r>
              <a:rPr lang="cs-CZ" sz="3600" dirty="0"/>
              <a:t> ‘</a:t>
            </a:r>
            <a:r>
              <a:rPr lang="cs-CZ" sz="3600" dirty="0" err="1"/>
              <a:t>happiness</a:t>
            </a:r>
            <a:r>
              <a:rPr lang="cs-CZ" sz="3600" dirty="0"/>
              <a:t>‘ + </a:t>
            </a:r>
            <a:r>
              <a:rPr lang="cs-CZ" sz="3600" i="1" dirty="0">
                <a:solidFill>
                  <a:schemeClr val="accent5"/>
                </a:solidFill>
              </a:rPr>
              <a:t>strach</a:t>
            </a:r>
            <a:r>
              <a:rPr lang="cs-CZ" sz="3600" dirty="0"/>
              <a:t> ‘</a:t>
            </a:r>
            <a:r>
              <a:rPr lang="cs-CZ" sz="3600" dirty="0" err="1"/>
              <a:t>fear</a:t>
            </a:r>
            <a:r>
              <a:rPr lang="cs-CZ" sz="3600" dirty="0"/>
              <a:t>‘</a:t>
            </a:r>
          </a:p>
          <a:p>
            <a:endParaRPr lang="cs-CZ" sz="3600" dirty="0"/>
          </a:p>
          <a:p>
            <a:r>
              <a:rPr lang="cs-CZ" sz="3600" i="1" dirty="0">
                <a:solidFill>
                  <a:schemeClr val="accent3">
                    <a:lumMod val="75000"/>
                  </a:schemeClr>
                </a:solidFill>
              </a:rPr>
              <a:t>slast</a:t>
            </a:r>
            <a:r>
              <a:rPr lang="cs-CZ" sz="3600" dirty="0"/>
              <a:t> ‘</a:t>
            </a:r>
            <a:r>
              <a:rPr lang="cs-CZ" sz="3600" dirty="0" err="1"/>
              <a:t>delight</a:t>
            </a:r>
            <a:r>
              <a:rPr lang="cs-CZ" sz="3600" dirty="0"/>
              <a:t>’ +</a:t>
            </a:r>
          </a:p>
          <a:p>
            <a:r>
              <a:rPr lang="cs-CZ" sz="3600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smutek</a:t>
            </a:r>
            <a:r>
              <a:rPr lang="cs-CZ" sz="3600" dirty="0"/>
              <a:t> ‘</a:t>
            </a:r>
            <a:r>
              <a:rPr lang="cs-CZ" sz="3600" dirty="0" err="1"/>
              <a:t>sadness</a:t>
            </a:r>
            <a:r>
              <a:rPr lang="cs-CZ" sz="3600" dirty="0"/>
              <a:t>’</a:t>
            </a:r>
          </a:p>
        </p:txBody>
      </p:sp>
      <p:sp>
        <p:nvSpPr>
          <p:cNvPr id="3" name="Down Arrow 2">
            <a:extLst>
              <a:ext uri="{FF2B5EF4-FFF2-40B4-BE49-F238E27FC236}">
                <a16:creationId xmlns:a16="http://schemas.microsoft.com/office/drawing/2014/main" id="{B3F37EAC-3F29-0A2A-4C31-49E8E8075159}"/>
              </a:ext>
            </a:extLst>
          </p:cNvPr>
          <p:cNvSpPr/>
          <p:nvPr/>
        </p:nvSpPr>
        <p:spPr>
          <a:xfrm rot="20788289">
            <a:off x="7890970" y="2462055"/>
            <a:ext cx="318976" cy="3721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B3B69B47-9D06-EC09-E21B-59620FE7546C}"/>
              </a:ext>
            </a:extLst>
          </p:cNvPr>
          <p:cNvSpPr/>
          <p:nvPr/>
        </p:nvSpPr>
        <p:spPr>
          <a:xfrm rot="21125304">
            <a:off x="8180334" y="2545623"/>
            <a:ext cx="318976" cy="37214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39EA5D26-08BE-FA92-F7EB-2C2A4BFD40D9}"/>
              </a:ext>
            </a:extLst>
          </p:cNvPr>
          <p:cNvSpPr/>
          <p:nvPr/>
        </p:nvSpPr>
        <p:spPr>
          <a:xfrm rot="20788289">
            <a:off x="8563861" y="745152"/>
            <a:ext cx="318976" cy="3721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104B189-0D06-B4D9-0B54-BF083D4F7F39}"/>
              </a:ext>
            </a:extLst>
          </p:cNvPr>
          <p:cNvSpPr/>
          <p:nvPr/>
        </p:nvSpPr>
        <p:spPr>
          <a:xfrm rot="21125304">
            <a:off x="8853225" y="749862"/>
            <a:ext cx="318976" cy="372140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56739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DD0FC7-D827-EC0A-3723-7ECA340F0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69F7ED-9C7B-9CDF-154A-DD5EC4D50A5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E12978-FF8A-DDDF-B72E-E637AFC7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Metaphorical implications of case</a:t>
            </a:r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F282B42B-9E7A-1B5A-575A-947F78454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0940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D9642734-B1D4-00CB-8A2D-6162F7E80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96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96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B957-3820-CC86-92E6-166D975C1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with words on it&#10;&#10;AI-generated content may be incorrect.">
            <a:extLst>
              <a:ext uri="{FF2B5EF4-FFF2-40B4-BE49-F238E27FC236}">
                <a16:creationId xmlns:a16="http://schemas.microsoft.com/office/drawing/2014/main" id="{25E01BBF-B9D0-7903-23D2-114406A9E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975" y="0"/>
            <a:ext cx="7268025" cy="6858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DEF10C3-CF34-4138-19EE-778538A68156}"/>
              </a:ext>
            </a:extLst>
          </p:cNvPr>
          <p:cNvSpPr/>
          <p:nvPr/>
        </p:nvSpPr>
        <p:spPr>
          <a:xfrm>
            <a:off x="6390862" y="3498646"/>
            <a:ext cx="3226096" cy="2084135"/>
          </a:xfrm>
          <a:prstGeom prst="ellipse">
            <a:avLst/>
          </a:prstGeom>
          <a:solidFill>
            <a:schemeClr val="tx2">
              <a:lumMod val="25000"/>
              <a:lumOff val="75000"/>
              <a:alpha val="1090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5BA9552E-ECD9-FB08-3A63-9FCA37354BEA}"/>
              </a:ext>
            </a:extLst>
          </p:cNvPr>
          <p:cNvSpPr/>
          <p:nvPr/>
        </p:nvSpPr>
        <p:spPr>
          <a:xfrm>
            <a:off x="5276036" y="5490985"/>
            <a:ext cx="2091558" cy="914400"/>
          </a:xfrm>
          <a:prstGeom prst="wedgeRoundRectCallout">
            <a:avLst>
              <a:gd name="adj1" fmla="val 23110"/>
              <a:gd name="adj2" fmla="val -114045"/>
              <a:gd name="adj3" fmla="val 16667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LOC: metaphorical</a:t>
            </a:r>
          </a:p>
          <a:p>
            <a:pPr algn="ctr"/>
            <a:r>
              <a:rPr lang="en-NO" dirty="0"/>
              <a:t>containers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335574-972A-518C-DA88-8CB520E40ABB}"/>
              </a:ext>
            </a:extLst>
          </p:cNvPr>
          <p:cNvSpPr/>
          <p:nvPr/>
        </p:nvSpPr>
        <p:spPr>
          <a:xfrm>
            <a:off x="7891670" y="637715"/>
            <a:ext cx="3806190" cy="3012377"/>
          </a:xfrm>
          <a:prstGeom prst="ellipse">
            <a:avLst/>
          </a:prstGeom>
          <a:solidFill>
            <a:schemeClr val="tx2">
              <a:lumMod val="25000"/>
              <a:lumOff val="75000"/>
              <a:alpha val="1090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F5B21654-9F3C-B272-D648-E3180D4CC72B}"/>
              </a:ext>
            </a:extLst>
          </p:cNvPr>
          <p:cNvSpPr/>
          <p:nvPr/>
        </p:nvSpPr>
        <p:spPr>
          <a:xfrm>
            <a:off x="9510814" y="40194"/>
            <a:ext cx="2528047" cy="958214"/>
          </a:xfrm>
          <a:prstGeom prst="wedgeRoundRectCallout">
            <a:avLst>
              <a:gd name="adj1" fmla="val -36009"/>
              <a:gd name="adj2" fmla="val 66280"/>
              <a:gd name="adj3" fmla="val 16667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ACC: metaphorical</a:t>
            </a:r>
          </a:p>
          <a:p>
            <a:pPr algn="ctr"/>
            <a:r>
              <a:rPr lang="en-NO" dirty="0"/>
              <a:t>possessions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244104-9C49-5255-6FA0-24F925F53785}"/>
              </a:ext>
            </a:extLst>
          </p:cNvPr>
          <p:cNvSpPr/>
          <p:nvPr/>
        </p:nvSpPr>
        <p:spPr>
          <a:xfrm>
            <a:off x="8513871" y="2651684"/>
            <a:ext cx="3226096" cy="2425372"/>
          </a:xfrm>
          <a:prstGeom prst="ellipse">
            <a:avLst/>
          </a:prstGeom>
          <a:solidFill>
            <a:schemeClr val="tx2">
              <a:lumMod val="25000"/>
              <a:lumOff val="75000"/>
              <a:alpha val="1090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7E8263B-FCA2-5FB1-9A6A-83A1D7946B94}"/>
              </a:ext>
            </a:extLst>
          </p:cNvPr>
          <p:cNvSpPr/>
          <p:nvPr/>
        </p:nvSpPr>
        <p:spPr>
          <a:xfrm>
            <a:off x="9833968" y="5216188"/>
            <a:ext cx="2358032" cy="1004097"/>
          </a:xfrm>
          <a:prstGeom prst="wedgeRoundRectCallout">
            <a:avLst>
              <a:gd name="adj1" fmla="val 10433"/>
              <a:gd name="adj2" fmla="val -101060"/>
              <a:gd name="adj3" fmla="val 16667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INS: metaphorical forces, accessories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19C1CD2-8819-F2A2-3F25-D01B52BD0A67}"/>
              </a:ext>
            </a:extLst>
          </p:cNvPr>
          <p:cNvSpPr/>
          <p:nvPr/>
        </p:nvSpPr>
        <p:spPr>
          <a:xfrm>
            <a:off x="6738730" y="653843"/>
            <a:ext cx="2981522" cy="3012377"/>
          </a:xfrm>
          <a:prstGeom prst="ellipse">
            <a:avLst/>
          </a:prstGeom>
          <a:solidFill>
            <a:schemeClr val="tx2">
              <a:lumMod val="25000"/>
              <a:lumOff val="75000"/>
              <a:alpha val="1090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58A59663-8949-2ACC-92C9-D7C672F3ACEC}"/>
              </a:ext>
            </a:extLst>
          </p:cNvPr>
          <p:cNvSpPr/>
          <p:nvPr/>
        </p:nvSpPr>
        <p:spPr>
          <a:xfrm>
            <a:off x="5438109" y="185100"/>
            <a:ext cx="3061764" cy="849146"/>
          </a:xfrm>
          <a:prstGeom prst="wedgeRoundRectCallout">
            <a:avLst>
              <a:gd name="adj1" fmla="val 35783"/>
              <a:gd name="adj2" fmla="val 97276"/>
              <a:gd name="adj3" fmla="val 16667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GEN: metaphorical</a:t>
            </a:r>
          </a:p>
          <a:p>
            <a:pPr algn="ctr"/>
            <a:r>
              <a:rPr lang="en-NO" dirty="0"/>
              <a:t>substances, sources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7C7DFB1-1859-78A8-9A73-0E06BA19589D}"/>
              </a:ext>
            </a:extLst>
          </p:cNvPr>
          <p:cNvSpPr/>
          <p:nvPr/>
        </p:nvSpPr>
        <p:spPr>
          <a:xfrm>
            <a:off x="5889716" y="2676042"/>
            <a:ext cx="2651719" cy="2561047"/>
          </a:xfrm>
          <a:prstGeom prst="ellipse">
            <a:avLst/>
          </a:prstGeom>
          <a:solidFill>
            <a:schemeClr val="tx2">
              <a:lumMod val="25000"/>
              <a:lumOff val="75000"/>
              <a:alpha val="1090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FC730877-AE1F-FE19-D782-C64A01077C30}"/>
              </a:ext>
            </a:extLst>
          </p:cNvPr>
          <p:cNvSpPr/>
          <p:nvPr/>
        </p:nvSpPr>
        <p:spPr>
          <a:xfrm>
            <a:off x="7367792" y="5674577"/>
            <a:ext cx="2091558" cy="914400"/>
          </a:xfrm>
          <a:prstGeom prst="wedgeRoundRectCallout">
            <a:avLst>
              <a:gd name="adj1" fmla="val 23110"/>
              <a:gd name="adj2" fmla="val -114045"/>
              <a:gd name="adj3" fmla="val 16667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DAT: metaphorical</a:t>
            </a:r>
          </a:p>
          <a:p>
            <a:pPr algn="ctr"/>
            <a:r>
              <a:rPr lang="en-NO" dirty="0"/>
              <a:t>attractors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3FF4A-2878-14B5-7BEA-757A2E2D31F3}"/>
              </a:ext>
            </a:extLst>
          </p:cNvPr>
          <p:cNvSpPr txBox="1"/>
          <p:nvPr/>
        </p:nvSpPr>
        <p:spPr>
          <a:xfrm>
            <a:off x="653143" y="522514"/>
            <a:ext cx="3859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200" dirty="0"/>
              <a:t>Metaphorical implications of case usage and constructions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1EEEEB-49AD-753B-E680-8B29D73AE9B0}"/>
              </a:ext>
            </a:extLst>
          </p:cNvPr>
          <p:cNvSpPr/>
          <p:nvPr/>
        </p:nvSpPr>
        <p:spPr>
          <a:xfrm>
            <a:off x="7032515" y="1995645"/>
            <a:ext cx="2651719" cy="2561047"/>
          </a:xfrm>
          <a:prstGeom prst="ellipse">
            <a:avLst/>
          </a:prstGeom>
          <a:solidFill>
            <a:schemeClr val="tx2">
              <a:lumMod val="25000"/>
              <a:lumOff val="75000"/>
              <a:alpha val="10903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6A0985DC-60AB-40CC-A419-76E1DE393477}"/>
              </a:ext>
            </a:extLst>
          </p:cNvPr>
          <p:cNvSpPr/>
          <p:nvPr/>
        </p:nvSpPr>
        <p:spPr>
          <a:xfrm>
            <a:off x="3907227" y="1781369"/>
            <a:ext cx="3061764" cy="849146"/>
          </a:xfrm>
          <a:prstGeom prst="wedgeRoundRectCallout">
            <a:avLst>
              <a:gd name="adj1" fmla="val 70992"/>
              <a:gd name="adj2" fmla="val 109745"/>
              <a:gd name="adj3" fmla="val 16667"/>
            </a:avLst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NOM: metaphorical</a:t>
            </a:r>
          </a:p>
          <a:p>
            <a:pPr algn="ctr"/>
            <a:r>
              <a:rPr lang="en-NO" dirty="0"/>
              <a:t>agents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377F52-F74E-8D71-D645-7722289FFA6D}"/>
              </a:ext>
            </a:extLst>
          </p:cNvPr>
          <p:cNvSpPr txBox="1"/>
          <p:nvPr/>
        </p:nvSpPr>
        <p:spPr>
          <a:xfrm>
            <a:off x="653143" y="3300413"/>
            <a:ext cx="35188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2800" dirty="0"/>
              <a:t>NOTE: </a:t>
            </a:r>
          </a:p>
          <a:p>
            <a:r>
              <a:rPr lang="en-NO" sz="2800" dirty="0"/>
              <a:t>In following slides “E” stands for an emotion noun</a:t>
            </a:r>
          </a:p>
        </p:txBody>
      </p:sp>
    </p:spTree>
    <p:extLst>
      <p:ext uri="{BB962C8B-B14F-4D97-AF65-F5344CB8AC3E}">
        <p14:creationId xmlns:p14="http://schemas.microsoft.com/office/powerpoint/2010/main" val="450489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52620-8165-77EF-828A-634BEF07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Nominative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B2B1-FB65-6C26-B6D2-DDF0DCE27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E-NOM VP (verbs: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zmocnit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‘take control of’,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zachvátit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‘grab’,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narůstat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‘grow’)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an agent, a living thing</a:t>
            </a: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nervozita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‘nervousness’,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děs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‘horror’,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hanba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‘shame’,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neklid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‘listlessness’,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panika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‘panic’</a:t>
            </a:r>
          </a:p>
          <a:p>
            <a:pPr marL="457200" lvl="1" indent="0">
              <a:buNone/>
            </a:pP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Stála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jsem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silnici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půl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hodiny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moje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nervozita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narůstala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457200" lvl="1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 was standing on the road for a half hour and my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nervousness was growing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2C9B5AD5-174A-8A72-6C34-E2ED06CE8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1415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EF80-FA95-CA0B-64E8-90D4141D5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Genitive case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E30D-FF93-E498-7164-A18780C81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7821" cy="4351338"/>
          </a:xfrm>
        </p:spPr>
        <p:txBody>
          <a:bodyPr>
            <a:normAutofit/>
          </a:bodyPr>
          <a:lstStyle/>
          <a:p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plný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E-GEN ‘full of E’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substance in a person or body parts</a:t>
            </a: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=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almost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any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emotion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especially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naděje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‘hope‘,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překvapení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surprise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nenávist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hatred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láska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‘love’</a:t>
            </a:r>
          </a:p>
          <a:p>
            <a:pPr marL="457200" lvl="1" indent="0">
              <a:buNone/>
            </a:pP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Muž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se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narovnal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ohlédl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se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svou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ženu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která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něj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hleděla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očima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plnýma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naděje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úžasu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‘Her husband straightened up and glanced at his wife who was looking at him with eyes 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 of hope and amazement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</a:p>
          <a:p>
            <a:pPr lvl="1"/>
            <a:endParaRPr lang="en-NO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 E-GEN ‘NP (consisting) of E’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substance measured by a pseudo-quantifier</a:t>
            </a:r>
          </a:p>
          <a:p>
            <a:pPr marL="457200" lvl="1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most emotions</a:t>
            </a:r>
          </a:p>
          <a:p>
            <a:pPr marL="457200" lvl="1" indent="0">
              <a:buNone/>
            </a:pP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Zaplavila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vlna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touhy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‘A 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wave of desire 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washed over him.’</a:t>
            </a:r>
            <a:endParaRPr lang="en-GB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O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9C24055E-461C-173C-0DEB-A92268005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57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90B0C-3DE1-8896-6AB5-F8E01EB2A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8ACB9-AC7F-8D93-65CD-1D2DA529E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Genitive case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E539B-87D8-C892-CBF4-3E232D52B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22227" cy="4351338"/>
          </a:xfrm>
        </p:spPr>
        <p:txBody>
          <a:bodyPr/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(VP)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E-GEN ‘(VP) from/because of E’</a:t>
            </a:r>
          </a:p>
          <a:p>
            <a:pPr marL="457200" lvl="1" indent="0">
              <a:buNone/>
            </a:pPr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source/cause 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(cf. E </a:t>
            </a:r>
            <a:r>
              <a:rPr lang="nb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NP-GEN ‘E from/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nb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NP’)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vděčnost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‘gratitude’,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láska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‘love’,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obavy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‘worries’ </a:t>
            </a:r>
          </a:p>
          <a:p>
            <a:pPr marL="457200" lvl="1" indent="0">
              <a:buNone/>
            </a:pP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vděčnosti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Viktorie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políbila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vousatou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tvář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gratitude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Viktorie kissed him on his bearded cheek.’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O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E-GEN ‘without E’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something that can be absent 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(cf.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E-INS ‘with E’)</a:t>
            </a: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láska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‘love‘,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lítost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regret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naděje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‘hope‘</a:t>
            </a:r>
          </a:p>
          <a:p>
            <a:pPr marL="457200" lvl="1" indent="0">
              <a:buNone/>
            </a:pP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Rodnou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zemi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opouštěli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lítosti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‘They abandoned their homeland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without regret.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0EDA275E-E5F4-5D80-06E7-9CA8A3286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12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5E81C-9A12-D301-495A-B6DE327B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B174F-E133-1F90-CCE7-FE5920170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Two approaches in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A1ACE-4CBB-DA87-0B71-11DB65177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ongoing controversy…</a:t>
            </a:r>
          </a:p>
          <a:p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emotion is a discrete vector (Eckman 1992, Keltner &amp; Oatley 2022)</a:t>
            </a:r>
          </a:p>
          <a:p>
            <a:pPr lvl="1"/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coherence as a semantic field ≈ a null hypothesis</a:t>
            </a:r>
          </a:p>
          <a:p>
            <a:pPr lvl="1"/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minority opinion</a:t>
            </a:r>
          </a:p>
          <a:p>
            <a:pPr lvl="1"/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“Circumplex” distribution (Ross 1938, Russell 1980, Aydede 2018, Brackett 2019)</a:t>
            </a:r>
          </a:p>
          <a:p>
            <a:pPr lvl="1"/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sorting and classification tasks</a:t>
            </a:r>
          </a:p>
          <a:p>
            <a:pPr lvl="1"/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dimensions: </a:t>
            </a:r>
          </a:p>
          <a:p>
            <a:pPr lvl="2"/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“valence” (x-axis) = positive vs. negative</a:t>
            </a:r>
          </a:p>
          <a:p>
            <a:pPr lvl="2"/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“activation” (y-axis) = low vs. high intensity</a:t>
            </a: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B86C44D0-F623-3FB6-6527-AD03B743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264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8FC1-03FD-7AE4-F081-155F5D51D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Dative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B7863-827A-3EB6-D8C1-7DB3497B1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 VP E-DAT (verbs: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propadnout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‘succumb to’,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podlehnout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‘succumb to’)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powerful force </a:t>
            </a: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panika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‘panic’,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zoufalství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‘despair’,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beznaděj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‘hopelessness’</a:t>
            </a:r>
          </a:p>
          <a:p>
            <a:pPr marL="457200" lvl="1" indent="0">
              <a:buNone/>
            </a:pP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Další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naděje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zhasla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já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znovu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propadla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zoufalství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’Further hope was extinguished and once again I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succumbed to despair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být k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E-DAT ’be the cause of E’ /XP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E-DAT ‘cause E’ (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dohánět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catch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 to‘,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přivádět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‘lead to‘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důvod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(‘cause‘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an attractor</a:t>
            </a: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zděšení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‘dismay’,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překvapení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‘surprise’,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zuřivost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‘fury’</a:t>
            </a:r>
          </a:p>
          <a:p>
            <a:pPr marL="457200" lvl="1" indent="0">
              <a:buNone/>
            </a:pP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zděšení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mých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druhů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jsem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se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začal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smát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’To the dismay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my companions, I started to laugh.’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39702A07-75F7-2101-A661-870BBC46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8267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E0FB0-FE84-DD88-0C99-BA8D0CDBB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1132A-4241-5038-85EB-73F0EBA1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Accusative case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DF6BB-833B-AEB6-B42E-3D8E080C6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E-ACC ’have E’ (experience E) (cf.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můj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tvůj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’my, your E’)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possession</a:t>
            </a:r>
          </a:p>
          <a:p>
            <a:pPr marL="457200" lvl="1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radost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‘joy’, 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strach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‘fear’, 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štěstí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‘happiness’, 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potěšení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‘pleasure’, 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zlost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‘indignation’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Myslela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jsem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budeš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mít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radost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 thought you would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happy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  <a:p>
            <a:pPr marL="457200" lvl="1" indent="0">
              <a:buNone/>
            </a:pP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BDC08564-9358-B6A1-8BFA-6C232053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645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C7487-1F78-0D61-C7C3-A08BF8A10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Accusative case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8E54-4E3A-91D3-BE3F-E4AC2D5B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29731" cy="4351338"/>
          </a:xfrm>
        </p:spPr>
        <p:txBody>
          <a:bodyPr>
            <a:normAutofit lnSpcReduction="10000"/>
          </a:bodyPr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 V E-ACC (verbs: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vyvolat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‘provoke’,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vzbudit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‘awaken’)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creature or force that can be aroused</a:t>
            </a: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obavy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‘worries’,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údiv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‘astonishment’,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vášeň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‘passion’,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nadšení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’enthusiasm’</a:t>
            </a:r>
          </a:p>
          <a:p>
            <a:pPr marL="457200" lvl="1" indent="0">
              <a:buNone/>
            </a:pP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Jeho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komentář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vyvolal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údiv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‘His comment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provoked astonishment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 V E-ACC (verbs: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potlačit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‘suppress’,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skrýt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‘hide’)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can be suppressed, hidden</a:t>
            </a:r>
          </a:p>
          <a:p>
            <a:pPr marL="457200" lvl="1" indent="0">
              <a:buNone/>
            </a:pP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hněv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’anger’,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zklamání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‘disappointment’,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překvapení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‘surprise’,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opovržení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‘contempt’</a:t>
            </a:r>
          </a:p>
          <a:p>
            <a:pPr marL="457200" lvl="1" indent="0">
              <a:buNone/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Lloyd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potlačil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hněv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který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v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něm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okamžitě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vzplanul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‘Lloyd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suppressed the anger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immediately flared up inside him.’</a:t>
            </a:r>
          </a:p>
          <a:p>
            <a:pPr marL="457200" lvl="1" indent="0">
              <a:buNone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Isabella se ani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nesnažila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skrýt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zklamání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‘Isabella didn’t even try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hide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[her]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disappointment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AE21E60D-11F3-1922-2FED-2DF8E937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7821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E30D8-46AE-B81D-D186-33B52D451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Locative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84503-C449-F566-CB41-5DB98DCF6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263809" cy="4351338"/>
          </a:xfrm>
        </p:spPr>
        <p:txBody>
          <a:bodyPr/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E-LOC ‘VP in E’</a:t>
            </a:r>
          </a:p>
          <a:p>
            <a:pPr lvl="1"/>
            <a:r>
              <a:rPr lang="en-N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substance or container that envelops </a:t>
            </a: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(cf. hluboký E ’deep E’)</a:t>
            </a:r>
          </a:p>
          <a:p>
            <a:pPr marL="457200" lvl="1" indent="0">
              <a:buNone/>
            </a:pP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zoufalství</a:t>
            </a: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‘despair’, </a:t>
            </a:r>
            <a:r>
              <a:rPr lang="en-NO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panika</a:t>
            </a: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‘panic’, </a:t>
            </a:r>
            <a:r>
              <a:rPr lang="en-NO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beznaděj</a:t>
            </a: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‘hopelessness’</a:t>
            </a:r>
          </a:p>
          <a:p>
            <a:pPr marL="457200" lvl="1" indent="0">
              <a:buNone/>
            </a:pP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Odvrátila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obličej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 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 </a:t>
            </a:r>
            <a:r>
              <a:rPr lang="en-GB" sz="2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zoufalství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zavřela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oči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‘She turned her face away and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despair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closed her eyes.’</a:t>
            </a:r>
          </a:p>
          <a:p>
            <a:pPr marL="457200" lvl="1" indent="0">
              <a:buNone/>
            </a:pP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 </a:t>
            </a:r>
            <a:r>
              <a:rPr lang="en-GB" sz="2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panice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naklonila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přes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most a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uvažovala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jestli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by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nebylo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lepší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vrhnout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se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dolů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a panic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she leaned over the bridge and wondered whether it wouldn’t be better to throw herself down.’</a:t>
            </a:r>
            <a:endParaRPr lang="en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0E55E093-19FE-FE56-4722-F7F08EF8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710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C3E97-6392-07A9-6624-597C76C8B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869CF-5606-1265-114A-317EAD4E3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Instrumental case - 1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F4D3B-BFF2-B750-4180-3DA4EDEF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E-INS ‘with E’</a:t>
            </a:r>
          </a:p>
          <a:p>
            <a:pPr lvl="1"/>
            <a:r>
              <a:rPr lang="en-N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an accessory or gesture</a:t>
            </a:r>
          </a:p>
          <a:p>
            <a:pPr marL="457200" lvl="1" indent="0">
              <a:buNone/>
            </a:pP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dojetí ‘emotion’, hrůza ‘terror’, nadšení ‘enthusiasm’, opovržení ‘contempt’, úleva ‘relief’</a:t>
            </a:r>
          </a:p>
          <a:p>
            <a:pPr marL="457200" lvl="1" indent="0">
              <a:buNone/>
            </a:pP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Kassandra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jí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 </a:t>
            </a:r>
            <a:r>
              <a:rPr lang="en-GB" sz="2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úlevou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pohlédla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do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tváře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‘Kassandra looked her in the face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relief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endParaRPr lang="en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65F1AB3E-9322-44F0-3E23-32FA68F1F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3249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8AAAF-75D5-F34F-ED4F-F862F883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Instrumental case - 2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FB49A-A96D-A529-CFCD-D703F7F4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83688" cy="4351338"/>
          </a:xfrm>
        </p:spPr>
        <p:txBody>
          <a:bodyPr>
            <a:normAutofit fontScale="92500"/>
          </a:bodyPr>
          <a:lstStyle/>
          <a:p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VP E-INS ‘VP due to E’ (verbs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plakat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‘weep’,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brečet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‘cry’,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zrudnout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‘blush’,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dmout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’puff up’)</a:t>
            </a:r>
          </a:p>
          <a:p>
            <a:pPr lvl="1"/>
            <a:r>
              <a:rPr lang="en-NO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force that causes VP</a:t>
            </a:r>
          </a:p>
          <a:p>
            <a:pPr marL="457200" lvl="1" indent="0">
              <a:buNone/>
            </a:pP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dojetí</a:t>
            </a: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‘emotion’, </a:t>
            </a:r>
            <a:r>
              <a:rPr lang="en-NO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pýcha</a:t>
            </a: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‘pride’, </a:t>
            </a:r>
            <a:r>
              <a:rPr lang="en-NO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</a:t>
            </a:r>
            <a:r>
              <a:rPr lang="en-NO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‘remorse’</a:t>
            </a:r>
          </a:p>
          <a:p>
            <a:pPr marL="457200" lvl="1" indent="0">
              <a:buNone/>
            </a:pP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Samozřejmě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,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by se Charlie </a:t>
            </a:r>
            <a:r>
              <a:rPr lang="en-GB" sz="2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dmul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pýchou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až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k </a:t>
            </a:r>
            <a:r>
              <a:rPr lang="en-GB" sz="24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prasknutí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’Of course Charlie would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puffed up 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the bursting point </a:t>
            </a:r>
            <a:r>
              <a:rPr lang="en-GB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pride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  <a:endParaRPr lang="en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NO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naplněný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E-INS ‘filled with E’</a:t>
            </a:r>
          </a:p>
          <a:p>
            <a:pPr lvl="1"/>
            <a:r>
              <a:rPr lang="en-NO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is a substance that fills people</a:t>
            </a:r>
          </a:p>
          <a:p>
            <a:pPr lvl="1"/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=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hrůza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‘terror’,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nenávist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‘hatred’,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naděje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‘hope’,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touha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‘desire’, </a:t>
            </a:r>
            <a:r>
              <a:rPr lang="en-NO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pýcha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‘pride’</a:t>
            </a:r>
          </a:p>
          <a:p>
            <a:pPr lvl="1"/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posadila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se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vedle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mne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a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pozorovala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vykulenýma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očima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naplněnýma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hrůzou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‘she sat next to me and watched him with bulging eyes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filled with terror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4B4E59B5-1B02-4BC0-C180-4D13C8975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785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23C11-1B9E-CD3E-AED5-F3C888E94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Other common constructions - 1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23BCA-D8FC-C44C-7C87-5AF792B56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en-NO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</a:t>
            </a:r>
            <a:r>
              <a:rPr lang="en-NO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NP-LOC ‘E in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one‘s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NP‘</a:t>
            </a:r>
          </a:p>
          <a:p>
            <a:pPr marL="457200" lvl="1" indent="0">
              <a:buNone/>
            </a:pP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(NP: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oči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eyes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tvář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‘face’,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hlas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voice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slova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words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’, </a:t>
            </a:r>
            <a:r>
              <a:rPr lang="cs-CZ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srdce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</a:t>
            </a:r>
            <a:r>
              <a:rPr lang="cs-CZ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</a:t>
            </a:r>
            <a:r>
              <a:rPr lang="cs-CZ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’)</a:t>
            </a:r>
            <a:r>
              <a:rPr lang="en-NO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457200" lvl="1" indent="0">
              <a:buNone/>
            </a:pP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viděl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jsem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smutek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v </a:t>
            </a:r>
            <a:r>
              <a:rPr lang="en-GB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očích</a:t>
            </a: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chlapců</a:t>
            </a:r>
            <a:r>
              <a:rPr lang="en-GB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‘But I saw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sorrow in 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boys’ </a:t>
            </a:r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eyes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  <a:p>
            <a:pPr lvl="1"/>
            <a:endParaRPr lang="en-NO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E-ACC ‘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E’</a:t>
            </a:r>
          </a:p>
          <a:p>
            <a:pPr marL="457200" lvl="1" indent="0">
              <a:buNone/>
            </a:pP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Měla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by sis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koupit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něco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radost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‘You should buy yourself something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make you happy [for joy]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.’</a:t>
            </a:r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C8C5E97D-DEBB-DF8B-12A7-A019D00EA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5675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47F4D-E3D7-3EC6-7EF6-A3C270C6C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2C9CA-4948-963F-ADC7-C91C2151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Other common constructions - 2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5D19-16FE-F561-2ADA-3B1CE7EFB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vůči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NP-DAT ‘E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toward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NP‘</a:t>
            </a:r>
          </a:p>
          <a:p>
            <a:pPr marL="457200" lvl="1" indent="0">
              <a:buNone/>
            </a:pPr>
            <a:r>
              <a:rPr lang="cs-CZ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Úcta k aristokracii </a:t>
            </a:r>
            <a:r>
              <a:rPr lang="cs-CZ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byla v Angličanech hluboce zakořeněná 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Respect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cs-CZ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aristocracy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deep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roots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among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English</a:t>
            </a:r>
            <a:r>
              <a:rPr lang="cs-CZ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</a:t>
            </a:r>
          </a:p>
          <a:p>
            <a:pPr marL="457200" lvl="1" indent="0">
              <a:buNone/>
            </a:pP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Nepochyboval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o tom,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jeho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zášť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vůči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otci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slábne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‘He has no doubt that his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spite for his father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waning’</a:t>
            </a:r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NP-GEN ‘E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due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NP‘</a:t>
            </a:r>
          </a:p>
          <a:p>
            <a:pPr marL="457200" lvl="1" indent="0">
              <a:buNone/>
            </a:pP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Už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dávno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nemám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strach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ze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smrti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‘It’s been a long time since I have been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afraid of dying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[Already long ago I don’t have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 from death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]’</a:t>
            </a:r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5454CC58-85B9-09F4-47EC-E427E9AB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0326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B6EF8-F4C9-D4CF-DA84-936B43E94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Some less common constructions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745BC-EB5B-97A7-4353-8E099F5CD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417"/>
            <a:ext cx="10083800" cy="4775546"/>
          </a:xfrm>
        </p:spPr>
        <p:txBody>
          <a:bodyPr>
            <a:normAutofit lnSpcReduction="10000"/>
          </a:bodyPr>
          <a:lstStyle/>
          <a:p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E-GEN ‘to E‘</a:t>
            </a:r>
          </a:p>
          <a:p>
            <a:pPr marL="457200" lvl="1" indent="0">
              <a:buNone/>
            </a:pP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Přivádělo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by ji 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rozpaků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vám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tohle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všechno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vykládám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‘It would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embarrass her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[bring her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embarrassment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 that I am telling you all this’</a:t>
            </a:r>
          </a:p>
          <a:p>
            <a:pPr marL="457200" lvl="1" indent="0">
              <a:buNone/>
            </a:pPr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 </a:t>
            </a:r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NP-INS ‘E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/in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face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cs-CZ"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NP‘</a:t>
            </a:r>
            <a:endParaRPr lang="cs-CZ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None/>
            </a:pP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Bratr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strachu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manželkou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našlapoval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po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špičkách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’Brother in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fear of his wife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 walking on tiptoe’</a:t>
            </a:r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b-NO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 </a:t>
            </a:r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NP-INS ‘E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above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NP‘</a:t>
            </a:r>
          </a:p>
          <a:p>
            <a:pPr lvl="1"/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zuřil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jsem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bezmocí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nad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tím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,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že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nemám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možnost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se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bránit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 was furious from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helplessness due to the fact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 I can’t defend myself’</a:t>
            </a:r>
          </a:p>
          <a:p>
            <a:pPr lvl="1"/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udržet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E-ACC </a:t>
            </a:r>
            <a:r>
              <a:rPr lang="cs-CZ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uzdě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-LOC ‘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 on </a:t>
            </a:r>
            <a:r>
              <a:rPr lang="cs-CZ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reins</a:t>
            </a:r>
            <a:r>
              <a:rPr lang="cs-CZ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</a:p>
          <a:p>
            <a:pPr lvl="1"/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Eadulf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skřípal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zuby</a:t>
            </a:r>
            <a:r>
              <a:rPr lang="en-GB" sz="2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aby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udržel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uzdě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svůj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en-GB" sz="20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hněv</a:t>
            </a:r>
            <a:r>
              <a:rPr lang="en-GB" sz="20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‘Eadulf clenched his teeth in order to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his anger in check [on reins]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’</a:t>
            </a:r>
            <a:endParaRPr lang="en-NO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8EAC7673-7C40-20B0-D830-E691197F3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531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EF713-33A3-8549-961D-6A1D8E27F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8B16F6-D3DB-8438-BFA6-BCF8DE9E7D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AC3889-2670-C9C4-46C1-89DFAF0A9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77" y="980500"/>
            <a:ext cx="6700565" cy="3308471"/>
          </a:xfrm>
        </p:spPr>
        <p:txBody>
          <a:bodyPr>
            <a:normAutofit/>
          </a:bodyPr>
          <a:lstStyle/>
          <a:p>
            <a:r>
              <a:rPr lang="en-NO" dirty="0"/>
              <a:t>Case study of ANGER</a:t>
            </a:r>
            <a:br>
              <a:rPr lang="en-NO" dirty="0"/>
            </a:br>
            <a:br>
              <a:rPr lang="en-NO" dirty="0"/>
            </a:br>
            <a:endParaRPr lang="en-NO" dirty="0"/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C3E57544-21A4-764C-67B2-5DEBEAA5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51932751-FB99-A3AF-2376-EFB07AB6B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57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09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394E4B-C63C-39B4-768C-99499EE4D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3" y="992032"/>
            <a:ext cx="11780993" cy="5765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85A0F3-6A62-42A4-46FC-4CAFF8C8E007}"/>
              </a:ext>
            </a:extLst>
          </p:cNvPr>
          <p:cNvSpPr txBox="1"/>
          <p:nvPr/>
        </p:nvSpPr>
        <p:spPr>
          <a:xfrm>
            <a:off x="86556" y="255415"/>
            <a:ext cx="12018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3200" dirty="0"/>
              <a:t>The affective circumplex according to many psychologists</a:t>
            </a:r>
          </a:p>
        </p:txBody>
      </p:sp>
    </p:spTree>
    <p:extLst>
      <p:ext uri="{BB962C8B-B14F-4D97-AF65-F5344CB8AC3E}">
        <p14:creationId xmlns:p14="http://schemas.microsoft.com/office/powerpoint/2010/main" val="3320956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DF194EA-6D25-F3C2-6672-3626601F9369}"/>
              </a:ext>
            </a:extLst>
          </p:cNvPr>
          <p:cNvSpPr txBox="1"/>
          <p:nvPr/>
        </p:nvSpPr>
        <p:spPr>
          <a:xfrm>
            <a:off x="773724" y="881742"/>
            <a:ext cx="37220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SIX FLAVORS OF ANGER:</a:t>
            </a:r>
          </a:p>
          <a:p>
            <a:endParaRPr lang="cs-CZ" sz="2400" i="1" dirty="0"/>
          </a:p>
          <a:p>
            <a:r>
              <a:rPr lang="en-NO" sz="2400" i="1"/>
              <a:t>hněv</a:t>
            </a:r>
            <a:r>
              <a:rPr lang="en-NO" sz="2400"/>
              <a:t> ‘anger</a:t>
            </a:r>
            <a:r>
              <a:rPr lang="cs-CZ" sz="2400" dirty="0"/>
              <a:t>/</a:t>
            </a:r>
            <a:r>
              <a:rPr lang="cs-CZ" sz="2400" dirty="0" err="1"/>
              <a:t>wrath</a:t>
            </a:r>
            <a:r>
              <a:rPr lang="en-NO" sz="2400"/>
              <a:t>’</a:t>
            </a:r>
            <a:br>
              <a:rPr lang="cs-CZ" sz="2400" dirty="0"/>
            </a:br>
            <a:r>
              <a:rPr lang="cs-CZ" sz="2400" i="1" dirty="0"/>
              <a:t>rozhořčení</a:t>
            </a:r>
            <a:r>
              <a:rPr lang="en-NO" sz="2400"/>
              <a:t> ‘</a:t>
            </a:r>
            <a:r>
              <a:rPr lang="cs-CZ" sz="2400" dirty="0" err="1"/>
              <a:t>indignation</a:t>
            </a:r>
            <a:r>
              <a:rPr lang="en-NO" sz="2400"/>
              <a:t>’</a:t>
            </a:r>
            <a:br>
              <a:rPr lang="cs-CZ" sz="2400" dirty="0"/>
            </a:br>
            <a:r>
              <a:rPr lang="cs-CZ" sz="2400" i="1" dirty="0"/>
              <a:t>vztek</a:t>
            </a:r>
            <a:r>
              <a:rPr lang="en-NO" sz="2400"/>
              <a:t> ‘</a:t>
            </a:r>
            <a:r>
              <a:rPr lang="cs-CZ" sz="2400" dirty="0" err="1"/>
              <a:t>rage</a:t>
            </a:r>
            <a:r>
              <a:rPr lang="cs-CZ" sz="2400" dirty="0"/>
              <a:t>/</a:t>
            </a:r>
            <a:r>
              <a:rPr lang="cs-CZ" sz="2400" dirty="0" err="1"/>
              <a:t>irritation</a:t>
            </a:r>
            <a:r>
              <a:rPr lang="en-NO" sz="2400"/>
              <a:t>’</a:t>
            </a:r>
            <a:br>
              <a:rPr lang="cs-CZ" sz="2400" dirty="0"/>
            </a:br>
            <a:r>
              <a:rPr lang="cs-CZ" sz="2400" i="1" dirty="0"/>
              <a:t>zloba</a:t>
            </a:r>
            <a:r>
              <a:rPr lang="en-NO" sz="2400"/>
              <a:t> ‘</a:t>
            </a:r>
            <a:r>
              <a:rPr lang="cs-CZ" sz="2400" dirty="0" err="1"/>
              <a:t>malice</a:t>
            </a:r>
            <a:r>
              <a:rPr lang="en-NO" sz="2400"/>
              <a:t>’</a:t>
            </a:r>
            <a:br>
              <a:rPr lang="cs-CZ" sz="2400" dirty="0"/>
            </a:br>
            <a:r>
              <a:rPr lang="cs-CZ" sz="2400" i="1" dirty="0"/>
              <a:t>zlost</a:t>
            </a:r>
            <a:r>
              <a:rPr lang="en-NO" sz="2400"/>
              <a:t> ‘</a:t>
            </a:r>
            <a:r>
              <a:rPr lang="cs-CZ" sz="2400" dirty="0" err="1"/>
              <a:t>anger</a:t>
            </a:r>
            <a:r>
              <a:rPr lang="en-NO" sz="2400"/>
              <a:t>’</a:t>
            </a:r>
            <a:br>
              <a:rPr lang="cs-CZ" sz="2400" dirty="0"/>
            </a:br>
            <a:r>
              <a:rPr lang="cs-CZ" sz="2400" i="1" dirty="0"/>
              <a:t>zuřivost</a:t>
            </a:r>
            <a:r>
              <a:rPr lang="en-NO" sz="2400"/>
              <a:t> ‘</a:t>
            </a:r>
            <a:r>
              <a:rPr lang="cs-CZ" sz="2400" dirty="0" err="1"/>
              <a:t>fury</a:t>
            </a:r>
            <a:r>
              <a:rPr lang="en-NO" sz="2400"/>
              <a:t>’</a:t>
            </a:r>
            <a:endParaRPr lang="cs-CZ" sz="24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33BB56C-A84F-E08E-B346-E92273C0C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11" y="0"/>
            <a:ext cx="739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617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2B51A-8AD6-C57D-1528-B97426CF0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D593587-A45A-4EE3-7398-F54F3F9DC4C6}"/>
              </a:ext>
            </a:extLst>
          </p:cNvPr>
          <p:cNvSpPr txBox="1"/>
          <p:nvPr/>
        </p:nvSpPr>
        <p:spPr>
          <a:xfrm>
            <a:off x="542926" y="414338"/>
            <a:ext cx="3900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i="1" dirty="0"/>
              <a:t>hněv, zloba</a:t>
            </a:r>
            <a:r>
              <a:rPr lang="cs-CZ" sz="2800" dirty="0"/>
              <a:t>: NOM, GEN </a:t>
            </a:r>
            <a:r>
              <a:rPr lang="nb-NO" sz="2800" dirty="0"/>
              <a:t>= </a:t>
            </a:r>
            <a:r>
              <a:rPr lang="en-GB" sz="2800" dirty="0"/>
              <a:t>agent-like forces or emotional contents</a:t>
            </a:r>
            <a:r>
              <a:rPr lang="en-NO" sz="2800" dirty="0"/>
              <a:t> </a:t>
            </a:r>
          </a:p>
          <a:p>
            <a:endParaRPr lang="en-NO" sz="2800" dirty="0"/>
          </a:p>
          <a:p>
            <a:r>
              <a:rPr lang="en-NO" sz="2800" i="1" dirty="0"/>
              <a:t>vztek, zlost, rozhořčení</a:t>
            </a:r>
            <a:r>
              <a:rPr lang="en-NO" sz="2800" dirty="0"/>
              <a:t>: ACC = </a:t>
            </a:r>
            <a:r>
              <a:rPr lang="en-GB" sz="2800" dirty="0"/>
              <a:t>experienced and controlled states</a:t>
            </a:r>
            <a:r>
              <a:rPr lang="en-NO" sz="2800" dirty="0"/>
              <a:t> </a:t>
            </a:r>
          </a:p>
          <a:p>
            <a:endParaRPr lang="en-NO" sz="2800" dirty="0"/>
          </a:p>
          <a:p>
            <a:r>
              <a:rPr lang="en-NO" sz="2800" i="1" dirty="0"/>
              <a:t>zuřivost</a:t>
            </a:r>
            <a:r>
              <a:rPr lang="en-NO" sz="2800" dirty="0"/>
              <a:t>: DAT = </a:t>
            </a:r>
            <a:r>
              <a:rPr lang="en-GB" sz="2800" dirty="0"/>
              <a:t>state one is driven into</a:t>
            </a:r>
            <a:r>
              <a:rPr lang="en-NO" sz="2800" dirty="0"/>
              <a:t> </a:t>
            </a:r>
            <a:endParaRPr lang="cs-CZ" sz="2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F68D5C2-198B-4A20-D063-9FD9C215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511" y="0"/>
            <a:ext cx="7390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322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7EF66-0BA8-4F31-D446-53E82C60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Collocates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4293E-7151-6F84-0B7C-24A6166E3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61983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Anger as a dynamic and episodic phenomenon that flares up or erupts: </a:t>
            </a:r>
            <a:r>
              <a:rPr lang="en-GB" i="1" dirty="0" err="1"/>
              <a:t>vzplanout</a:t>
            </a:r>
            <a:r>
              <a:rPr lang="en-GB" dirty="0"/>
              <a:t> ‘flare up’, </a:t>
            </a:r>
            <a:r>
              <a:rPr lang="en-GB" i="1" dirty="0" err="1"/>
              <a:t>vzkypět</a:t>
            </a:r>
            <a:r>
              <a:rPr lang="en-GB" i="1" dirty="0"/>
              <a:t> </a:t>
            </a:r>
            <a:r>
              <a:rPr lang="en-GB" dirty="0"/>
              <a:t>‘boil up’, </a:t>
            </a:r>
            <a:r>
              <a:rPr lang="en-GB" i="1" dirty="0" err="1"/>
              <a:t>popadnout</a:t>
            </a:r>
            <a:r>
              <a:rPr lang="en-GB" i="1" dirty="0"/>
              <a:t> </a:t>
            </a:r>
            <a:r>
              <a:rPr lang="en-GB" dirty="0"/>
              <a:t>‘seize’, and </a:t>
            </a:r>
            <a:r>
              <a:rPr lang="en-GB" i="1" dirty="0" err="1"/>
              <a:t>zachvátit</a:t>
            </a:r>
            <a:r>
              <a:rPr lang="en-GB" i="1" dirty="0"/>
              <a:t> </a:t>
            </a:r>
            <a:r>
              <a:rPr lang="en-GB" dirty="0"/>
              <a:t>‘grab’, </a:t>
            </a:r>
            <a:r>
              <a:rPr lang="en-GB" i="1" dirty="0" err="1"/>
              <a:t>výbuch</a:t>
            </a:r>
            <a:r>
              <a:rPr lang="en-GB" i="1" dirty="0"/>
              <a:t> </a:t>
            </a:r>
            <a:r>
              <a:rPr lang="en-GB" dirty="0"/>
              <a:t>‘explosion’, </a:t>
            </a:r>
            <a:r>
              <a:rPr lang="en-GB" i="1" dirty="0" err="1"/>
              <a:t>záchvat</a:t>
            </a:r>
            <a:r>
              <a:rPr lang="en-GB" i="1" dirty="0"/>
              <a:t> </a:t>
            </a:r>
            <a:r>
              <a:rPr lang="en-GB" dirty="0"/>
              <a:t>‘fit’, and </a:t>
            </a:r>
            <a:r>
              <a:rPr lang="en-GB" i="1" dirty="0"/>
              <a:t>n</a:t>
            </a:r>
            <a:r>
              <a:rPr lang="cs-CZ" i="1" dirty="0"/>
              <a:t>á</a:t>
            </a:r>
            <a:r>
              <a:rPr lang="en-GB" i="1" dirty="0" err="1"/>
              <a:t>val</a:t>
            </a:r>
            <a:r>
              <a:rPr lang="en-GB" i="1" dirty="0"/>
              <a:t> </a:t>
            </a:r>
            <a:r>
              <a:rPr lang="en-GB" dirty="0"/>
              <a:t>‘surge’</a:t>
            </a:r>
            <a:r>
              <a:rPr lang="en-NO" dirty="0"/>
              <a:t>  </a:t>
            </a:r>
          </a:p>
          <a:p>
            <a:r>
              <a:rPr lang="en-GB" dirty="0"/>
              <a:t>Other collocates point to bodily manifestation: anger makes people tremble, redden, distort their faces, or show other visible signs of inner tension</a:t>
            </a:r>
            <a:r>
              <a:rPr lang="en-NO" dirty="0"/>
              <a:t> </a:t>
            </a:r>
          </a:p>
          <a:p>
            <a:r>
              <a:rPr lang="en-GB" dirty="0"/>
              <a:t>Anger often presented as states that need to be controlled, as shown by verbs such as </a:t>
            </a:r>
            <a:r>
              <a:rPr lang="en-GB" i="1" dirty="0" err="1"/>
              <a:t>potlačit</a:t>
            </a:r>
            <a:r>
              <a:rPr lang="en-GB" i="1" dirty="0"/>
              <a:t> </a:t>
            </a:r>
            <a:r>
              <a:rPr lang="nb-NO" dirty="0"/>
              <a:t>‘</a:t>
            </a:r>
            <a:r>
              <a:rPr lang="nb-NO" dirty="0" err="1"/>
              <a:t>suppress</a:t>
            </a:r>
            <a:r>
              <a:rPr lang="nb-NO" dirty="0"/>
              <a:t>’</a:t>
            </a:r>
            <a:r>
              <a:rPr lang="en-GB" dirty="0"/>
              <a:t>, </a:t>
            </a:r>
            <a:r>
              <a:rPr lang="en-GB" i="1" dirty="0" err="1"/>
              <a:t>ovládnout</a:t>
            </a:r>
            <a:r>
              <a:rPr lang="en-GB" i="1" dirty="0"/>
              <a:t> </a:t>
            </a:r>
            <a:r>
              <a:rPr lang="en-GB" dirty="0"/>
              <a:t>‘take control’, </a:t>
            </a:r>
            <a:r>
              <a:rPr lang="en-GB" i="1" dirty="0" err="1"/>
              <a:t>skrývat</a:t>
            </a:r>
            <a:r>
              <a:rPr lang="en-GB" i="1" dirty="0"/>
              <a:t> </a:t>
            </a:r>
            <a:r>
              <a:rPr lang="en-GB" dirty="0"/>
              <a:t>‘hide’, and </a:t>
            </a:r>
            <a:r>
              <a:rPr lang="en-GB" i="1" dirty="0" err="1"/>
              <a:t>utišit</a:t>
            </a:r>
            <a:r>
              <a:rPr lang="en-GB" i="1" dirty="0"/>
              <a:t> </a:t>
            </a:r>
            <a:r>
              <a:rPr lang="en-GB" dirty="0"/>
              <a:t>‘mute’</a:t>
            </a:r>
          </a:p>
          <a:p>
            <a:r>
              <a:rPr lang="en-GB" dirty="0"/>
              <a:t>Anger is typically presented as something that arises suddenly, escalates, becomes visible on the body, and often needs to be controlled</a:t>
            </a:r>
            <a:r>
              <a:rPr lang="en-NO" dirty="0"/>
              <a:t>  </a:t>
            </a: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13DED83C-8FAF-62F9-ED09-8191BB864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73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C3255-1017-6767-BC86-4FB508D56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E869-A51A-EB6E-52C0-7338358B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Individual lexemes remain distinct</a:t>
            </a:r>
            <a:r>
              <a:rPr lang="en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219BE-A2DF-E127-187A-A9350B5C7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61983" cy="4351338"/>
          </a:xfrm>
        </p:spPr>
        <p:txBody>
          <a:bodyPr>
            <a:normAutofit/>
          </a:bodyPr>
          <a:lstStyle/>
          <a:p>
            <a:r>
              <a:rPr lang="en-GB" i="1" dirty="0" err="1"/>
              <a:t>Vztek</a:t>
            </a:r>
            <a:r>
              <a:rPr lang="en-GB" dirty="0"/>
              <a:t> ‘rage’ and </a:t>
            </a:r>
            <a:r>
              <a:rPr lang="en-GB" i="1" dirty="0" err="1"/>
              <a:t>zlost</a:t>
            </a:r>
            <a:r>
              <a:rPr lang="en-GB" dirty="0"/>
              <a:t> ‘ire’: </a:t>
            </a:r>
            <a:r>
              <a:rPr lang="nb-NO" dirty="0"/>
              <a:t>ACC,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en-GB" i="1" dirty="0" err="1"/>
              <a:t>mít</a:t>
            </a:r>
            <a:r>
              <a:rPr lang="en-GB" i="1" dirty="0"/>
              <a:t> </a:t>
            </a:r>
            <a:r>
              <a:rPr lang="en-GB" dirty="0"/>
              <a:t>‘have’, </a:t>
            </a:r>
            <a:r>
              <a:rPr lang="en-GB" i="1" dirty="0" err="1"/>
              <a:t>vylít</a:t>
            </a:r>
            <a:r>
              <a:rPr lang="en-GB" i="1" dirty="0"/>
              <a:t> </a:t>
            </a:r>
            <a:r>
              <a:rPr lang="en-GB" i="1" dirty="0" err="1"/>
              <a:t>si</a:t>
            </a:r>
            <a:r>
              <a:rPr lang="en-GB" dirty="0"/>
              <a:t> ‘pour out one’s’, and </a:t>
            </a:r>
            <a:r>
              <a:rPr lang="en-GB" i="1" dirty="0" err="1"/>
              <a:t>vybít</a:t>
            </a:r>
            <a:r>
              <a:rPr lang="en-GB" i="1" dirty="0"/>
              <a:t> </a:t>
            </a:r>
            <a:r>
              <a:rPr lang="en-GB" i="1" dirty="0" err="1"/>
              <a:t>si</a:t>
            </a:r>
            <a:r>
              <a:rPr lang="en-GB" i="1" dirty="0"/>
              <a:t> </a:t>
            </a:r>
            <a:r>
              <a:rPr lang="en-GB" dirty="0"/>
              <a:t>‘work out one’s’</a:t>
            </a:r>
            <a:r>
              <a:rPr lang="en-NO" dirty="0"/>
              <a:t> -- </a:t>
            </a:r>
            <a:r>
              <a:rPr lang="en-GB" dirty="0"/>
              <a:t>anger that is strongly felt and then vented</a:t>
            </a:r>
            <a:r>
              <a:rPr lang="en-NO" dirty="0"/>
              <a:t> </a:t>
            </a:r>
          </a:p>
          <a:p>
            <a:r>
              <a:rPr lang="en-GB" i="1" dirty="0" err="1"/>
              <a:t>Zuřivost</a:t>
            </a:r>
            <a:r>
              <a:rPr lang="en-GB" i="1" dirty="0"/>
              <a:t> </a:t>
            </a:r>
            <a:r>
              <a:rPr lang="en-GB" dirty="0"/>
              <a:t>‘fury’</a:t>
            </a:r>
            <a:r>
              <a:rPr lang="en-NO" dirty="0"/>
              <a:t>: DAT, </a:t>
            </a:r>
            <a:r>
              <a:rPr lang="en-GB" dirty="0"/>
              <a:t>an extreme state that a person is pushed into</a:t>
            </a:r>
          </a:p>
          <a:p>
            <a:r>
              <a:rPr lang="en-GB" i="1" dirty="0" err="1"/>
              <a:t>Rozhořčení</a:t>
            </a:r>
            <a:r>
              <a:rPr lang="en-GB" dirty="0"/>
              <a:t> ‘indignation’: </a:t>
            </a:r>
            <a:r>
              <a:rPr lang="en-GB" dirty="0" err="1"/>
              <a:t>publicm</a:t>
            </a:r>
            <a:r>
              <a:rPr lang="en-GB" dirty="0"/>
              <a:t> evaluative profile, moral judgement: </a:t>
            </a:r>
            <a:r>
              <a:rPr lang="en-GB" i="1" dirty="0" err="1"/>
              <a:t>spravedlivé</a:t>
            </a:r>
            <a:r>
              <a:rPr lang="en-GB" i="1" dirty="0"/>
              <a:t>/</a:t>
            </a:r>
            <a:r>
              <a:rPr lang="en-GB" i="1" dirty="0" err="1"/>
              <a:t>oprávněné</a:t>
            </a:r>
            <a:r>
              <a:rPr lang="en-GB" i="1" dirty="0"/>
              <a:t> </a:t>
            </a:r>
            <a:r>
              <a:rPr lang="en-GB" i="1" dirty="0" err="1"/>
              <a:t>rozhořčení</a:t>
            </a:r>
            <a:r>
              <a:rPr lang="en-GB" i="1" dirty="0"/>
              <a:t> </a:t>
            </a:r>
            <a:r>
              <a:rPr lang="en-GB" dirty="0"/>
              <a:t>‘righteous/justified indignation’, </a:t>
            </a:r>
            <a:r>
              <a:rPr lang="en-GB" i="1" dirty="0" err="1"/>
              <a:t>vyjádřit</a:t>
            </a:r>
            <a:r>
              <a:rPr lang="en-GB" i="1" dirty="0"/>
              <a:t> </a:t>
            </a:r>
            <a:r>
              <a:rPr lang="en-GB" i="1" dirty="0" err="1"/>
              <a:t>rozhořčení</a:t>
            </a:r>
            <a:r>
              <a:rPr lang="en-GB" i="1" dirty="0"/>
              <a:t> </a:t>
            </a:r>
            <a:r>
              <a:rPr lang="en-GB" dirty="0"/>
              <a:t>‘express indignation’</a:t>
            </a:r>
            <a:r>
              <a:rPr lang="en-NO" dirty="0"/>
              <a:t>  </a:t>
            </a:r>
          </a:p>
          <a:p>
            <a:r>
              <a:rPr lang="en-GB" i="1" dirty="0" err="1"/>
              <a:t>Hněv</a:t>
            </a:r>
            <a:r>
              <a:rPr lang="en-GB" dirty="0"/>
              <a:t> ‘anger’: dynamic processes </a:t>
            </a:r>
            <a:r>
              <a:rPr lang="en-GB" i="1" dirty="0" err="1"/>
              <a:t>vzplanout</a:t>
            </a:r>
            <a:r>
              <a:rPr lang="en-GB" dirty="0"/>
              <a:t> ‘flare up’, </a:t>
            </a:r>
            <a:r>
              <a:rPr lang="en-GB" i="1" dirty="0" err="1"/>
              <a:t>vzkypět</a:t>
            </a:r>
            <a:r>
              <a:rPr lang="en-GB" i="1" dirty="0"/>
              <a:t> </a:t>
            </a:r>
            <a:r>
              <a:rPr lang="en-GB" dirty="0"/>
              <a:t>‘boil up’, and </a:t>
            </a:r>
            <a:r>
              <a:rPr lang="en-GB" i="1" dirty="0" err="1"/>
              <a:t>vyprchat</a:t>
            </a:r>
            <a:r>
              <a:rPr lang="en-GB" i="1" dirty="0"/>
              <a:t> </a:t>
            </a:r>
            <a:r>
              <a:rPr lang="en-GB" dirty="0"/>
              <a:t>‘fade away’</a:t>
            </a:r>
          </a:p>
          <a:p>
            <a:r>
              <a:rPr lang="en-GB" i="1" dirty="0" err="1"/>
              <a:t>Zloba</a:t>
            </a:r>
            <a:r>
              <a:rPr lang="en-GB" dirty="0"/>
              <a:t> ‘malice’: substance-like material (</a:t>
            </a:r>
            <a:r>
              <a:rPr lang="en-GB" i="1" dirty="0" err="1"/>
              <a:t>plný</a:t>
            </a:r>
            <a:r>
              <a:rPr lang="en-GB" i="1" dirty="0"/>
              <a:t> </a:t>
            </a:r>
            <a:r>
              <a:rPr lang="en-GB" i="1" dirty="0" err="1"/>
              <a:t>zloby</a:t>
            </a:r>
            <a:r>
              <a:rPr lang="en-GB" i="1" dirty="0"/>
              <a:t> </a:t>
            </a:r>
            <a:r>
              <a:rPr lang="en-GB" dirty="0"/>
              <a:t>‘full of malice’)</a:t>
            </a:r>
            <a:r>
              <a:rPr lang="en-NO" dirty="0"/>
              <a:t>  </a:t>
            </a:r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088E1883-3701-F6E7-A9D8-F018052B6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113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1BA73-470A-208E-6981-60E1DDE85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00B365-8B8F-6C11-5F96-859A369E9E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09ED72-4900-B688-6503-C25AC4A1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777" y="980500"/>
            <a:ext cx="6700565" cy="3308471"/>
          </a:xfrm>
        </p:spPr>
        <p:txBody>
          <a:bodyPr>
            <a:normAutofit/>
          </a:bodyPr>
          <a:lstStyle/>
          <a:p>
            <a:r>
              <a:rPr lang="en-NO" dirty="0"/>
              <a:t>Conclusions </a:t>
            </a:r>
            <a:br>
              <a:rPr lang="en-NO" dirty="0"/>
            </a:br>
            <a:r>
              <a:rPr lang="en-NO" dirty="0"/>
              <a:t>and future plans</a:t>
            </a:r>
            <a:br>
              <a:rPr lang="en-NO" dirty="0"/>
            </a:br>
            <a:br>
              <a:rPr lang="en-NO" dirty="0"/>
            </a:br>
            <a:endParaRPr lang="en-NO" dirty="0"/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600A1DD5-D3E0-59C4-0486-69F46144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3AAEC3D3-3533-D4C7-CFCD-3B6DAC1BC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57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546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26384-CA2C-4FBD-F58D-107EA1EA9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4B0B7-F65C-4FAE-32CA-698057F8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8F4B3-4A17-61A5-D277-19755A4C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61983" cy="4351338"/>
          </a:xfrm>
        </p:spPr>
        <p:txBody>
          <a:bodyPr/>
          <a:lstStyle/>
          <a:p>
            <a:r>
              <a:rPr lang="en-NO" dirty="0"/>
              <a:t>C</a:t>
            </a:r>
            <a:r>
              <a:rPr lang="en-GB" dirty="0"/>
              <a:t>o</a:t>
            </a:r>
            <a:r>
              <a:rPr lang="en-NO" dirty="0"/>
              <a:t>ntrary to what psychologists suggest, grammar does not treat emotions along axes of polarity and intensity, instead they behave as metaphorical containers, possessions, forces, substances, etc.</a:t>
            </a:r>
          </a:p>
          <a:p>
            <a:r>
              <a:rPr lang="en-NO" dirty="0"/>
              <a:t>Similar emotions can behave differently, and different emotions can behave similarly</a:t>
            </a:r>
          </a:p>
          <a:p>
            <a:r>
              <a:rPr lang="en-NO" dirty="0"/>
              <a:t>Grammatical constructions reveal various metaphorical roles for emotions: as agents, substances, possessions, forces, containers, etc. </a:t>
            </a:r>
          </a:p>
          <a:p>
            <a:r>
              <a:rPr lang="en-NO" dirty="0"/>
              <a:t>Grammars of different languages can treat emotions differently; learning constructions can help with acquisition of vocabulary </a:t>
            </a:r>
          </a:p>
          <a:p>
            <a:endParaRPr lang="en-NO" dirty="0"/>
          </a:p>
          <a:p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344B2DFB-AC10-56F1-9CC3-5743C4CE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981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01816-6ECE-DF95-99E7-8A195701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5240-3533-74A6-7BE5-E4C413DC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6D9AB-CD0E-0C57-CEEE-1A2BBABB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616"/>
            <a:ext cx="10848975" cy="5011199"/>
          </a:xfrm>
        </p:spPr>
        <p:txBody>
          <a:bodyPr/>
          <a:lstStyle/>
          <a:p>
            <a:r>
              <a:rPr lang="en-NO" dirty="0"/>
              <a:t>Lexicography:</a:t>
            </a:r>
          </a:p>
          <a:p>
            <a:pPr lvl="1"/>
            <a:r>
              <a:rPr lang="en-GB" dirty="0"/>
              <a:t>Grammatical behaviour is not external to lexical meaning, but part of the lexical profile of the word and part of the way its meaning is realized in use</a:t>
            </a:r>
            <a:r>
              <a:rPr lang="en-NO" dirty="0"/>
              <a:t> </a:t>
            </a:r>
          </a:p>
          <a:p>
            <a:pPr lvl="1"/>
            <a:r>
              <a:rPr lang="cs-CZ" dirty="0"/>
              <a:t>A </a:t>
            </a:r>
            <a:r>
              <a:rPr lang="cs-CZ" dirty="0" err="1"/>
              <a:t>semantic</a:t>
            </a:r>
            <a:r>
              <a:rPr lang="cs-CZ" dirty="0"/>
              <a:t> </a:t>
            </a:r>
            <a:r>
              <a:rPr lang="cs-CZ" dirty="0" err="1"/>
              <a:t>field-based</a:t>
            </a:r>
            <a:r>
              <a:rPr lang="cs-CZ" dirty="0"/>
              <a:t> </a:t>
            </a:r>
            <a:r>
              <a:rPr lang="cs-CZ" dirty="0" err="1"/>
              <a:t>description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therefore</a:t>
            </a:r>
            <a:r>
              <a:rPr lang="cs-CZ" dirty="0"/>
              <a:t> </a:t>
            </a:r>
            <a:r>
              <a:rPr lang="cs-CZ" dirty="0" err="1"/>
              <a:t>complement</a:t>
            </a:r>
            <a:r>
              <a:rPr lang="cs-CZ" dirty="0"/>
              <a:t> </a:t>
            </a:r>
            <a:r>
              <a:rPr lang="cs-CZ" dirty="0" err="1"/>
              <a:t>traditional</a:t>
            </a:r>
            <a:r>
              <a:rPr lang="cs-CZ" dirty="0"/>
              <a:t> </a:t>
            </a:r>
            <a:r>
              <a:rPr lang="cs-CZ" dirty="0" err="1"/>
              <a:t>lexicographic</a:t>
            </a:r>
            <a:r>
              <a:rPr lang="cs-CZ" dirty="0"/>
              <a:t> </a:t>
            </a:r>
            <a:r>
              <a:rPr lang="cs-CZ" dirty="0" err="1"/>
              <a:t>practice</a:t>
            </a:r>
            <a:r>
              <a:rPr lang="cs-CZ" dirty="0"/>
              <a:t> by </a:t>
            </a:r>
            <a:r>
              <a:rPr lang="cs-CZ" dirty="0" err="1"/>
              <a:t>showing</a:t>
            </a:r>
            <a:r>
              <a:rPr lang="cs-CZ" dirty="0"/>
              <a:t> not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meanings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individual</a:t>
            </a:r>
            <a:r>
              <a:rPr lang="cs-CZ" dirty="0"/>
              <a:t> </a:t>
            </a:r>
            <a:r>
              <a:rPr lang="cs-CZ" dirty="0" err="1"/>
              <a:t>lexemes</a:t>
            </a:r>
            <a:r>
              <a:rPr lang="cs-CZ" dirty="0"/>
              <a:t>, but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their</a:t>
            </a:r>
            <a:r>
              <a:rPr lang="cs-CZ" dirty="0"/>
              <a:t> place </a:t>
            </a:r>
            <a:r>
              <a:rPr lang="cs-CZ" dirty="0" err="1"/>
              <a:t>within</a:t>
            </a:r>
            <a:r>
              <a:rPr lang="cs-CZ" dirty="0"/>
              <a:t> a </a:t>
            </a:r>
            <a:r>
              <a:rPr lang="cs-CZ" dirty="0" err="1"/>
              <a:t>structured</a:t>
            </a:r>
            <a:r>
              <a:rPr lang="cs-CZ" dirty="0"/>
              <a:t> network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contrasts</a:t>
            </a:r>
            <a:r>
              <a:rPr lang="cs-CZ" dirty="0"/>
              <a:t> and </a:t>
            </a:r>
            <a:r>
              <a:rPr lang="cs-CZ" dirty="0" err="1"/>
              <a:t>associations</a:t>
            </a:r>
            <a:r>
              <a:rPr lang="en-NO" dirty="0"/>
              <a:t> </a:t>
            </a:r>
          </a:p>
          <a:p>
            <a:r>
              <a:rPr lang="en-NO" dirty="0"/>
              <a:t>Pedagogy:</a:t>
            </a:r>
          </a:p>
          <a:p>
            <a:pPr lvl="1"/>
            <a:r>
              <a:rPr lang="en-NO" sz="2400" dirty="0"/>
              <a:t>Emotion words can be challenging becaus</a:t>
            </a:r>
            <a:r>
              <a:rPr lang="en-GB" sz="2400" dirty="0"/>
              <a:t>e</a:t>
            </a:r>
            <a:r>
              <a:rPr lang="en-NO" sz="2400" dirty="0"/>
              <a:t> they are abstract, metaphorical, language-specific</a:t>
            </a:r>
          </a:p>
          <a:p>
            <a:pPr lvl="1"/>
            <a:r>
              <a:rPr lang="en-NO" sz="2400" dirty="0"/>
              <a:t>Need to target strategic constructions for learners</a:t>
            </a:r>
          </a:p>
          <a:p>
            <a:endParaRPr lang="en-NO" sz="2600" dirty="0"/>
          </a:p>
          <a:p>
            <a:pPr lvl="1"/>
            <a:endParaRPr lang="en-NO" sz="2400" dirty="0"/>
          </a:p>
          <a:p>
            <a:pPr lvl="1"/>
            <a:endParaRPr lang="en-NO" dirty="0"/>
          </a:p>
          <a:p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BC6927B2-5027-F7FB-4FB3-711E35657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2457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8145F-90E3-FBC1-8967-20E90043C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B094A-DB82-B822-FE57-63D14532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C35EE-83DE-6379-4412-5331FFAD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3616"/>
            <a:ext cx="10848975" cy="5011199"/>
          </a:xfrm>
        </p:spPr>
        <p:txBody>
          <a:bodyPr/>
          <a:lstStyle/>
          <a:p>
            <a:r>
              <a:rPr lang="en-NO" sz="2800" dirty="0"/>
              <a:t>Book:</a:t>
            </a:r>
          </a:p>
          <a:p>
            <a:pPr lvl="1"/>
            <a:r>
              <a:rPr lang="nb-NO" sz="2800" dirty="0" err="1"/>
              <a:t>Grammar-based</a:t>
            </a:r>
            <a:r>
              <a:rPr lang="nb-NO" sz="2800" dirty="0"/>
              <a:t> </a:t>
            </a:r>
            <a:r>
              <a:rPr lang="nb-NO" sz="2800" dirty="0" err="1"/>
              <a:t>analysis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verbs, </a:t>
            </a:r>
            <a:r>
              <a:rPr lang="nb-NO" sz="2800" dirty="0" err="1"/>
              <a:t>adjectives</a:t>
            </a:r>
            <a:r>
              <a:rPr lang="nb-NO" sz="2800" dirty="0"/>
              <a:t>, adverbs, </a:t>
            </a:r>
            <a:r>
              <a:rPr lang="nb-NO" sz="2800" dirty="0" err="1"/>
              <a:t>prepositions</a:t>
            </a:r>
            <a:r>
              <a:rPr lang="nb-NO" sz="2800" dirty="0"/>
              <a:t>, etc. in </a:t>
            </a:r>
            <a:r>
              <a:rPr lang="nb-NO" sz="2800" dirty="0" err="1"/>
              <a:t>expression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emotions</a:t>
            </a:r>
            <a:r>
              <a:rPr lang="nb-NO" sz="2800" dirty="0"/>
              <a:t> in </a:t>
            </a:r>
            <a:r>
              <a:rPr lang="nb-NO" sz="2800" dirty="0" err="1"/>
              <a:t>Czech</a:t>
            </a:r>
            <a:endParaRPr lang="nb-NO" sz="2800" dirty="0"/>
          </a:p>
          <a:p>
            <a:pPr lvl="1"/>
            <a:r>
              <a:rPr lang="nb-NO" sz="2800" dirty="0"/>
              <a:t>In </a:t>
            </a:r>
            <a:r>
              <a:rPr lang="nb-NO" sz="2800" dirty="0" err="1"/>
              <a:t>Czech</a:t>
            </a:r>
            <a:r>
              <a:rPr lang="nb-NO" sz="2800" dirty="0"/>
              <a:t>, for </a:t>
            </a:r>
            <a:r>
              <a:rPr lang="nb-NO" sz="2800" dirty="0" err="1"/>
              <a:t>Czechs</a:t>
            </a:r>
            <a:endParaRPr lang="nb-NO" sz="2800" dirty="0"/>
          </a:p>
          <a:p>
            <a:pPr lvl="1"/>
            <a:endParaRPr lang="en-NO" sz="2800" dirty="0"/>
          </a:p>
          <a:p>
            <a:r>
              <a:rPr lang="en-NO" sz="2800" dirty="0"/>
              <a:t>Further applications to ot</a:t>
            </a:r>
            <a:r>
              <a:rPr lang="en-GB" sz="2800" dirty="0"/>
              <a:t>he</a:t>
            </a:r>
            <a:r>
              <a:rPr lang="en-NO" sz="2800" dirty="0"/>
              <a:t>r fields such as:</a:t>
            </a:r>
          </a:p>
          <a:p>
            <a:pPr lvl="1"/>
            <a:r>
              <a:rPr lang="en-GB" sz="2800" dirty="0" err="1"/>
              <a:t>color</a:t>
            </a:r>
            <a:r>
              <a:rPr lang="en-GB" sz="2800" dirty="0"/>
              <a:t>, body parts, time, evaluation, size, quantity, modality</a:t>
            </a:r>
            <a:r>
              <a:rPr lang="en-GB" sz="2800"/>
              <a:t>, verbs </a:t>
            </a:r>
            <a:r>
              <a:rPr lang="en-GB" sz="2800" dirty="0"/>
              <a:t>of motion, speaking and thinking</a:t>
            </a:r>
            <a:endParaRPr lang="en-NO" sz="2800" dirty="0"/>
          </a:p>
          <a:p>
            <a:pPr lvl="1"/>
            <a:endParaRPr lang="en-NO" sz="2400" dirty="0"/>
          </a:p>
          <a:p>
            <a:pPr lvl="1"/>
            <a:endParaRPr lang="en-NO" dirty="0"/>
          </a:p>
          <a:p>
            <a:endParaRPr lang="en-NO" dirty="0"/>
          </a:p>
        </p:txBody>
      </p:sp>
      <p:pic>
        <p:nvPicPr>
          <p:cNvPr id="4" name="Picture 2" descr="Charles University - Wikipedia">
            <a:extLst>
              <a:ext uri="{FF2B5EF4-FFF2-40B4-BE49-F238E27FC236}">
                <a16:creationId xmlns:a16="http://schemas.microsoft.com/office/drawing/2014/main" id="{58E0BAE2-47D8-6A2F-5E01-77E60713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15989" y="5833014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46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E3082-7180-2207-4872-A5054D482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2FC6D-E422-A5FE-1030-DE7D88E22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Brackett’s (2019) “mood meter”</a:t>
            </a:r>
            <a:endParaRPr lang="en-NO" dirty="0"/>
          </a:p>
        </p:txBody>
      </p:sp>
      <p:pic>
        <p:nvPicPr>
          <p:cNvPr id="4" name="Picture 3" descr="A chart of different colors&#10;&#10;AI-generated content may be incorrect.">
            <a:extLst>
              <a:ext uri="{FF2B5EF4-FFF2-40B4-BE49-F238E27FC236}">
                <a16:creationId xmlns:a16="http://schemas.microsoft.com/office/drawing/2014/main" id="{940825F8-5F46-6544-F606-A3E42CB1A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88" y="1831026"/>
            <a:ext cx="8445823" cy="50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70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25F09-3992-B003-A855-9A449359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O"/>
          </a:p>
        </p:txBody>
      </p:sp>
      <p:pic>
        <p:nvPicPr>
          <p:cNvPr id="1026" name="Picture 2" descr="Unlocking Emotional Intelligence">
            <a:extLst>
              <a:ext uri="{FF2B5EF4-FFF2-40B4-BE49-F238E27FC236}">
                <a16:creationId xmlns:a16="http://schemas.microsoft.com/office/drawing/2014/main" id="{66AAA79A-4591-C40A-1F62-9C25F6DD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31" y="0"/>
            <a:ext cx="11026337" cy="620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14CA4F-6B79-F3D7-2836-15984A80C834}"/>
              </a:ext>
            </a:extLst>
          </p:cNvPr>
          <p:cNvSpPr txBox="1"/>
          <p:nvPr/>
        </p:nvSpPr>
        <p:spPr>
          <a:xfrm>
            <a:off x="3972909" y="6053959"/>
            <a:ext cx="4246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000" dirty="0"/>
              <a:t>[adjectives]</a:t>
            </a:r>
          </a:p>
        </p:txBody>
      </p:sp>
    </p:spTree>
    <p:extLst>
      <p:ext uri="{BB962C8B-B14F-4D97-AF65-F5344CB8AC3E}">
        <p14:creationId xmlns:p14="http://schemas.microsoft.com/office/powerpoint/2010/main" val="610822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0823B-ED60-C091-0594-1BF234E04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F1B070F-4468-189E-619B-6F03E4A0A5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7ACB4C-0299-7AE5-0F11-496B17EE8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Linguistic profiles</a:t>
            </a:r>
          </a:p>
        </p:txBody>
      </p:sp>
      <p:pic>
        <p:nvPicPr>
          <p:cNvPr id="2" name="Picture 2" descr="Charles University - Wikipedia">
            <a:extLst>
              <a:ext uri="{FF2B5EF4-FFF2-40B4-BE49-F238E27FC236}">
                <a16:creationId xmlns:a16="http://schemas.microsoft.com/office/drawing/2014/main" id="{5CEACBD4-626E-9E9F-1D45-CFF7649A8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1" y="6039078"/>
            <a:ext cx="825199" cy="83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Univerzita Karlova - Design portál">
            <a:extLst>
              <a:ext uri="{FF2B5EF4-FFF2-40B4-BE49-F238E27FC236}">
                <a16:creationId xmlns:a16="http://schemas.microsoft.com/office/drawing/2014/main" id="{5492B813-39AD-78BD-FE70-ACC18521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57" y="6070779"/>
            <a:ext cx="807659" cy="80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10295"/>
      </p:ext>
    </p:extLst>
  </p:cSld>
  <p:clrMapOvr>
    <a:masterClrMapping/>
  </p:clrMapOvr>
</p:sld>
</file>

<file path=ppt/theme/theme1.xml><?xml version="1.0" encoding="utf-8"?>
<a:theme xmlns:a="http://schemas.openxmlformats.org/drawingml/2006/main" name="Solid">
  <a:themeElements>
    <a:clrScheme name="UiTs profil">
      <a:dk1>
        <a:srgbClr val="000000"/>
      </a:dk1>
      <a:lt1>
        <a:srgbClr val="FFFFFF"/>
      </a:lt1>
      <a:dk2>
        <a:srgbClr val="003349"/>
      </a:dk2>
      <a:lt2>
        <a:srgbClr val="CDEBEF"/>
      </a:lt2>
      <a:accent1>
        <a:srgbClr val="59BEC9"/>
      </a:accent1>
      <a:accent2>
        <a:srgbClr val="CDEBEF"/>
      </a:accent2>
      <a:accent3>
        <a:srgbClr val="F2A900"/>
      </a:accent3>
      <a:accent4>
        <a:srgbClr val="FCEECC"/>
      </a:accent4>
      <a:accent5>
        <a:srgbClr val="CB333B"/>
      </a:accent5>
      <a:accent6>
        <a:srgbClr val="F7E0E2"/>
      </a:accent6>
      <a:hlink>
        <a:srgbClr val="007396"/>
      </a:hlink>
      <a:folHlink>
        <a:srgbClr val="954F72"/>
      </a:folHlink>
    </a:clrScheme>
    <a:fontScheme name="UiTs profil">
      <a:majorFont>
        <a:latin typeface="Open Sans ExtraBold"/>
        <a:ea typeface=""/>
        <a:cs typeface=""/>
      </a:majorFont>
      <a:minorFont>
        <a:latin typeface="Open Sans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UiT PowerPoint_Template_English_V0126" id="{6C341654-409C-4B2C-99BB-655B5590AC46}" vid="{4D29981E-D953-4BEE-A748-C5A49B2B3EB4}"/>
    </a:ext>
  </a:extLst>
</a:theme>
</file>

<file path=ppt/theme/theme2.xml><?xml version="1.0" encoding="utf-8"?>
<a:theme xmlns:a="http://schemas.openxmlformats.org/drawingml/2006/main" name="Frame">
  <a:themeElements>
    <a:clrScheme name="UiTs profil">
      <a:dk1>
        <a:srgbClr val="000000"/>
      </a:dk1>
      <a:lt1>
        <a:srgbClr val="FFFFFF"/>
      </a:lt1>
      <a:dk2>
        <a:srgbClr val="003349"/>
      </a:dk2>
      <a:lt2>
        <a:srgbClr val="CDEBEF"/>
      </a:lt2>
      <a:accent1>
        <a:srgbClr val="59BEC9"/>
      </a:accent1>
      <a:accent2>
        <a:srgbClr val="CDEBEF"/>
      </a:accent2>
      <a:accent3>
        <a:srgbClr val="F2A900"/>
      </a:accent3>
      <a:accent4>
        <a:srgbClr val="FCEECC"/>
      </a:accent4>
      <a:accent5>
        <a:srgbClr val="CB333B"/>
      </a:accent5>
      <a:accent6>
        <a:srgbClr val="F7E0E2"/>
      </a:accent6>
      <a:hlink>
        <a:srgbClr val="007396"/>
      </a:hlink>
      <a:folHlink>
        <a:srgbClr val="954F72"/>
      </a:folHlink>
    </a:clrScheme>
    <a:fontScheme name="UiT">
      <a:majorFont>
        <a:latin typeface="Open Sans ExtraBold"/>
        <a:ea typeface=""/>
        <a:cs typeface=""/>
      </a:majorFont>
      <a:minorFont>
        <a:latin typeface="Open Sans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9525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UiT PowerPoint_Template_English_V0126" id="{6C341654-409C-4B2C-99BB-655B5590AC46}" vid="{618F13C1-1E10-47B0-9200-EFB4D02426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61a547a-9c07-4cc4-a142-d6472416e13d">NKVMW7ZA4VH6-338744395-7</_dlc_DocId>
    <_dlc_DocIdUrl xmlns="d61a547a-9c07-4cc4-a142-d6472416e13d">
      <Url>https://universitetetitromso.sharepoint.com/sites/UiTTemplateLibrary/_layouts/15/DocIdRedir.aspx?ID=NKVMW7ZA4VH6-338744395-7</Url>
      <Description>NKVMW7ZA4VH6-338744395-7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6CC4E68F22484395BB93847BA6D0B8" ma:contentTypeVersion="3" ma:contentTypeDescription="Create a new document." ma:contentTypeScope="" ma:versionID="4a8359c01e079ef00097331ccee0dea2">
  <xsd:schema xmlns:xsd="http://www.w3.org/2001/XMLSchema" xmlns:xs="http://www.w3.org/2001/XMLSchema" xmlns:p="http://schemas.microsoft.com/office/2006/metadata/properties" xmlns:ns2="d61a547a-9c07-4cc4-a142-d6472416e13d" xmlns:ns3="47bdc872-4bf2-4cc1-b153-8c1112a455b6" targetNamespace="http://schemas.microsoft.com/office/2006/metadata/properties" ma:root="true" ma:fieldsID="b77008ffee93b520da7e098d9ac56bf5" ns2:_="" ns3:_="">
    <xsd:import namespace="d61a547a-9c07-4cc4-a142-d6472416e13d"/>
    <xsd:import namespace="47bdc872-4bf2-4cc1-b153-8c1112a455b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a547a-9c07-4cc4-a142-d6472416e13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dc872-4bf2-4cc1-b153-8c1112a455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AB8CE85-5F1D-42BF-8415-06CA0A4ECE67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47bdc872-4bf2-4cc1-b153-8c1112a455b6"/>
    <ds:schemaRef ds:uri="d61a547a-9c07-4cc4-a142-d6472416e13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29F46F3-1E79-4BF2-ACD8-EDFEA82CE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a547a-9c07-4cc4-a142-d6472416e13d"/>
    <ds:schemaRef ds:uri="47bdc872-4bf2-4cc1-b153-8c1112a455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12518E-665B-4845-8B5B-0C9337B780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2F52F8-7AE5-4638-947E-7912B0B4569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Solid</Template>
  <TotalTime>2264</TotalTime>
  <Words>3449</Words>
  <Application>Microsoft Macintosh PowerPoint</Application>
  <PresentationFormat>Widescreen</PresentationFormat>
  <Paragraphs>422</Paragraphs>
  <Slides>67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5" baseType="lpstr">
      <vt:lpstr>Open Sans ExtraBold</vt:lpstr>
      <vt:lpstr>Open Sans Bold</vt:lpstr>
      <vt:lpstr>Calibri</vt:lpstr>
      <vt:lpstr>Arial</vt:lpstr>
      <vt:lpstr>Aptos</vt:lpstr>
      <vt:lpstr>Open Sans</vt:lpstr>
      <vt:lpstr>Solid</vt:lpstr>
      <vt:lpstr>Frame</vt:lpstr>
      <vt:lpstr>Talking about emotions in Czech </vt:lpstr>
      <vt:lpstr>Overview</vt:lpstr>
      <vt:lpstr>Preview of findings</vt:lpstr>
      <vt:lpstr>Psychology of emotions</vt:lpstr>
      <vt:lpstr>Two approaches in psychology</vt:lpstr>
      <vt:lpstr>PowerPoint Presentation</vt:lpstr>
      <vt:lpstr>Brackett’s (2019) “mood meter”</vt:lpstr>
      <vt:lpstr>PowerPoint Presentation</vt:lpstr>
      <vt:lpstr>Linguistic profiles</vt:lpstr>
      <vt:lpstr>Constructional profiles :  Russian ‘happiness’ and ‘sadness’ (Janda &amp; Solovyev 2009)</vt:lpstr>
      <vt:lpstr>PowerPoint Presentation</vt:lpstr>
      <vt:lpstr>‘Sadness’ in Russian</vt:lpstr>
      <vt:lpstr>The ‘sadness’ nouns</vt:lpstr>
      <vt:lpstr> </vt:lpstr>
      <vt:lpstr>PowerPoint Presentation</vt:lpstr>
      <vt:lpstr>PowerPoint Presentation</vt:lpstr>
      <vt:lpstr>PowerPoint Presentation</vt:lpstr>
      <vt:lpstr>‘Happiness’ in Russian</vt:lpstr>
      <vt:lpstr> </vt:lpstr>
      <vt:lpstr>PowerPoint Presentation</vt:lpstr>
      <vt:lpstr>PowerPoint Presentation</vt:lpstr>
      <vt:lpstr>About the results...</vt:lpstr>
      <vt:lpstr>The part that didn’t get published: Metaphor</vt:lpstr>
      <vt:lpstr>в + Acc ‘into’</vt:lpstr>
      <vt:lpstr>в + Loc ‘in’</vt:lpstr>
      <vt:lpstr>Inst: Agent</vt:lpstr>
      <vt:lpstr>с + Inst ‘with’ (a gesture like a smile)</vt:lpstr>
      <vt:lpstr>от + Gen ‘from’:  Healing from disease</vt:lpstr>
      <vt:lpstr>от + Gen ‘from’: Cause/Source</vt:lpstr>
      <vt:lpstr>Grammatical profiles of Russian nouns   (Janda &amp; Tyers 2021)</vt:lpstr>
      <vt:lpstr>Examples of high-frequency Russian nouns</vt:lpstr>
      <vt:lpstr>PowerPoint Presentation</vt:lpstr>
      <vt:lpstr>PowerPoint Presentation</vt:lpstr>
      <vt:lpstr>PowerPoint Presentation</vt:lpstr>
      <vt:lpstr>GramatiKat</vt:lpstr>
      <vt:lpstr>PowerPoint Presentation</vt:lpstr>
      <vt:lpstr>PowerPoint Presentation</vt:lpstr>
      <vt:lpstr>Grammatical profiles of 65 emotion nouns</vt:lpstr>
      <vt:lpstr>Distribution of Czech emotion nouns</vt:lpstr>
      <vt:lpstr>4 “deviant” emotions</vt:lpstr>
      <vt:lpstr>PowerPoint Presentation</vt:lpstr>
      <vt:lpstr>PowerPoint Presentation</vt:lpstr>
      <vt:lpstr>PowerPoint Presentation</vt:lpstr>
      <vt:lpstr>PowerPoint Presentation</vt:lpstr>
      <vt:lpstr>Metaphorical implications of case</vt:lpstr>
      <vt:lpstr>PowerPoint Presentation</vt:lpstr>
      <vt:lpstr>Nominative case</vt:lpstr>
      <vt:lpstr>Genitive case - 1</vt:lpstr>
      <vt:lpstr>Genitive case - 2</vt:lpstr>
      <vt:lpstr>Dative case</vt:lpstr>
      <vt:lpstr>Accusative case - 1</vt:lpstr>
      <vt:lpstr>Accusative case - 2</vt:lpstr>
      <vt:lpstr>Locative case</vt:lpstr>
      <vt:lpstr>Instrumental case - 1 </vt:lpstr>
      <vt:lpstr>Instrumental case - 2 </vt:lpstr>
      <vt:lpstr>Other common constructions - 1</vt:lpstr>
      <vt:lpstr>Other common constructions - 2</vt:lpstr>
      <vt:lpstr>Some less common constructions</vt:lpstr>
      <vt:lpstr>Case study of ANGER  </vt:lpstr>
      <vt:lpstr>PowerPoint Presentation</vt:lpstr>
      <vt:lpstr>PowerPoint Presentation</vt:lpstr>
      <vt:lpstr>Collocates</vt:lpstr>
      <vt:lpstr>Individual lexemes remain distinct </vt:lpstr>
      <vt:lpstr>Conclusions  and future plans  </vt:lpstr>
      <vt:lpstr>Conclusions</vt:lpstr>
      <vt:lpstr>Implications</vt:lpstr>
      <vt:lpstr>Future plans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Alexis Janda</dc:creator>
  <cp:lastModifiedBy>Laura Alexis Janda</cp:lastModifiedBy>
  <cp:revision>3</cp:revision>
  <cp:lastPrinted>2026-02-11T12:43:43Z</cp:lastPrinted>
  <dcterms:created xsi:type="dcterms:W3CDTF">2026-02-06T09:57:27Z</dcterms:created>
  <dcterms:modified xsi:type="dcterms:W3CDTF">2026-06-14T14:09:11Z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0x010100566CC4E68F22484395BB93847BA6D0B8</vt:lpwstr>
  </property>
  <property fmtid="{D5CDD505-2E9C-101B-9397-08002B2CF9AE}" pid="3" name="_dlc_DocIdItemGuid">
    <vt:lpwstr>72fc9a94-30a2-4bee-9b9a-5de55e496d5e</vt:lpwstr>
  </property>
</Properties>
</file>