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02_636CDB89.xml" ContentType="application/vnd.ms-powerpoint.comments+xml"/>
  <Override PartName="/ppt/notesSlides/notesSlide2.xml" ContentType="application/vnd.openxmlformats-officedocument.presentationml.notesSlide+xml"/>
  <Override PartName="/ppt/comments/modernComment_1FF_C3073CA4.xml" ContentType="application/vnd.ms-powerpoint.comments+xml"/>
  <Override PartName="/ppt/comments/modernComment_1FE_4CFF7939.xml" ContentType="application/vnd.ms-powerpoint.comments+xml"/>
  <Override PartName="/ppt/comments/modernComment_200_2329FDE9.xml" ContentType="application/vnd.ms-powerpoint.comments+xml"/>
  <Override PartName="/ppt/comments/modernComment_1FD_8E9367E.xml" ContentType="application/vnd.ms-powerpoint.comments+xml"/>
  <Override PartName="/ppt/comments/modernComment_20E_B8179303.xml" ContentType="application/vnd.ms-powerpoint.comments+xml"/>
  <Override PartName="/ppt/comments/modernComment_210_D8B1F168.xml" ContentType="application/vnd.ms-powerpoint.comments+xml"/>
  <Override PartName="/ppt/comments/modernComment_20F_ACEE0EC2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93" r:id="rId2"/>
    <p:sldId id="515" r:id="rId3"/>
    <p:sldId id="516" r:id="rId4"/>
    <p:sldId id="518" r:id="rId5"/>
    <p:sldId id="519" r:id="rId6"/>
    <p:sldId id="520" r:id="rId7"/>
    <p:sldId id="497" r:id="rId8"/>
    <p:sldId id="496" r:id="rId9"/>
    <p:sldId id="499" r:id="rId10"/>
    <p:sldId id="514" r:id="rId11"/>
    <p:sldId id="523" r:id="rId12"/>
    <p:sldId id="532" r:id="rId13"/>
    <p:sldId id="260" r:id="rId14"/>
    <p:sldId id="264" r:id="rId15"/>
    <p:sldId id="263" r:id="rId16"/>
    <p:sldId id="261" r:id="rId17"/>
    <p:sldId id="508" r:id="rId18"/>
    <p:sldId id="505" r:id="rId19"/>
    <p:sldId id="511" r:id="rId20"/>
    <p:sldId id="510" r:id="rId21"/>
    <p:sldId id="512" r:id="rId22"/>
    <p:sldId id="509" r:id="rId23"/>
    <p:sldId id="521" r:id="rId24"/>
    <p:sldId id="531" r:id="rId25"/>
    <p:sldId id="526" r:id="rId26"/>
    <p:sldId id="525" r:id="rId27"/>
    <p:sldId id="522" r:id="rId28"/>
    <p:sldId id="528" r:id="rId29"/>
    <p:sldId id="529" r:id="rId30"/>
    <p:sldId id="530" r:id="rId31"/>
    <p:sldId id="527" r:id="rId32"/>
    <p:sldId id="503" r:id="rId33"/>
    <p:sldId id="262" r:id="rId34"/>
  </p:sldIdLst>
  <p:sldSz cx="12192000" cy="6858000"/>
  <p:notesSz cx="9144000" cy="6858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183C78-3057-43D3-91EB-91BF0F7D0E8A}" name="Masako Fidler" initials="MF" userId="Masako Fidl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238"/>
  </p:normalViewPr>
  <p:slideViewPr>
    <p:cSldViewPr snapToGrid="0" snapToObjects="1">
      <p:cViewPr varScale="1">
        <p:scale>
          <a:sx n="109" d="100"/>
          <a:sy n="109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C2686BF7-8533-0A46-B479-FE47CD4AD953}"/>
    <pc:docChg chg="custSel addSld delSld modSld">
      <pc:chgData name="Laura Alexis Janda" userId="1f227e26-6259-47d3-b693-dce21943f79e" providerId="ADAL" clId="{C2686BF7-8533-0A46-B479-FE47CD4AD953}" dt="2025-01-13T18:21:23.800" v="459"/>
      <pc:docMkLst>
        <pc:docMk/>
      </pc:docMkLst>
      <pc:sldChg chg="addSp modSp">
        <pc:chgData name="Laura Alexis Janda" userId="1f227e26-6259-47d3-b693-dce21943f79e" providerId="ADAL" clId="{C2686BF7-8533-0A46-B479-FE47CD4AD953}" dt="2025-01-13T13:45:40.903" v="343"/>
        <pc:sldMkLst>
          <pc:docMk/>
          <pc:sldMk cId="1257768985" sldId="260"/>
        </pc:sldMkLst>
      </pc:sldChg>
      <pc:sldChg chg="addSp delSp modSp mod">
        <pc:chgData name="Laura Alexis Janda" userId="1f227e26-6259-47d3-b693-dce21943f79e" providerId="ADAL" clId="{C2686BF7-8533-0A46-B479-FE47CD4AD953}" dt="2025-01-13T13:46:14.725" v="347"/>
        <pc:sldMkLst>
          <pc:docMk/>
          <pc:sldMk cId="2393076194" sldId="505"/>
        </pc:sldMkLst>
      </pc:sldChg>
      <pc:sldChg chg="modSp mod">
        <pc:chgData name="Laura Alexis Janda" userId="1f227e26-6259-47d3-b693-dce21943f79e" providerId="ADAL" clId="{C2686BF7-8533-0A46-B479-FE47CD4AD953}" dt="2025-01-13T13:46:35.813" v="349" actId="122"/>
        <pc:sldMkLst>
          <pc:docMk/>
          <pc:sldMk cId="2794694512" sldId="508"/>
        </pc:sldMkLst>
      </pc:sldChg>
      <pc:sldChg chg="modSp mod">
        <pc:chgData name="Laura Alexis Janda" userId="1f227e26-6259-47d3-b693-dce21943f79e" providerId="ADAL" clId="{C2686BF7-8533-0A46-B479-FE47CD4AD953}" dt="2025-01-12T15:25:19.544" v="101" actId="20577"/>
        <pc:sldMkLst>
          <pc:docMk/>
          <pc:sldMk cId="3272031396" sldId="511"/>
        </pc:sldMkLst>
      </pc:sldChg>
      <pc:sldChg chg="modSp mod">
        <pc:chgData name="Laura Alexis Janda" userId="1f227e26-6259-47d3-b693-dce21943f79e" providerId="ADAL" clId="{C2686BF7-8533-0A46-B479-FE47CD4AD953}" dt="2025-01-13T13:47:36.982" v="354" actId="122"/>
        <pc:sldMkLst>
          <pc:docMk/>
          <pc:sldMk cId="1586939995" sldId="521"/>
        </pc:sldMkLst>
      </pc:sldChg>
      <pc:sldChg chg="modSp mod">
        <pc:chgData name="Laura Alexis Janda" userId="1f227e26-6259-47d3-b693-dce21943f79e" providerId="ADAL" clId="{C2686BF7-8533-0A46-B479-FE47CD4AD953}" dt="2025-01-13T13:50:14.670" v="387" actId="122"/>
        <pc:sldMkLst>
          <pc:docMk/>
          <pc:sldMk cId="246404442" sldId="522"/>
        </pc:sldMkLst>
      </pc:sldChg>
      <pc:sldChg chg="del">
        <pc:chgData name="Laura Alexis Janda" userId="1f227e26-6259-47d3-b693-dce21943f79e" providerId="ADAL" clId="{C2686BF7-8533-0A46-B479-FE47CD4AD953}" dt="2025-01-13T13:49:20.654" v="370" actId="2696"/>
        <pc:sldMkLst>
          <pc:docMk/>
          <pc:sldMk cId="2238837517" sldId="524"/>
        </pc:sldMkLst>
      </pc:sldChg>
      <pc:sldChg chg="modSp mod modCm">
        <pc:chgData name="Laura Alexis Janda" userId="1f227e26-6259-47d3-b693-dce21943f79e" providerId="ADAL" clId="{C2686BF7-8533-0A46-B479-FE47CD4AD953}" dt="2025-01-12T15:28:23.340" v="108" actId="27636"/>
        <pc:sldMkLst>
          <pc:docMk/>
          <pc:sldMk cId="3088552707" sldId="5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Alexis Janda" userId="1f227e26-6259-47d3-b693-dce21943f79e" providerId="ADAL" clId="{C2686BF7-8533-0A46-B479-FE47CD4AD953}" dt="2025-01-12T15:28:09.149" v="105"/>
              <pc2:cmMkLst xmlns:pc2="http://schemas.microsoft.com/office/powerpoint/2019/9/main/command">
                <pc:docMk/>
                <pc:sldMk cId="3088552707" sldId="526"/>
                <pc2:cmMk id="{FB1D98CB-F8FE-0840-B857-45AA42A9244F}"/>
              </pc2:cmMkLst>
            </pc226:cmChg>
          </p:ext>
        </pc:extLst>
      </pc:sldChg>
      <pc:sldChg chg="addSp modSp mod">
        <pc:chgData name="Laura Alexis Janda" userId="1f227e26-6259-47d3-b693-dce21943f79e" providerId="ADAL" clId="{C2686BF7-8533-0A46-B479-FE47CD4AD953}" dt="2025-01-12T15:32:52.929" v="336" actId="1035"/>
        <pc:sldMkLst>
          <pc:docMk/>
          <pc:sldMk cId="2901282498" sldId="527"/>
        </pc:sldMkLst>
      </pc:sldChg>
      <pc:sldChg chg="addSp delSp modSp mod">
        <pc:chgData name="Laura Alexis Janda" userId="1f227e26-6259-47d3-b693-dce21943f79e" providerId="ADAL" clId="{C2686BF7-8533-0A46-B479-FE47CD4AD953}" dt="2025-01-13T13:51:56.578" v="406" actId="1036"/>
        <pc:sldMkLst>
          <pc:docMk/>
          <pc:sldMk cId="3635540328" sldId="528"/>
        </pc:sldMkLst>
      </pc:sldChg>
      <pc:sldChg chg="modSp mod">
        <pc:chgData name="Laura Alexis Janda" userId="1f227e26-6259-47d3-b693-dce21943f79e" providerId="ADAL" clId="{C2686BF7-8533-0A46-B479-FE47CD4AD953}" dt="2025-01-12T15:24:38.953" v="57" actId="20577"/>
        <pc:sldMkLst>
          <pc:docMk/>
          <pc:sldMk cId="4288913762" sldId="529"/>
        </pc:sldMkLst>
      </pc:sldChg>
      <pc:sldChg chg="addSp modSp new mod">
        <pc:chgData name="Laura Alexis Janda" userId="1f227e26-6259-47d3-b693-dce21943f79e" providerId="ADAL" clId="{C2686BF7-8533-0A46-B479-FE47CD4AD953}" dt="2025-01-13T13:49:09.245" v="369" actId="1035"/>
        <pc:sldMkLst>
          <pc:docMk/>
          <pc:sldMk cId="2492884770" sldId="531"/>
        </pc:sldMkLst>
      </pc:sldChg>
      <pc:sldChg chg="addSp delSp modSp new mod">
        <pc:chgData name="Laura Alexis Janda" userId="1f227e26-6259-47d3-b693-dce21943f79e" providerId="ADAL" clId="{C2686BF7-8533-0A46-B479-FE47CD4AD953}" dt="2025-01-13T18:21:23.800" v="459"/>
        <pc:sldMkLst>
          <pc:docMk/>
          <pc:sldMk cId="3981870473" sldId="532"/>
        </pc:sldMkLst>
      </pc:sldChg>
      <pc:sldChg chg="addSp modSp new del mod modClrScheme chgLayout">
        <pc:chgData name="Laura Alexis Janda" userId="1f227e26-6259-47d3-b693-dce21943f79e" providerId="ADAL" clId="{C2686BF7-8533-0A46-B479-FE47CD4AD953}" dt="2025-01-13T18:18:29.464" v="410" actId="2696"/>
        <pc:sldMkLst>
          <pc:docMk/>
          <pc:sldMk cId="4165033192" sldId="532"/>
        </pc:sldMkLst>
      </pc:sldChg>
    </pc:docChg>
  </pc:docChgLst>
  <pc:docChgLst>
    <pc:chgData name="Laura Alexis Janda" userId="1f227e26-6259-47d3-b693-dce21943f79e" providerId="ADAL" clId="{1DC09101-0CB4-9343-9855-47BD338CC3CB}"/>
    <pc:docChg chg="modSld">
      <pc:chgData name="Laura Alexis Janda" userId="1f227e26-6259-47d3-b693-dce21943f79e" providerId="ADAL" clId="{1DC09101-0CB4-9343-9855-47BD338CC3CB}" dt="2025-05-05T14:49:18.563" v="1"/>
      <pc:docMkLst>
        <pc:docMk/>
      </pc:docMkLst>
      <pc:sldChg chg="modSp mod">
        <pc:chgData name="Laura Alexis Janda" userId="1f227e26-6259-47d3-b693-dce21943f79e" providerId="ADAL" clId="{1DC09101-0CB4-9343-9855-47BD338CC3CB}" dt="2025-05-05T14:49:18.563" v="1"/>
        <pc:sldMkLst>
          <pc:docMk/>
          <pc:sldMk cId="823719426" sldId="493"/>
        </pc:sldMkLst>
        <pc:spChg chg="mod">
          <ac:chgData name="Laura Alexis Janda" userId="1f227e26-6259-47d3-b693-dce21943f79e" providerId="ADAL" clId="{1DC09101-0CB4-9343-9855-47BD338CC3CB}" dt="2025-05-05T14:49:18.563" v="1"/>
          <ac:spMkLst>
            <pc:docMk/>
            <pc:sldMk cId="823719426" sldId="493"/>
            <ac:spMk id="2" creationId="{00000000-0000-0000-0000-000000000000}"/>
          </ac:spMkLst>
        </pc:spChg>
      </pc:sldChg>
    </pc:docChg>
  </pc:docChgLst>
</pc:chgInfo>
</file>

<file path=ppt/comments/modernComment_1FD_8E936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D71BFB-5FB6-D54E-948A-F68F4A95A344}" authorId="{28183C78-3057-43D3-91EB-91BF0F7D0E8A}" created="2025-01-12T14:46:08.2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9501566" sldId="509"/>
      <ac:spMk id="3" creationId="{0F6D2238-63A4-1A3E-90FF-6E940EEE4634}"/>
      <ac:txMk cp="250" len="8">
        <ac:context len="351" hash="503263985"/>
      </ac:txMk>
    </ac:txMkLst>
    <p188:pos x="10885715" y="3219904"/>
    <p188:txBody>
      <a:bodyPr/>
      <a:lstStyle/>
      <a:p>
        <a:r>
          <a:rPr lang="en-US"/>
          <a:t>We will be explaining this in the paper?</a:t>
        </a:r>
      </a:p>
    </p188:txBody>
  </p188:cm>
</p188:cmLst>
</file>

<file path=ppt/comments/modernComment_1FE_4CFF79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21628B-B43C-004A-A2F8-F44FCECA2CB0}" authorId="{28183C78-3057-43D3-91EB-91BF0F7D0E8A}" created="2025-01-12T14:37:04.6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1811129" sldId="510"/>
      <ac:spMk id="3" creationId="{85826ACF-9FB9-A3ED-5DEE-0928817A0BF3}"/>
      <ac:txMk cp="57" len="65">
        <ac:context len="294" hash="620355935"/>
      </ac:txMk>
    </ac:txMkLst>
    <p188:pos x="9024257" y="1489075"/>
    <p188:txBody>
      <a:bodyPr/>
      <a:lstStyle/>
      <a:p>
        <a:r>
          <a:rPr lang="en-US"/>
          <a:t>Perhaps we could say that this is noteworhy  in comparison to 2022?</a:t>
        </a:r>
      </a:p>
    </p188:txBody>
  </p188:cm>
  <p188:cm id="{02C5BDB2-16A7-1945-8944-D114A9E50A45}" authorId="{28183C78-3057-43D3-91EB-91BF0F7D0E8A}" created="2025-01-12T14:38:14.7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1811129" sldId="510"/>
      <ac:spMk id="3" creationId="{85826ACF-9FB9-A3ED-5DEE-0928817A0BF3}"/>
      <ac:txMk cp="123" len="20">
        <ac:context len="294" hash="620355935"/>
      </ac:txMk>
    </ac:txMkLst>
    <p188:pos x="4811486" y="2370818"/>
    <p188:txBody>
      <a:bodyPr/>
      <a:lstStyle/>
      <a:p>
        <a:r>
          <a:rPr lang="en-US"/>
          <a:t>Excellent. This is related to ACC, which indicates that U is an easily manipulated chess piece.</a:t>
        </a:r>
      </a:p>
    </p188:txBody>
  </p188:cm>
  <p188:cm id="{A59D45D6-981C-AE45-A01C-90EC37DF7317}" authorId="{28183C78-3057-43D3-91EB-91BF0F7D0E8A}" created="2025-01-12T14:38:54.9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91811129" sldId="510"/>
      <ac:spMk id="3" creationId="{85826ACF-9FB9-A3ED-5DEE-0928817A0BF3}"/>
      <ac:txMk cp="177" len="56">
        <ac:context len="294" hash="620355935"/>
      </ac:txMk>
    </ac:txMkLst>
    <p188:pos x="10591800" y="2828018"/>
    <p188:txBody>
      <a:bodyPr/>
      <a:lstStyle/>
      <a:p>
        <a:r>
          <a:rPr lang="en-US"/>
          <a:t>Predicate nominal? </a:t>
        </a:r>
      </a:p>
    </p188:txBody>
  </p188:cm>
</p188:cmLst>
</file>

<file path=ppt/comments/modernComment_1FF_C3073C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1C0242-F143-BF4F-BA8A-F65520BC9AB2}" authorId="{28183C78-3057-43D3-91EB-91BF0F7D0E8A}" created="2025-01-12T14:32:56.275">
    <pc:sldMkLst xmlns:pc="http://schemas.microsoft.com/office/powerpoint/2013/main/command">
      <pc:docMk/>
      <pc:sldMk cId="3272031396" sldId="511"/>
    </pc:sldMkLst>
    <p188:txBody>
      <a:bodyPr/>
      <a:lstStyle/>
      <a:p>
        <a:r>
          <a:rPr lang="en-US"/>
          <a:t>The higher DIN for NOM Russia is worth competing. But the bar graph suggests little agency for Russia. Additional info (predicates)?</a:t>
        </a:r>
      </a:p>
    </p188:txBody>
  </p188:cm>
  <p188:cm id="{DB74D7B8-EF46-9946-A628-13CE409A2E2F}" authorId="{28183C78-3057-43D3-91EB-91BF0F7D0E8A}" created="2025-01-12T14:35:44.219">
    <pc:sldMkLst xmlns:pc="http://schemas.microsoft.com/office/powerpoint/2013/main/command">
      <pc:docMk/>
      <pc:sldMk cId="3272031396" sldId="511"/>
    </pc:sldMkLst>
    <p188:txBody>
      <a:bodyPr/>
      <a:lstStyle/>
      <a:p>
        <a:r>
          <a:rPr lang="en-US"/>
          <a:t>I see a lot of growth in NATO, which may indicate that the aggressor is NATO in contrast to Russia from 2022 to 2023. I know you talk about NATO later, but it might be worthy mentioning DIN for Russia n contrast to the DIN for NATO briefly. But only if there is time…</a:t>
        </a:r>
      </a:p>
    </p188:txBody>
  </p188:cm>
</p188:cmLst>
</file>

<file path=ppt/comments/modernComment_200_2329FDE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446DFC-7F02-BE42-BF80-A70F87911E28}" authorId="{28183C78-3057-43D3-91EB-91BF0F7D0E8A}" created="2025-01-12T14:39:59.491">
    <pc:sldMkLst xmlns:pc="http://schemas.microsoft.com/office/powerpoint/2013/main/command">
      <pc:docMk/>
      <pc:sldMk cId="589954537" sldId="512"/>
    </pc:sldMkLst>
    <p188:txBody>
      <a:bodyPr/>
      <a:lstStyle/>
      <a:p>
        <a:r>
          <a:rPr lang="en-US"/>
          <a:t>These are all excellent examples!</a:t>
        </a:r>
      </a:p>
    </p188:txBody>
  </p188:cm>
</p188:cmLst>
</file>

<file path=ppt/comments/modernComment_202_636CDB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3A3AA2-1A85-A24C-8A1E-BBACE9F7CE2C}" authorId="{28183C78-3057-43D3-91EB-91BF0F7D0E8A}" created="2025-01-12T14:26:48.5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8078473" sldId="514"/>
      <ac:spMk id="3" creationId="{6E6A22DF-B5AE-039E-D652-1D8BA06260BE}"/>
      <ac:txMk cp="113" len="16">
        <ac:context len="357" hash="2407108312"/>
      </ac:txMk>
    </ac:txMkLst>
    <p188:pos x="5486257" y="1456418"/>
    <p188:txBody>
      <a:bodyPr/>
      <a:lstStyle/>
      <a:p>
        <a:r>
          <a:rPr lang="en-US"/>
          <a:t>How about “agent of patient 
&gt; obfuscation of agency and patienthood”?</a:t>
        </a:r>
      </a:p>
    </p188:txBody>
  </p188:cm>
</p188:cmLst>
</file>

<file path=ppt/comments/modernComment_20E_B81793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80E807-C2EF-5541-9B86-633D829ED72F}" authorId="{28183C78-3057-43D3-91EB-91BF0F7D0E8A}" created="2025-01-12T14:43:09.7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88552707" sldId="526"/>
      <ac:spMk id="2" creationId="{B91F462E-B8DC-63EF-2E1A-6AADB9263E67}"/>
    </ac:deMkLst>
    <p188:txBody>
      <a:bodyPr/>
      <a:lstStyle/>
      <a:p>
        <a:r>
          <a:rPr lang="en-US"/>
          <a:t>This is very interesting. Gunhild could say something about the lack of references to other entiies. </a:t>
        </a:r>
      </a:p>
    </p188:txBody>
  </p188:cm>
  <p188:cm id="{FB1D98CB-F8FE-0840-B857-45AA42A9244F}" authorId="{28183C78-3057-43D3-91EB-91BF0F7D0E8A}" created="2025-01-12T14:47:12.8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88552707" sldId="526"/>
      <ac:spMk id="3" creationId="{1D17A6BC-2918-91F0-A7BB-33AC8A63E35D}"/>
      <ac:txMk cp="366" len="52">
        <ac:context len="815" hash="2963941533"/>
      </ac:txMk>
    </ac:txMkLst>
    <p188:pos x="7391400" y="2580477"/>
    <p188:txBody>
      <a:bodyPr/>
      <a:lstStyle/>
      <a:p>
        <a:r>
          <a:rPr lang="en-US"/>
          <a:t>No victimization of Russia in dative use?</a:t>
        </a:r>
      </a:p>
    </p188:txBody>
  </p188:cm>
</p188:cmLst>
</file>

<file path=ppt/comments/modernComment_20F_ACEE0E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94C483-A796-1B41-91C1-FF299873CAEF}" authorId="{28183C78-3057-43D3-91EB-91BF0F7D0E8A}" created="2025-01-12T14:49:52.855">
    <pc:sldMkLst xmlns:pc="http://schemas.microsoft.com/office/powerpoint/2013/main/command">
      <pc:docMk/>
      <pc:sldMk cId="2901282498" sldId="527"/>
    </pc:sldMkLst>
    <p188:txBody>
      <a:bodyPr/>
      <a:lstStyle/>
      <a:p>
        <a:r>
          <a:rPr lang="en-US"/>
          <a:t>2024 No longer wanting to cooperate with the rest of the world? (INS)</a:t>
        </a:r>
      </a:p>
    </p188:txBody>
  </p188:cm>
</p188:cmLst>
</file>

<file path=ppt/comments/modernComment_210_D8B1F1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29BF75-231F-9742-A00E-2EA3DAACCCB6}" authorId="{28183C78-3057-43D3-91EB-91BF0F7D0E8A}" created="2025-01-12T14:48:57.696">
    <pc:sldMkLst xmlns:pc="http://schemas.microsoft.com/office/powerpoint/2013/main/command">
      <pc:docMk/>
      <pc:sldMk cId="3635540328" sldId="528"/>
    </pc:sldMkLst>
    <p188:txBody>
      <a:bodyPr/>
      <a:lstStyle/>
      <a:p>
        <a:r>
          <a:rPr lang="en-US"/>
          <a:t>The decline in INS DIN seems like an indication that Russia ceases to present itself as a collaborator.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DC5-C69F-F740-AB4D-94CBED331267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5A68-C4D5-8441-82C5-29768A50D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3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Comparison</a:t>
            </a:r>
            <a:r>
              <a:rPr lang="nb-NO" dirty="0"/>
              <a:t> is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r>
              <a:rPr lang="nb-NO" dirty="0"/>
              <a:t>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looking</a:t>
            </a:r>
            <a:r>
              <a:rPr lang="nb-NO" dirty="0"/>
              <a:t> at </a:t>
            </a:r>
            <a:r>
              <a:rPr lang="nb-NO" dirty="0" err="1"/>
              <a:t>significant</a:t>
            </a:r>
            <a:r>
              <a:rPr lang="nb-NO" dirty="0"/>
              <a:t> </a:t>
            </a:r>
            <a:r>
              <a:rPr lang="nb-NO" dirty="0" err="1"/>
              <a:t>deviations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35A68-C4D5-8441-82C5-29768A50D50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01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9580-EEBD-4141-BFA6-8F004417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DC9B-0C8F-A243-96DB-AD77CA10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8CBD-5547-9D4D-BDB4-4245DC3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6462-7338-CA40-AB1F-0309498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38B3-01BA-6C40-BD54-27320D2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992-BDFE-1D43-A2EE-B45CC7FD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451B-7AA7-AC49-B255-8F5D2A04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9882-F3A0-8141-9987-111B447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2030-F10D-3546-9E91-AD5F13F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95F-6DB6-BB4C-A2E4-B3F222A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5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69DA-46D7-9A43-A478-39FEDE9F8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F468-FEF7-5B41-8320-4C114FFA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C7FC-A5AA-214F-A8B6-BCC1CA45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2DD-1319-7D49-B756-DCE9763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443-CC7A-6B4D-98D1-C1C2D59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9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22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6DF-9A3E-3F4C-80BE-88052AD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47A7-BB5F-E54F-AFE9-7562EB42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8EB7-9C9B-8344-A27F-8709B515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1354-E7A2-7B4A-9108-51DF59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0068-4A1F-F145-985C-D4F3E7E6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C5E1-A1CB-B445-B5A5-45B809C1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A354-14AE-DA42-B971-44ED534D6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D590-F9F2-CC4C-BB36-F0F13CE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3133-DE58-A444-9127-E1E90F3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BB8-4998-F240-ABA1-195E76DF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7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33A-0DE5-4347-94BC-0116DCD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6297-1A5F-C340-9C2D-3BBF9AF90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3505-8694-CF45-9247-2CF8E499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0A21C-AC92-764B-980A-FF7E4AB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3187-0125-BB4B-975F-054258C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AC5A-8B8E-DB4E-A6AC-5D0955B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18AE-EB12-0243-BD37-55033935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04EEF-6CE3-0F43-A758-EAC4D46E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2B4D-FEF2-0042-8655-667D1BF5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63969-7DC2-5E45-B353-7E09B7FCA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EDBC8-ED1A-F44B-90BB-E32E2ED49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E12C-0564-8C4A-BADE-5C1E145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05C0-16FD-C543-95F9-CAD9C55B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0ADF-299C-074D-98D4-47EBB80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8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EFA-F4EF-3541-9DC4-A14BED6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CDB49-AC5D-2A45-872A-E91E4C1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72AB-0FC6-664D-8332-5ABB4E1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0625-4A7F-A941-B609-CB92E9C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80A2-DCFC-FE4F-B991-17140BE8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E47-7FFE-1F47-9104-9ECB3DCD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63DB-7752-254B-A47C-DC29815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5B4-8B67-7C49-9E5B-4CA8F7C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A0E6-7A7E-504B-8B96-C3CEEC9D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31EB-0320-B14D-BC6A-35A6D355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BA4C-CE51-9E42-B99A-5A412DFF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3332-25DF-F640-BB8E-D486B91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9C44-C0D9-0F44-9EC0-7B13D8A3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25B-20A0-CC4C-A226-E0FBF15A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9B79-688A-6041-8BAE-47D8901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66A3A-D59B-5B43-B460-601F116C0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990-8CB7-1747-93A2-4AE238D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25306-0940-CC4F-BCC1-FB4E086A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3F4D-36C0-5D4A-A08F-470D20A8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F0F3C-E085-6648-8F20-9D77D41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42B9-FF31-8B43-B483-E3359A3E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8057-ED77-9941-9FF9-1D43BA85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85-B3B6-A942-A601-3C17BB59B83E}" type="datetimeFigureOut">
              <a:rPr lang="nb-NO" smtClean="0"/>
              <a:t>05.05.2025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748-C4CB-3B4B-872C-497C08F2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CE4F-3AE5-2C42-97C3-1CFA7B77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8/10/relationships/comments" Target="../comments/modernComment_202_636CDB8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3.googleusercontent.com/KHuus2lRcxeQqX38cqgGPqy4Ejt7F4OzLJNOrvsTVvPvWHTpn8VWsCfDurvcO9e1O6IMsVlX-XPd8Tvqgh2TGOKbEZPmF5KSSIngvTwO34d7kb8zTei5QHRzOUUzV4pBSMADvtYAnlIHeGfZXkzPSw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FF_C3073CA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FE_4CFF793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0_2329F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FD_8E9367E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E_B817930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210_D8B1F16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0F_ACEE0EC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.uit.no/clear/" TargetMode="External"/><Relationship Id="rId2" Type="http://schemas.openxmlformats.org/officeDocument/2006/relationships/hyperlink" Target="https://threat-defuser.or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652843"/>
            <a:ext cx="11126478" cy="1442152"/>
          </a:xfrm>
        </p:spPr>
        <p:txBody>
          <a:bodyPr>
            <a:noAutofit/>
          </a:bodyPr>
          <a:lstStyle/>
          <a:p>
            <a:r>
              <a:rPr lang="nb-NO" sz="4400" dirty="0" err="1"/>
              <a:t>Grammar</a:t>
            </a:r>
            <a:r>
              <a:rPr lang="nb-NO" sz="4400" dirty="0"/>
              <a:t> in </a:t>
            </a:r>
            <a:r>
              <a:rPr lang="nb-NO" sz="4400" dirty="0" err="1"/>
              <a:t>the</a:t>
            </a:r>
            <a:r>
              <a:rPr lang="nb-NO" sz="4400" dirty="0"/>
              <a:t> service </a:t>
            </a:r>
            <a:r>
              <a:rPr lang="nb-NO" sz="4400" dirty="0" err="1"/>
              <a:t>of</a:t>
            </a:r>
            <a:r>
              <a:rPr lang="nb-NO" sz="4400" dirty="0"/>
              <a:t> </a:t>
            </a:r>
            <a:r>
              <a:rPr lang="nb-NO" sz="4400" dirty="0" err="1"/>
              <a:t>ideological</a:t>
            </a:r>
            <a:r>
              <a:rPr lang="nb-NO" sz="4400" dirty="0"/>
              <a:t> </a:t>
            </a:r>
            <a:r>
              <a:rPr lang="nb-NO" sz="4400" dirty="0" err="1"/>
              <a:t>messaging</a:t>
            </a:r>
            <a:r>
              <a:rPr lang="nb-NO" sz="4400" dirty="0"/>
              <a:t>: </a:t>
            </a:r>
            <a:r>
              <a:rPr lang="nb-NO" sz="4400" dirty="0" err="1"/>
              <a:t>Putin’s</a:t>
            </a:r>
            <a:r>
              <a:rPr lang="nb-NO" sz="4400" dirty="0"/>
              <a:t> </a:t>
            </a:r>
            <a:r>
              <a:rPr lang="nb-NO" sz="4400" dirty="0" err="1"/>
              <a:t>speeches</a:t>
            </a:r>
            <a:r>
              <a:rPr lang="nb-NO" sz="4400"/>
              <a:t> 2022-2024 </a:t>
            </a:r>
            <a:endParaRPr lang="en-GB" sz="4400" b="1" dirty="0"/>
          </a:p>
        </p:txBody>
      </p:sp>
      <p:pic>
        <p:nvPicPr>
          <p:cNvPr id="4" name="Picture 3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9FD03C6C-365D-36BD-0E21-EDDA1887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5136491"/>
            <a:ext cx="4007949" cy="121240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9621A3-2B83-BB40-3D05-63FD81EFC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1313" y="2497556"/>
            <a:ext cx="6012000" cy="2236373"/>
          </a:xfrm>
        </p:spPr>
        <p:txBody>
          <a:bodyPr/>
          <a:lstStyle/>
          <a:p>
            <a:r>
              <a:rPr lang="nb-NO" sz="2400" dirty="0"/>
              <a:t>Laura A. Janda </a:t>
            </a:r>
            <a:r>
              <a:rPr lang="nb-NO" sz="2400" i="0" dirty="0"/>
              <a:t>(UiT)</a:t>
            </a:r>
            <a:endParaRPr lang="nb-NO" sz="2400" dirty="0"/>
          </a:p>
          <a:p>
            <a:r>
              <a:rPr lang="nb-NO" sz="2400" dirty="0"/>
              <a:t>Gunhild </a:t>
            </a:r>
            <a:r>
              <a:rPr lang="nb-NO" sz="2400" dirty="0" err="1"/>
              <a:t>Hoogensen</a:t>
            </a:r>
            <a:r>
              <a:rPr lang="nb-NO" sz="2400" dirty="0"/>
              <a:t> Gjørv </a:t>
            </a:r>
            <a:r>
              <a:rPr lang="nb-NO" sz="2400" i="0" dirty="0"/>
              <a:t>(UiT)</a:t>
            </a:r>
            <a:endParaRPr lang="nb-NO" sz="2400" dirty="0"/>
          </a:p>
          <a:p>
            <a:r>
              <a:rPr lang="nb-NO" sz="2400" dirty="0"/>
              <a:t>Václav </a:t>
            </a:r>
            <a:r>
              <a:rPr lang="nb-NO" sz="2400" dirty="0" err="1"/>
              <a:t>Cvrček</a:t>
            </a:r>
            <a:r>
              <a:rPr lang="nb-NO" sz="2400" i="0" dirty="0"/>
              <a:t> (</a:t>
            </a:r>
            <a:r>
              <a:rPr lang="nb-NO" sz="2400" i="0" dirty="0" err="1"/>
              <a:t>Univerzita</a:t>
            </a:r>
            <a:r>
              <a:rPr lang="nb-NO" sz="2400" i="0" dirty="0"/>
              <a:t> </a:t>
            </a:r>
            <a:r>
              <a:rPr lang="nb-NO" sz="2400" i="0" dirty="0" err="1"/>
              <a:t>Karlova</a:t>
            </a:r>
            <a:r>
              <a:rPr lang="nb-NO" sz="2400" i="0" dirty="0"/>
              <a:t>)</a:t>
            </a:r>
            <a:endParaRPr lang="nb-NO" sz="2400" dirty="0"/>
          </a:p>
          <a:p>
            <a:r>
              <a:rPr lang="nb-NO" sz="2400" dirty="0"/>
              <a:t>Masako </a:t>
            </a:r>
            <a:r>
              <a:rPr lang="nb-NO" sz="2400" dirty="0" err="1"/>
              <a:t>Fidler</a:t>
            </a:r>
            <a:r>
              <a:rPr lang="nb-NO" sz="2400" dirty="0"/>
              <a:t> </a:t>
            </a:r>
            <a:r>
              <a:rPr lang="nb-NO" sz="2400" i="0" dirty="0"/>
              <a:t>(Brown </a:t>
            </a:r>
            <a:r>
              <a:rPr lang="nb-NO" sz="2400" i="0" dirty="0" err="1"/>
              <a:t>University</a:t>
            </a:r>
            <a:r>
              <a:rPr lang="nb-NO" sz="2400" i="0" dirty="0"/>
              <a:t>)</a:t>
            </a:r>
            <a:endParaRPr lang="nb-NO" sz="2400" dirty="0"/>
          </a:p>
          <a:p>
            <a:r>
              <a:rPr lang="nb-NO" sz="2400" dirty="0"/>
              <a:t>Anna </a:t>
            </a:r>
            <a:r>
              <a:rPr lang="nb-NO" sz="2400" dirty="0" err="1"/>
              <a:t>Obukhova</a:t>
            </a:r>
            <a:endParaRPr lang="nb-NO" sz="2400" dirty="0"/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A49DF-DF90-03AF-DAD6-72BB92771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34" y="2166122"/>
            <a:ext cx="3901866" cy="3414132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2E09C005-2B5B-2F29-E5CA-EA9ECE895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2621" y="5580254"/>
            <a:ext cx="3901866" cy="1078607"/>
          </a:xfrm>
        </p:spPr>
        <p:txBody>
          <a:bodyPr>
            <a:normAutofit/>
          </a:bodyPr>
          <a:lstStyle/>
          <a:p>
            <a:r>
              <a:rPr lang="nb-NO" sz="3200" dirty="0" err="1"/>
              <a:t>Threat-Defuser</a:t>
            </a:r>
            <a:endParaRPr lang="nb-NO" sz="3200" dirty="0"/>
          </a:p>
          <a:p>
            <a:r>
              <a:rPr lang="nb-NO" sz="2000" dirty="0"/>
              <a:t>(Norwegian Research Council)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F9E4-A5FC-770F-3B01-8DDB9039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2" y="365125"/>
            <a:ext cx="10515600" cy="1325563"/>
          </a:xfrm>
        </p:spPr>
        <p:txBody>
          <a:bodyPr/>
          <a:lstStyle/>
          <a:p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grammatical</a:t>
            </a:r>
            <a:r>
              <a:rPr lang="nb-NO" dirty="0"/>
              <a:t>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22DF-B5AE-039E-D652-1D8BA062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2" y="1825625"/>
            <a:ext cx="9613303" cy="4351338"/>
          </a:xfrm>
        </p:spPr>
        <p:txBody>
          <a:bodyPr>
            <a:normAutofit/>
          </a:bodyPr>
          <a:lstStyle/>
          <a:p>
            <a:r>
              <a:rPr lang="nb-NO" dirty="0" err="1"/>
              <a:t>Meanings</a:t>
            </a:r>
            <a:r>
              <a:rPr lang="nb-NO" dirty="0"/>
              <a:t> most relevant for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speeches</a:t>
            </a:r>
            <a:endParaRPr lang="nb-NO" dirty="0"/>
          </a:p>
          <a:p>
            <a:pPr lvl="1"/>
            <a:r>
              <a:rPr lang="nb-NO" sz="2800" dirty="0" err="1"/>
              <a:t>Nominative</a:t>
            </a:r>
            <a:r>
              <a:rPr lang="nb-NO" sz="2800" dirty="0"/>
              <a:t> (NOM): agent (</a:t>
            </a:r>
            <a:r>
              <a:rPr lang="nb-NO" sz="2800" dirty="0" err="1"/>
              <a:t>subject</a:t>
            </a:r>
            <a:r>
              <a:rPr lang="nb-NO" sz="2800" dirty="0"/>
              <a:t>); </a:t>
            </a:r>
            <a:r>
              <a:rPr lang="nb-NO" sz="2800" dirty="0" err="1"/>
              <a:t>label</a:t>
            </a:r>
            <a:endParaRPr lang="nb-NO" sz="2800" dirty="0"/>
          </a:p>
          <a:p>
            <a:pPr lvl="1"/>
            <a:r>
              <a:rPr lang="nb-NO" sz="2800" dirty="0" err="1"/>
              <a:t>Genitive</a:t>
            </a:r>
            <a:r>
              <a:rPr lang="nb-NO" sz="2800" dirty="0"/>
              <a:t> (GEN): agent or </a:t>
            </a:r>
            <a:r>
              <a:rPr lang="nb-NO" sz="2800" dirty="0" err="1"/>
              <a:t>patient</a:t>
            </a:r>
            <a:r>
              <a:rPr lang="nb-NO" sz="2800" dirty="0"/>
              <a:t>; </a:t>
            </a:r>
            <a:r>
              <a:rPr lang="nb-NO" sz="2800" dirty="0" err="1"/>
              <a:t>possessor</a:t>
            </a:r>
            <a:r>
              <a:rPr lang="nb-NO" sz="2800" dirty="0"/>
              <a:t>; goal</a:t>
            </a:r>
          </a:p>
          <a:p>
            <a:pPr lvl="1"/>
            <a:r>
              <a:rPr lang="nb-NO" sz="2800" dirty="0" err="1"/>
              <a:t>Dative</a:t>
            </a:r>
            <a:r>
              <a:rPr lang="nb-NO" sz="2800" dirty="0"/>
              <a:t> (DAT): </a:t>
            </a:r>
            <a:r>
              <a:rPr lang="nb-NO" sz="2800" dirty="0" err="1"/>
              <a:t>potential</a:t>
            </a:r>
            <a:r>
              <a:rPr lang="nb-NO" sz="2800" dirty="0"/>
              <a:t> agent, </a:t>
            </a:r>
            <a:r>
              <a:rPr lang="nb-NO" sz="2800" dirty="0" err="1"/>
              <a:t>experiencer</a:t>
            </a:r>
            <a:r>
              <a:rPr lang="nb-NO" sz="2800" dirty="0"/>
              <a:t> or </a:t>
            </a:r>
            <a:r>
              <a:rPr lang="nb-NO" sz="2800" dirty="0" err="1"/>
              <a:t>competitor</a:t>
            </a:r>
            <a:r>
              <a:rPr lang="nb-NO" sz="2800" dirty="0"/>
              <a:t> (</a:t>
            </a:r>
            <a:r>
              <a:rPr lang="nb-NO" sz="2800" dirty="0" err="1"/>
              <a:t>usually</a:t>
            </a:r>
            <a:r>
              <a:rPr lang="nb-NO" sz="2800" dirty="0"/>
              <a:t> human); </a:t>
            </a:r>
            <a:r>
              <a:rPr lang="nb-NO" sz="2800" dirty="0" err="1"/>
              <a:t>contours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a </a:t>
            </a:r>
            <a:r>
              <a:rPr lang="nb-NO" sz="2800" dirty="0" err="1"/>
              <a:t>space</a:t>
            </a:r>
            <a:endParaRPr lang="nb-NO" sz="2800" dirty="0"/>
          </a:p>
          <a:p>
            <a:pPr lvl="1"/>
            <a:r>
              <a:rPr lang="nb-NO" sz="2800" dirty="0" err="1"/>
              <a:t>Accusative</a:t>
            </a:r>
            <a:r>
              <a:rPr lang="nb-NO" sz="2800" dirty="0"/>
              <a:t> (ACC): </a:t>
            </a:r>
            <a:r>
              <a:rPr lang="nb-NO" sz="2800" dirty="0" err="1"/>
              <a:t>patient</a:t>
            </a:r>
            <a:r>
              <a:rPr lang="nb-NO" sz="2800" dirty="0"/>
              <a:t> (</a:t>
            </a:r>
            <a:r>
              <a:rPr lang="nb-NO" sz="2800" dirty="0" err="1"/>
              <a:t>direct</a:t>
            </a:r>
            <a:r>
              <a:rPr lang="nb-NO" sz="2800" dirty="0"/>
              <a:t> </a:t>
            </a:r>
            <a:r>
              <a:rPr lang="nb-NO" sz="2800" dirty="0" err="1"/>
              <a:t>object</a:t>
            </a:r>
            <a:r>
              <a:rPr lang="nb-NO" sz="2800" dirty="0"/>
              <a:t>); </a:t>
            </a:r>
            <a:r>
              <a:rPr lang="nb-NO" sz="2800" dirty="0" err="1"/>
              <a:t>destination</a:t>
            </a:r>
            <a:endParaRPr lang="nb-NO" sz="2800" dirty="0"/>
          </a:p>
          <a:p>
            <a:pPr lvl="1"/>
            <a:r>
              <a:rPr lang="nb-NO" sz="2800" dirty="0"/>
              <a:t>Instrumental (</a:t>
            </a:r>
            <a:r>
              <a:rPr lang="nb-NO" sz="2800" i="1" dirty="0"/>
              <a:t>s</a:t>
            </a:r>
            <a:r>
              <a:rPr lang="nb-NO" sz="2800" dirty="0"/>
              <a:t> + INS): </a:t>
            </a:r>
            <a:r>
              <a:rPr lang="nb-NO" sz="2800" dirty="0" err="1"/>
              <a:t>collaborator</a:t>
            </a:r>
            <a:endParaRPr lang="nb-NO" sz="2800" dirty="0"/>
          </a:p>
          <a:p>
            <a:pPr lvl="1"/>
            <a:r>
              <a:rPr lang="nb-NO" sz="2800" dirty="0" err="1"/>
              <a:t>Locative</a:t>
            </a:r>
            <a:r>
              <a:rPr lang="nb-NO" sz="2800" dirty="0"/>
              <a:t> (LOC): a </a:t>
            </a:r>
            <a:r>
              <a:rPr lang="nb-NO" sz="2800" dirty="0" err="1"/>
              <a:t>place</a:t>
            </a:r>
            <a:endParaRPr lang="nb-NO" sz="2800" dirty="0"/>
          </a:p>
        </p:txBody>
      </p:sp>
      <p:pic>
        <p:nvPicPr>
          <p:cNvPr id="1026" name="Picture 2" descr="THE CASE BOOK FOR RUSSIAN (RUSSIAN EDITION) By Laura A. Janda &amp; Steven J. Clancy - Picture 1 of 1">
            <a:extLst>
              <a:ext uri="{FF2B5EF4-FFF2-40B4-BE49-F238E27FC236}">
                <a16:creationId xmlns:a16="http://schemas.microsoft.com/office/drawing/2014/main" id="{75B8EE55-A508-064F-8073-C363521A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646" y="-12506"/>
            <a:ext cx="2451711" cy="31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784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5EF-2E5A-3F6D-4369-93D130C0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Target texts and Reference Corpus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DCC7-1681-3FFF-D519-288D5977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6739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Target texts = Putin’s speech</a:t>
            </a:r>
          </a:p>
          <a:p>
            <a:r>
              <a:rPr lang="en-US" dirty="0"/>
              <a:t>Feb-Mar 2022: all of Putin’s output from 10.02. (joint maneuvers with Belarus)  through 02.03.2022 (height of first phase of invasion)</a:t>
            </a:r>
          </a:p>
          <a:p>
            <a:r>
              <a:rPr lang="en-US" dirty="0"/>
              <a:t>Feb 2023: Putin’s address to the Federal Assembly 21.02.2023</a:t>
            </a:r>
          </a:p>
          <a:p>
            <a:r>
              <a:rPr lang="en-US" dirty="0"/>
              <a:t>Feb 2024: Putin’s address to the Federal Assembly 29.02.2024</a:t>
            </a:r>
          </a:p>
          <a:p>
            <a:r>
              <a:rPr lang="en-US" dirty="0"/>
              <a:t>Dec 2024: Putin’s speech at Direct Line / Year-end Summary 19.12.2024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Reference Corpus = Representative sample of Russian norms</a:t>
            </a:r>
          </a:p>
          <a:p>
            <a:r>
              <a:rPr lang="nb-NO" dirty="0"/>
              <a:t>Russian </a:t>
            </a:r>
            <a:r>
              <a:rPr lang="nb-NO" dirty="0" err="1"/>
              <a:t>InterCorp</a:t>
            </a:r>
            <a:r>
              <a:rPr lang="nb-NO" dirty="0"/>
              <a:t> (</a:t>
            </a:r>
            <a:r>
              <a:rPr lang="nb-NO" dirty="0" err="1"/>
              <a:t>Czech</a:t>
            </a:r>
            <a:r>
              <a:rPr lang="nb-NO" dirty="0"/>
              <a:t> National Corpus </a:t>
            </a:r>
            <a:r>
              <a:rPr lang="en-GB" b="0" i="0" dirty="0">
                <a:effectLst/>
                <a:latin typeface="Segoe UI" panose="020B0502040204020203" pitchFamily="34" charset="0"/>
                <a:hlinkClick r:id="rId2"/>
              </a:rPr>
              <a:t>www.korpus.cz</a:t>
            </a:r>
            <a:r>
              <a:rPr lang="nb-NO" dirty="0"/>
              <a:t>) 20.1 M tokens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7DC5-1DA5-D355-A9A0-B2D6A956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O" dirty="0"/>
              <a:t>Putin at the time of full-scale invasion</a:t>
            </a:r>
            <a:br>
              <a:rPr lang="en-NO" dirty="0"/>
            </a:br>
            <a:r>
              <a:rPr lang="en-NO" dirty="0"/>
              <a:t>10.02.2022 - 02.03.2022 </a:t>
            </a:r>
          </a:p>
        </p:txBody>
      </p:sp>
      <p:pic>
        <p:nvPicPr>
          <p:cNvPr id="2050" name="Picture 2" descr="No other option': Excerpts of Putin's speech declaring war | Russia-Ukraine  war News | Al Jazeera">
            <a:extLst>
              <a:ext uri="{FF2B5EF4-FFF2-40B4-BE49-F238E27FC236}">
                <a16:creationId xmlns:a16="http://schemas.microsoft.com/office/drawing/2014/main" id="{AADDFCE1-B4D8-0678-1B42-C90314E15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7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9397-B17B-4044-7E92-D768733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58" y="365125"/>
            <a:ext cx="7528956" cy="37830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Comparison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25C69-17F7-FCD8-8488-388B30DE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92" y="743428"/>
            <a:ext cx="159711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7" name="Picture 1" descr="Chart, waterfall chart&#10;&#10;Description automatically generated">
            <a:extLst>
              <a:ext uri="{FF2B5EF4-FFF2-40B4-BE49-F238E27FC236}">
                <a16:creationId xmlns:a16="http://schemas.microsoft.com/office/drawing/2014/main" id="{4661F49A-4C64-CDDC-6B30-AED06DE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1009334"/>
            <a:ext cx="8614620" cy="57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7DB0D768-E278-F459-58ED-8F9E00E9F5A0}"/>
              </a:ext>
            </a:extLst>
          </p:cNvPr>
          <p:cNvSpPr/>
          <p:nvPr/>
        </p:nvSpPr>
        <p:spPr>
          <a:xfrm>
            <a:off x="997528" y="3716979"/>
            <a:ext cx="2873828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SAME as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A5A5BB3-4A5A-1AE5-7442-DDAF41097170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MORE </a:t>
            </a:r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0C81116-7041-7D6C-0FE8-D30209BC1700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LESS </a:t>
            </a:r>
          </a:p>
          <a:p>
            <a:pPr algn="ctr"/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F5383-06AA-62B4-BDB3-BC936E052614}"/>
              </a:ext>
            </a:extLst>
          </p:cNvPr>
          <p:cNvSpPr txBox="1"/>
          <p:nvPr/>
        </p:nvSpPr>
        <p:spPr>
          <a:xfrm>
            <a:off x="7051214" y="937065"/>
            <a:ext cx="13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0125C-71C9-EAF3-B2E6-8FC07C884DE8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28,518 words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125776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Russia</a:t>
            </a:r>
            <a:r>
              <a:rPr lang="nb-NO" dirty="0"/>
              <a:t>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dynamic agent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collaborator 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treated unfairly (ACC) and therefore in need of a strong leader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humanized, inspires empathy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0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Ukraine</a:t>
            </a:r>
            <a:r>
              <a:rPr lang="nb-NO" dirty="0"/>
              <a:t>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Ukraine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passive (NOM with stative verbs)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manipulated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dehumanized (little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 (little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a location, a region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LOC, GEN)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4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represented as 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a label, not an agent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threat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destination or container (ACC, 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collaborator, dehumanized (little INS and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6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462C-74A0-1A9A-A7A7-83C183B9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Federal Assembly</a:t>
            </a:r>
            <a:br>
              <a:rPr lang="nb-NO" dirty="0"/>
            </a:br>
            <a:r>
              <a:rPr lang="nb-NO" dirty="0" err="1"/>
              <a:t>Feb</a:t>
            </a:r>
            <a:r>
              <a:rPr lang="nb-NO" dirty="0"/>
              <a:t> 21, 2023</a:t>
            </a:r>
          </a:p>
        </p:txBody>
      </p:sp>
      <p:pic>
        <p:nvPicPr>
          <p:cNvPr id="1026" name="Picture 2" descr="Путин: США и НАТО прямо говорят о том, что их цель - нанести стратегическое  поражение России">
            <a:extLst>
              <a:ext uri="{FF2B5EF4-FFF2-40B4-BE49-F238E27FC236}">
                <a16:creationId xmlns:a16="http://schemas.microsoft.com/office/drawing/2014/main" id="{6B49C8A6-60CF-E70D-567D-AFE59D82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8" y="1825625"/>
            <a:ext cx="7733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A9C87ABD-F78D-0EB4-421E-58A835391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70" y="739928"/>
            <a:ext cx="8840360" cy="5893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89450-7851-C1D0-A270-417774647F1E}"/>
              </a:ext>
            </a:extLst>
          </p:cNvPr>
          <p:cNvSpPr txBox="1"/>
          <p:nvPr/>
        </p:nvSpPr>
        <p:spPr>
          <a:xfrm>
            <a:off x="4581936" y="119399"/>
            <a:ext cx="5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Caveat</a:t>
            </a:r>
            <a:r>
              <a:rPr lang="nb-NO" dirty="0"/>
              <a:t>: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distortion</a:t>
            </a:r>
            <a:r>
              <a:rPr lang="nb-NO" dirty="0"/>
              <a:t> due to </a:t>
            </a:r>
            <a:r>
              <a:rPr lang="nb-NO" dirty="0" err="1"/>
              <a:t>much</a:t>
            </a:r>
            <a:r>
              <a:rPr lang="nb-NO" dirty="0"/>
              <a:t> </a:t>
            </a:r>
            <a:r>
              <a:rPr lang="nb-NO" dirty="0" err="1"/>
              <a:t>smaller</a:t>
            </a:r>
            <a:r>
              <a:rPr lang="nb-NO" dirty="0"/>
              <a:t> </a:t>
            </a:r>
            <a:r>
              <a:rPr lang="nb-NO" dirty="0" err="1"/>
              <a:t>dataset</a:t>
            </a:r>
            <a:endParaRPr lang="nb-NO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F66AB0DE-6342-F480-86E5-42F60E6A9C36}"/>
              </a:ext>
            </a:extLst>
          </p:cNvPr>
          <p:cNvSpPr/>
          <p:nvPr/>
        </p:nvSpPr>
        <p:spPr>
          <a:xfrm>
            <a:off x="997528" y="3716979"/>
            <a:ext cx="2873828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SAME as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1291E64C-E1B5-2FCA-D25F-700BC48A5E07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MORE </a:t>
            </a:r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AB2EEE5-E57D-0F8F-F0DC-2663F3731970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LESS </a:t>
            </a:r>
          </a:p>
          <a:p>
            <a:pPr algn="ctr"/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0E7D1-38E3-DBE3-B360-CDF1F9F2A83A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10,538 words</a:t>
            </a:r>
            <a:endParaRPr lang="en-NO" sz="3200" dirty="0"/>
          </a:p>
        </p:txBody>
      </p:sp>
    </p:spTree>
    <p:extLst>
      <p:ext uri="{BB962C8B-B14F-4D97-AF65-F5344CB8AC3E}">
        <p14:creationId xmlns:p14="http://schemas.microsoft.com/office/powerpoint/2010/main" val="239307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Russia</a:t>
            </a:r>
            <a:r>
              <a:rPr lang="nb-NO" dirty="0"/>
              <a:t>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4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agent that helps others, remembers, depends on its citizens, an open country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land of great potential and people, unfairly targeted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united (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being exploited but cannot be defeated, the place to invest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humanized and victimized, in no need of cooperation with western economies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place with a 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economy and values (LOC)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13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42BE-96D0-5CE8-B51D-CDF468F4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sz="5400" b="1" dirty="0"/>
              <a:t>Does grammar mean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BCFB-27C8-7E89-AC66-27DBCF8DF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O" sz="4000" dirty="0"/>
              <a:t>Is grammar mere “plumbing”?</a:t>
            </a:r>
          </a:p>
          <a:p>
            <a:endParaRPr lang="en-NO" sz="4000" dirty="0"/>
          </a:p>
          <a:p>
            <a:r>
              <a:rPr lang="en-NO" sz="4000" dirty="0"/>
              <a:t>Or is it more like a sound track?</a:t>
            </a:r>
          </a:p>
        </p:txBody>
      </p:sp>
    </p:spTree>
    <p:extLst>
      <p:ext uri="{BB962C8B-B14F-4D97-AF65-F5344CB8AC3E}">
        <p14:creationId xmlns:p14="http://schemas.microsoft.com/office/powerpoint/2010/main" val="182203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Ukraine</a:t>
            </a:r>
            <a:r>
              <a:rPr lang="nb-NO" dirty="0"/>
              <a:t>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Ukraine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non-existent as an actor (no 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entirely manipulated, the destination of NATO’s weapons (ACC,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dehumanized (no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 (no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INS), 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name rendered "just for now" (subject to change)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location of a conflict and a neonazi regime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11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08741" cy="524561"/>
          </a:xfrm>
        </p:spPr>
        <p:txBody>
          <a:bodyPr>
            <a:normAutofit fontScale="90000"/>
          </a:bodyPr>
          <a:lstStyle/>
          <a:p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 </a:t>
            </a:r>
            <a:r>
              <a:rPr lang="nb-NO" dirty="0" err="1"/>
              <a:t>appears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12 times in 2023 </a:t>
            </a:r>
            <a:r>
              <a:rPr lang="nb-NO" dirty="0" err="1"/>
              <a:t>speech</a:t>
            </a:r>
            <a:r>
              <a:rPr lang="nb-NO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7"/>
            <a:ext cx="10515600" cy="5101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Мы не воюем с народом 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00000"/>
                </a:solidFill>
                <a:latin typeface="Roboto" panose="02000000000000000000" pitchFamily="2" charset="0"/>
              </a:rPr>
              <a:t>‘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We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are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not fighting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with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people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of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Roboto" panose="02000000000000000000" pitchFamily="2" charset="0"/>
              </a:rPr>
              <a:t>Ukraine</a:t>
            </a:r>
            <a:r>
              <a:rPr lang="nb-NO" b="1" dirty="0">
                <a:solidFill>
                  <a:srgbClr val="000000"/>
                </a:solidFill>
                <a:latin typeface="Roboto" panose="02000000000000000000" pitchFamily="2" charset="0"/>
              </a:rPr>
              <a:t> (GEN)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...’ </a:t>
            </a:r>
          </a:p>
          <a:p>
            <a:pPr marL="0" indent="0">
              <a:buNone/>
            </a:pP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 в наше время из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они стали делать &lt;&lt;анти-Россию&gt;&gt;.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‘At present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they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have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started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to make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Ukraine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(GEN)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into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 “Anti-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Russia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этот проект 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... 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одной целью - оторвать эти исторические территории, которые сегодня называются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Украиной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, от нашей страны.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project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... [has]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goal – to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tear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away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from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our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country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historical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territories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now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called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Ukraine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(INS)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Запад использует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Украину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и как таран против России, и как полигон.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‘The West is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using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Roboto" panose="02000000000000000000" pitchFamily="2" charset="0"/>
              </a:rPr>
              <a:t>Ukraine</a:t>
            </a:r>
            <a:r>
              <a:rPr lang="nb-NO" b="1">
                <a:solidFill>
                  <a:srgbClr val="000000"/>
                </a:solidFill>
                <a:latin typeface="Roboto" panose="02000000000000000000" pitchFamily="2" charset="0"/>
              </a:rPr>
              <a:t> (ACC)</a:t>
            </a:r>
            <a:r>
              <a:rPr lang="nb-NO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both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as a battering ram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against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Russia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, and as an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artillery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range.’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99545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211" cy="4351338"/>
          </a:xfrm>
        </p:spPr>
        <p:txBody>
          <a:bodyPr>
            <a:normAutofit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represented as </a:t>
            </a:r>
          </a:p>
          <a:p>
            <a:pPr lvl="1"/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 aggressor,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placing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weapons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Russia’s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borders,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stating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wishes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defeat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equated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USA and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West 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having expanded to Russia’s borders and having representatives who are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liars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deceivers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(GEN, 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location of multiple nuclear arsenals (LOC)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strongly dehumanized (no </a:t>
            </a:r>
            <a:r>
              <a:rPr lang="nb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INS, no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1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8BB1A-BCBE-D77A-8A22-B6365A8F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558F-A5BE-04B1-55B6-444EA49A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Federal Assembly</a:t>
            </a:r>
            <a:br>
              <a:rPr lang="nb-NO" dirty="0"/>
            </a:br>
            <a:r>
              <a:rPr lang="nb-NO" dirty="0" err="1"/>
              <a:t>Feb</a:t>
            </a:r>
            <a:r>
              <a:rPr lang="nb-NO" dirty="0"/>
              <a:t> 29, 2024</a:t>
            </a:r>
          </a:p>
        </p:txBody>
      </p:sp>
      <p:pic>
        <p:nvPicPr>
          <p:cNvPr id="1026" name="Picture 2" descr="Путин: США и НАТО прямо говорят о том, что их цель - нанести стратегическое  поражение России">
            <a:extLst>
              <a:ext uri="{FF2B5EF4-FFF2-40B4-BE49-F238E27FC236}">
                <a16:creationId xmlns:a16="http://schemas.microsoft.com/office/drawing/2014/main" id="{9B545046-E6D4-D975-FBCB-857C331492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8" y="1825625"/>
            <a:ext cx="7733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3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F0F011-BC74-EC5A-D5F1-0A2B4260FDC7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12,660 words</a:t>
            </a:r>
            <a:endParaRPr lang="en-NO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BD767-39F5-96F8-C941-8FF36C64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50" y="1033574"/>
            <a:ext cx="8715857" cy="5810571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93842A38-875F-D943-2C91-31D076DD5FF9}"/>
              </a:ext>
            </a:extLst>
          </p:cNvPr>
          <p:cNvSpPr/>
          <p:nvPr/>
        </p:nvSpPr>
        <p:spPr>
          <a:xfrm>
            <a:off x="997528" y="3716979"/>
            <a:ext cx="2873828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SAME as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C125831-013D-809D-2402-D38FAF858696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MORE </a:t>
            </a:r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EF13365-DD72-774C-26F2-2A7893141CCD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LESS </a:t>
            </a:r>
          </a:p>
          <a:p>
            <a:pPr algn="ctr"/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9288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462E-B8DC-63EF-2E1A-6AADB926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Speech Feb 2024: Focus is just on 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A6BC-2918-91F0-A7BB-33AC8A63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105509"/>
          </a:xfrm>
        </p:spPr>
        <p:txBody>
          <a:bodyPr>
            <a:normAutofit fontScale="92500" lnSpcReduction="10000"/>
          </a:bodyPr>
          <a:lstStyle/>
          <a:p>
            <a:r>
              <a:rPr lang="en-NO" dirty="0"/>
              <a:t>Russia is in possession of political, economic and scientific achievements, industry, resources</a:t>
            </a:r>
          </a:p>
          <a:p>
            <a:pPr marL="457200" lvl="1" indent="0">
              <a:buNone/>
            </a:pPr>
            <a:r>
              <a:rPr lang="ru-RU" i="1" dirty="0"/>
              <a:t>У </a:t>
            </a:r>
            <a:r>
              <a:rPr lang="ru-RU" i="1" u="sng" dirty="0"/>
              <a:t>России</a:t>
            </a:r>
            <a:r>
              <a:rPr lang="ru-RU" i="1" dirty="0"/>
              <a:t> давние, хорошие отношения с арабскими государствами.</a:t>
            </a:r>
            <a:endParaRPr lang="en-NO" i="1" dirty="0"/>
          </a:p>
          <a:p>
            <a:pPr marL="457200" lvl="1" indent="0">
              <a:buNone/>
            </a:pPr>
            <a:r>
              <a:rPr lang="en-GB" b="1" dirty="0"/>
              <a:t>‘Russia (GEN)</a:t>
            </a:r>
            <a:r>
              <a:rPr lang="en-GB" dirty="0"/>
              <a:t> has long-standing, good relations with the Arab states.’</a:t>
            </a:r>
            <a:endParaRPr lang="en-NO" dirty="0"/>
          </a:p>
          <a:p>
            <a:pPr marL="457200" lvl="1" indent="0">
              <a:buNone/>
            </a:pPr>
            <a:r>
              <a:rPr lang="ru-RU" i="1" dirty="0"/>
              <a:t>В прошлом году экономика </a:t>
            </a:r>
            <a:r>
              <a:rPr lang="ru-RU" i="1" u="sng" dirty="0"/>
              <a:t>России</a:t>
            </a:r>
            <a:r>
              <a:rPr lang="ru-RU" i="1" dirty="0"/>
              <a:t> росла темпами выше мировой.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‘Last year, </a:t>
            </a:r>
            <a:r>
              <a:rPr lang="en-GB" b="1" dirty="0"/>
              <a:t>Russia’s (GEN)</a:t>
            </a:r>
            <a:r>
              <a:rPr lang="en-GB" dirty="0"/>
              <a:t> economy grew at a rate higher than the world's.’</a:t>
            </a:r>
            <a:endParaRPr lang="en-NO" dirty="0"/>
          </a:p>
          <a:p>
            <a:r>
              <a:rPr lang="en-NO" dirty="0"/>
              <a:t>Things are happening in Russia and all across Russia</a:t>
            </a:r>
          </a:p>
          <a:p>
            <a:pPr marL="457200" lvl="1" indent="0">
              <a:buNone/>
            </a:pPr>
            <a:r>
              <a:rPr lang="ru-RU" i="1" dirty="0"/>
              <a:t>В прошлом году в </a:t>
            </a:r>
            <a:r>
              <a:rPr lang="ru-RU" i="1" u="sng" dirty="0"/>
              <a:t>России</a:t>
            </a:r>
            <a:r>
              <a:rPr lang="ru-RU" i="1" dirty="0"/>
              <a:t> было построено свыше 110 миллионов квадратных метров жилья.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‘Last year, over 110 million square meters of housing were built in </a:t>
            </a:r>
            <a:r>
              <a:rPr lang="en-GB" b="1" dirty="0"/>
              <a:t>Russia (LOC)</a:t>
            </a:r>
            <a:r>
              <a:rPr lang="en-GB" dirty="0"/>
              <a:t>.’</a:t>
            </a:r>
            <a:endParaRPr lang="en-NO" dirty="0"/>
          </a:p>
          <a:p>
            <a:pPr marL="457200" lvl="1" indent="0">
              <a:buNone/>
            </a:pPr>
            <a:r>
              <a:rPr lang="ru-RU" i="1" dirty="0"/>
              <a:t>В целом по </a:t>
            </a:r>
            <a:r>
              <a:rPr lang="ru-RU" i="1" u="sng" dirty="0"/>
              <a:t>России</a:t>
            </a:r>
            <a:r>
              <a:rPr lang="ru-RU" i="1" dirty="0"/>
              <a:t> за шесть лет благоустроим более 30 тысяч общественных пространств.</a:t>
            </a:r>
            <a:r>
              <a:rPr lang="ru-RU" dirty="0"/>
              <a:t> </a:t>
            </a:r>
            <a:endParaRPr lang="nb-NO" dirty="0"/>
          </a:p>
          <a:p>
            <a:pPr marL="457200" lvl="1" indent="0">
              <a:buNone/>
            </a:pPr>
            <a:r>
              <a:rPr lang="en-GB" dirty="0"/>
              <a:t>‘Across </a:t>
            </a:r>
            <a:r>
              <a:rPr lang="en-GB" b="1" dirty="0"/>
              <a:t>Russia (DAT)</a:t>
            </a:r>
            <a:r>
              <a:rPr lang="en-GB" dirty="0"/>
              <a:t> as a whole, we will improve more than 30 thousand public spaces in six years.’</a:t>
            </a:r>
            <a:endParaRPr lang="ru-RU" dirty="0"/>
          </a:p>
          <a:p>
            <a:r>
              <a:rPr lang="en-GB" dirty="0"/>
              <a:t>Lacking mention of Russia as collaborator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0885527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AC34-DBA9-051D-36E3-48DDDC5D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065E-9EB6-3B8A-390C-DB7C81C5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Speech Feb 2024: Focus is just on 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DE9DC-62EB-0C4C-97B1-E01B1D9A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O" dirty="0"/>
              <a:t>‘NATO’ appears only once as a noun (+ once as adjective, below):</a:t>
            </a:r>
          </a:p>
          <a:p>
            <a:pPr lvl="1"/>
            <a:r>
              <a:rPr lang="ru-RU" i="1" dirty="0"/>
              <a:t>угрозы, связанные с очередным расширением </a:t>
            </a:r>
            <a:r>
              <a:rPr lang="ru-RU" i="1" u="sng" dirty="0"/>
              <a:t>НАТО</a:t>
            </a:r>
            <a:r>
              <a:rPr lang="ru-RU" i="1" dirty="0"/>
              <a:t> на восток</a:t>
            </a:r>
            <a:endParaRPr lang="en-NO" i="1" dirty="0"/>
          </a:p>
          <a:p>
            <a:pPr lvl="1"/>
            <a:r>
              <a:rPr lang="en-NO" dirty="0"/>
              <a:t>‘threats associated with further expansion of </a:t>
            </a:r>
            <a:r>
              <a:rPr lang="en-NO" b="1" dirty="0"/>
              <a:t>NATO</a:t>
            </a:r>
            <a:r>
              <a:rPr lang="en-NO" dirty="0"/>
              <a:t> (GEN) to the east’ </a:t>
            </a:r>
          </a:p>
          <a:p>
            <a:pPr lvl="1"/>
            <a:endParaRPr lang="en-NO" dirty="0"/>
          </a:p>
          <a:p>
            <a:r>
              <a:rPr lang="en-NO" dirty="0"/>
              <a:t>‘Ukraine’ appears only five times, always with preposition </a:t>
            </a:r>
            <a:r>
              <a:rPr lang="ru-RU" i="1" dirty="0"/>
              <a:t>на</a:t>
            </a:r>
            <a:r>
              <a:rPr lang="ru-RU" dirty="0"/>
              <a:t> </a:t>
            </a:r>
            <a:r>
              <a:rPr lang="nb-NO" dirty="0"/>
              <a:t>‘</a:t>
            </a:r>
            <a:r>
              <a:rPr lang="nb-NO" dirty="0" err="1"/>
              <a:t>on</a:t>
            </a:r>
            <a:r>
              <a:rPr lang="nb-NO" dirty="0"/>
              <a:t>’</a:t>
            </a:r>
            <a:r>
              <a:rPr lang="en-NO" dirty="0"/>
              <a:t>:</a:t>
            </a:r>
          </a:p>
          <a:p>
            <a:pPr lvl="1"/>
            <a:r>
              <a:rPr lang="en-NO" dirty="0"/>
              <a:t>4 times as a mere location of conflicts:</a:t>
            </a:r>
          </a:p>
          <a:p>
            <a:pPr lvl="2"/>
            <a:r>
              <a:rPr lang="ru-RU" i="1" dirty="0"/>
              <a:t>Запад спровоцировал конфликты на </a:t>
            </a:r>
            <a:r>
              <a:rPr lang="ru-RU" i="1" u="sng" dirty="0"/>
              <a:t>Украине</a:t>
            </a:r>
            <a:endParaRPr lang="nb-NO" i="1" u="sng" dirty="0"/>
          </a:p>
          <a:p>
            <a:pPr lvl="2"/>
            <a:r>
              <a:rPr lang="nb-NO" dirty="0"/>
              <a:t>‘The West has </a:t>
            </a:r>
            <a:r>
              <a:rPr lang="nb-NO" dirty="0" err="1"/>
              <a:t>provoked</a:t>
            </a:r>
            <a:r>
              <a:rPr lang="nb-NO" dirty="0"/>
              <a:t> </a:t>
            </a:r>
            <a:r>
              <a:rPr lang="nb-NO" dirty="0" err="1"/>
              <a:t>conflicts</a:t>
            </a:r>
            <a:r>
              <a:rPr lang="nb-NO" dirty="0"/>
              <a:t> in </a:t>
            </a:r>
            <a:r>
              <a:rPr lang="nb-NO" b="1" dirty="0" err="1"/>
              <a:t>Ukraine</a:t>
            </a:r>
            <a:r>
              <a:rPr lang="nb-NO" dirty="0"/>
              <a:t> (LOC)’</a:t>
            </a:r>
          </a:p>
          <a:p>
            <a:pPr lvl="1"/>
            <a:r>
              <a:rPr lang="nb-NO" dirty="0" err="1"/>
              <a:t>once</a:t>
            </a:r>
            <a:r>
              <a:rPr lang="nb-NO" dirty="0"/>
              <a:t> as a </a:t>
            </a:r>
            <a:r>
              <a:rPr lang="nb-NO" dirty="0" err="1"/>
              <a:t>destination</a:t>
            </a:r>
            <a:endParaRPr lang="nb-NO" dirty="0"/>
          </a:p>
          <a:p>
            <a:pPr lvl="2"/>
            <a:r>
              <a:rPr lang="ru-RU" i="1" dirty="0"/>
              <a:t>Заговорили о возможности отправки на </a:t>
            </a:r>
            <a:r>
              <a:rPr lang="ru-RU" i="1" u="sng" dirty="0"/>
              <a:t>Украину</a:t>
            </a:r>
            <a:r>
              <a:rPr lang="ru-RU" i="1" dirty="0"/>
              <a:t> натовских военных контингентов.</a:t>
            </a:r>
            <a:endParaRPr lang="en-GB" i="1" dirty="0"/>
          </a:p>
          <a:p>
            <a:pPr lvl="2"/>
            <a:r>
              <a:rPr lang="en-GB" dirty="0"/>
              <a:t>‘There was talk about the possibility of sending NATO military contingents to </a:t>
            </a:r>
            <a:r>
              <a:rPr lang="en-GB" b="1" dirty="0"/>
              <a:t>Ukraine</a:t>
            </a:r>
            <a:r>
              <a:rPr lang="en-GB" dirty="0"/>
              <a:t> (ACC).’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9313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AC47-3E0A-D2C2-0B09-69007D77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7355" cy="1325563"/>
          </a:xfrm>
        </p:spPr>
        <p:txBody>
          <a:bodyPr/>
          <a:lstStyle/>
          <a:p>
            <a:pPr algn="ctr"/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answers</a:t>
            </a:r>
            <a:r>
              <a:rPr lang="nb-NO" dirty="0"/>
              <a:t>, Direct Line/</a:t>
            </a:r>
            <a:r>
              <a:rPr lang="nb-NO" dirty="0" err="1"/>
              <a:t>Year</a:t>
            </a:r>
            <a:r>
              <a:rPr lang="nb-NO" dirty="0"/>
              <a:t>-end </a:t>
            </a:r>
            <a:r>
              <a:rPr lang="nb-NO" dirty="0" err="1"/>
              <a:t>Summary</a:t>
            </a:r>
            <a:br>
              <a:rPr lang="nb-NO" dirty="0"/>
            </a:br>
            <a:r>
              <a:rPr lang="nb-NO" dirty="0" err="1"/>
              <a:t>Dec</a:t>
            </a:r>
            <a:r>
              <a:rPr lang="nb-NO" dirty="0"/>
              <a:t> 19, 2024</a:t>
            </a:r>
            <a:endParaRPr lang="en-NO" dirty="0"/>
          </a:p>
        </p:txBody>
      </p:sp>
      <p:pic>
        <p:nvPicPr>
          <p:cNvPr id="6146" name="Picture 2" descr="О чем говорил Путин на прямой линии. Главное | РИА «Европейско-Азиатские  Новости» от 19.12.2024">
            <a:extLst>
              <a:ext uri="{FF2B5EF4-FFF2-40B4-BE49-F238E27FC236}">
                <a16:creationId xmlns:a16="http://schemas.microsoft.com/office/drawing/2014/main" id="{AAD191D2-5597-96CC-EACE-2F5E59969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56" y="1825625"/>
            <a:ext cx="6531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3E2DF0-505F-7DB1-29E1-A576D640BDA7}"/>
              </a:ext>
            </a:extLst>
          </p:cNvPr>
          <p:cNvSpPr txBox="1"/>
          <p:nvPr/>
        </p:nvSpPr>
        <p:spPr>
          <a:xfrm>
            <a:off x="993568" y="356199"/>
            <a:ext cx="2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20,930 words</a:t>
            </a:r>
            <a:endParaRPr lang="en-NO" sz="3200" dirty="0"/>
          </a:p>
        </p:txBody>
      </p:sp>
      <p:pic>
        <p:nvPicPr>
          <p:cNvPr id="9" name="Picture 8" descr="A graph with red and green rectangles&#10;&#10;Description automatically generated">
            <a:extLst>
              <a:ext uri="{FF2B5EF4-FFF2-40B4-BE49-F238E27FC236}">
                <a16:creationId xmlns:a16="http://schemas.microsoft.com/office/drawing/2014/main" id="{67E1A4D9-9359-5D80-8CDB-D8C40010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981" y="1008269"/>
            <a:ext cx="8725019" cy="581667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F827A613-A777-1F9E-15AC-BBE106430D01}"/>
              </a:ext>
            </a:extLst>
          </p:cNvPr>
          <p:cNvSpPr/>
          <p:nvPr/>
        </p:nvSpPr>
        <p:spPr>
          <a:xfrm>
            <a:off x="997528" y="3716979"/>
            <a:ext cx="2873828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SAME as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B56EAAD2-4781-7FBE-4EC9-3E0EE23C48A4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MORE </a:t>
            </a:r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9F449A9-C357-72A4-65A9-B07E02CB91CC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LESS </a:t>
            </a:r>
          </a:p>
          <a:p>
            <a:pPr algn="ctr"/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355403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DD66-F457-81BA-9C8F-3EC14C35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Direct Line/</a:t>
            </a:r>
            <a:r>
              <a:rPr lang="nb-NO" dirty="0" err="1"/>
              <a:t>Year</a:t>
            </a:r>
            <a:r>
              <a:rPr lang="nb-NO" dirty="0"/>
              <a:t>-end </a:t>
            </a:r>
            <a:r>
              <a:rPr lang="nb-NO" dirty="0" err="1"/>
              <a:t>Summary</a:t>
            </a:r>
            <a:r>
              <a:rPr lang="en-NO" dirty="0"/>
              <a:t> Dec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823C-15B8-AEF1-4694-7B0FDA30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dirty="0"/>
              <a:t>Russia humanized</a:t>
            </a:r>
          </a:p>
          <a:p>
            <a:pPr marL="457200" lvl="1" indent="0">
              <a:buNone/>
            </a:pPr>
            <a:r>
              <a:rPr lang="ru-RU" i="1" dirty="0"/>
              <a:t>Я сказал сейчас про то, что отношусь к </a:t>
            </a:r>
            <a:r>
              <a:rPr lang="ru-RU" i="1" u="sng" dirty="0"/>
              <a:t>России</a:t>
            </a:r>
            <a:r>
              <a:rPr lang="ru-RU" i="1" dirty="0"/>
              <a:t>, как к своей семье.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‘I just said that I treat </a:t>
            </a:r>
            <a:r>
              <a:rPr lang="en-GB" b="1" dirty="0"/>
              <a:t>Russia (DAT)</a:t>
            </a:r>
            <a:r>
              <a:rPr lang="en-GB" dirty="0"/>
              <a:t> as my family.’</a:t>
            </a:r>
          </a:p>
          <a:p>
            <a:r>
              <a:rPr lang="en-GB" dirty="0"/>
              <a:t>Russia rated highly by experts, a desirable destination</a:t>
            </a:r>
          </a:p>
          <a:p>
            <a:pPr marL="457200" lvl="1" indent="0">
              <a:buNone/>
            </a:pPr>
            <a:r>
              <a:rPr lang="ru-RU" i="1" dirty="0"/>
              <a:t>Международные финансово-экономические институты поставили </a:t>
            </a:r>
            <a:r>
              <a:rPr lang="ru-RU" i="1" u="sng" dirty="0"/>
              <a:t>Россию</a:t>
            </a:r>
            <a:r>
              <a:rPr lang="ru-RU" i="1" dirty="0"/>
              <a:t> на первое место в Европе</a:t>
            </a:r>
            <a:endParaRPr lang="en-GB" i="1" dirty="0"/>
          </a:p>
          <a:p>
            <a:pPr marL="457200" lvl="1" indent="0">
              <a:buNone/>
            </a:pPr>
            <a:r>
              <a:rPr lang="en-GB" dirty="0"/>
              <a:t>‘International financial and economic institutions put </a:t>
            </a:r>
            <a:r>
              <a:rPr lang="en-GB" b="1" dirty="0"/>
              <a:t>Russia (ACC)</a:t>
            </a:r>
            <a:r>
              <a:rPr lang="en-GB" dirty="0"/>
              <a:t> in first place in Europe’</a:t>
            </a:r>
          </a:p>
          <a:p>
            <a:pPr marL="457200" lvl="1" indent="0">
              <a:buNone/>
            </a:pPr>
            <a:r>
              <a:rPr lang="ru-RU" i="1" dirty="0"/>
              <a:t>И мы заинтересованы в привлечении именно высококвалифицированных специалистов в </a:t>
            </a:r>
            <a:r>
              <a:rPr lang="ru-RU" i="1" u="sng" dirty="0"/>
              <a:t>Россию</a:t>
            </a:r>
            <a:endParaRPr lang="en-GB" i="1" u="sng" dirty="0"/>
          </a:p>
          <a:p>
            <a:pPr marL="457200" lvl="1" indent="0">
              <a:buNone/>
            </a:pPr>
            <a:r>
              <a:rPr lang="en-GB" dirty="0"/>
              <a:t>‘And we are interested in attracting highly qualified specialists to </a:t>
            </a:r>
            <a:r>
              <a:rPr lang="en-GB" b="1" dirty="0"/>
              <a:t>Russia (ACC)’</a:t>
            </a:r>
          </a:p>
          <a:p>
            <a:r>
              <a:rPr lang="en-GB" dirty="0"/>
              <a:t>Lacking mention of Russia as collaborator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28891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14929-F72B-EF1F-1D16-1EE62DC9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11176000" cy="1325563"/>
          </a:xfrm>
        </p:spPr>
        <p:txBody>
          <a:bodyPr/>
          <a:lstStyle/>
          <a:p>
            <a:r>
              <a:rPr lang="en-NO" dirty="0"/>
              <a:t>Perception of architecture</a:t>
            </a:r>
          </a:p>
        </p:txBody>
      </p:sp>
      <p:pic>
        <p:nvPicPr>
          <p:cNvPr id="1030" name="Picture 6" descr="Oslo Opera House / Snøhetta | ArchDaily">
            <a:extLst>
              <a:ext uri="{FF2B5EF4-FFF2-40B4-BE49-F238E27FC236}">
                <a16:creationId xmlns:a16="http://schemas.microsoft.com/office/drawing/2014/main" id="{E06F6D07-8C43-CD1F-4AD7-B79F951CD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"/>
          <a:stretch/>
        </p:blipFill>
        <p:spPr bwMode="auto">
          <a:xfrm>
            <a:off x="-471073" y="1780042"/>
            <a:ext cx="6648182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slo Opera House: please walk on the roof - Visit Norway">
            <a:extLst>
              <a:ext uri="{FF2B5EF4-FFF2-40B4-BE49-F238E27FC236}">
                <a16:creationId xmlns:a16="http://schemas.microsoft.com/office/drawing/2014/main" id="{CCF13D45-DE41-A226-6313-B8B226F37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 b="15928"/>
          <a:stretch/>
        </p:blipFill>
        <p:spPr bwMode="auto">
          <a:xfrm>
            <a:off x="6235699" y="0"/>
            <a:ext cx="5956299" cy="17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arge auditorium with rows of seats&#10;&#10;Description automatically generated">
            <a:extLst>
              <a:ext uri="{FF2B5EF4-FFF2-40B4-BE49-F238E27FC236}">
                <a16:creationId xmlns:a16="http://schemas.microsoft.com/office/drawing/2014/main" id="{2DA1A661-FEFC-BFF3-485D-AEBAAB1ED5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38" b="11334"/>
          <a:stretch/>
        </p:blipFill>
        <p:spPr>
          <a:xfrm>
            <a:off x="6162879" y="1780043"/>
            <a:ext cx="6029121" cy="44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2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70A6F-E56C-3FB6-B98B-92D6B189F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FCF8-5354-3473-536B-E2A398E1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Direct Line/</a:t>
            </a:r>
            <a:r>
              <a:rPr lang="nb-NO" dirty="0" err="1"/>
              <a:t>Year</a:t>
            </a:r>
            <a:r>
              <a:rPr lang="nb-NO" dirty="0"/>
              <a:t>-end </a:t>
            </a:r>
            <a:r>
              <a:rPr lang="nb-NO" dirty="0" err="1"/>
              <a:t>Summary</a:t>
            </a:r>
            <a:r>
              <a:rPr lang="en-NO" dirty="0"/>
              <a:t> Dec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DDEC-D500-B5FA-70A3-52C54F84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Ukraine is mostly a place</a:t>
            </a:r>
          </a:p>
          <a:p>
            <a:pPr marL="457200" lvl="1" indent="0">
              <a:buNone/>
            </a:pPr>
            <a:r>
              <a:rPr lang="ru-RU" i="1" dirty="0"/>
              <a:t>Примерно то же самое сейчас происходит на </a:t>
            </a:r>
            <a:r>
              <a:rPr lang="ru-RU" i="1" u="sng" dirty="0"/>
              <a:t>Украине</a:t>
            </a:r>
            <a:r>
              <a:rPr lang="ru-RU" i="1" dirty="0"/>
              <a:t> по линии этого жульничества.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‘About the same thing is now happening in </a:t>
            </a:r>
            <a:r>
              <a:rPr lang="en-GB" b="1" dirty="0"/>
              <a:t>Ukraine (LOC)</a:t>
            </a:r>
            <a:r>
              <a:rPr lang="en-GB" dirty="0"/>
              <a:t> through this scam.’</a:t>
            </a:r>
            <a:endParaRPr lang="en-NO" dirty="0"/>
          </a:p>
          <a:p>
            <a:r>
              <a:rPr lang="en-NO" dirty="0"/>
              <a:t>Ukraine is at fault for negative actions</a:t>
            </a:r>
          </a:p>
          <a:p>
            <a:pPr marL="457200" lvl="1" indent="0">
              <a:buNone/>
            </a:pPr>
            <a:r>
              <a:rPr lang="ru-RU" i="1" dirty="0"/>
              <a:t>Но это не наша проблема, это </a:t>
            </a:r>
            <a:r>
              <a:rPr lang="ru-RU" i="1" u="sng" dirty="0"/>
              <a:t>Украина</a:t>
            </a:r>
            <a:r>
              <a:rPr lang="ru-RU" i="1" dirty="0"/>
              <a:t> перекрыла поставки нашего газа европейским потребителям. </a:t>
            </a:r>
            <a:endParaRPr lang="en-NO" i="1" dirty="0"/>
          </a:p>
          <a:p>
            <a:pPr marL="457200" lvl="1" indent="0">
              <a:buNone/>
            </a:pPr>
            <a:r>
              <a:rPr lang="en-GB" dirty="0"/>
              <a:t>‘But this is not our problem, it is </a:t>
            </a:r>
            <a:r>
              <a:rPr lang="en-GB" b="1" dirty="0"/>
              <a:t>Ukraine (NOM)</a:t>
            </a:r>
            <a:r>
              <a:rPr lang="en-GB" dirty="0"/>
              <a:t> that has cut off the supply of our gas to European consumers.’</a:t>
            </a:r>
            <a:endParaRPr lang="en-NO" dirty="0"/>
          </a:p>
          <a:p>
            <a:r>
              <a:rPr lang="en-NO" dirty="0"/>
              <a:t>NATO mentioned only twice, both times: </a:t>
            </a:r>
            <a:r>
              <a:rPr lang="ru-RU" i="1" dirty="0"/>
              <a:t>страны </a:t>
            </a:r>
            <a:r>
              <a:rPr lang="ru-RU" i="1" u="sng" dirty="0"/>
              <a:t>НАТО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countries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/>
              <a:t>NATO (GEN)</a:t>
            </a:r>
            <a:r>
              <a:rPr lang="nb-NO" dirty="0"/>
              <a:t>’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37155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59ECAF-A56C-7725-A98D-3C3A69D8818B}"/>
              </a:ext>
            </a:extLst>
          </p:cNvPr>
          <p:cNvGrpSpPr/>
          <p:nvPr/>
        </p:nvGrpSpPr>
        <p:grpSpPr>
          <a:xfrm>
            <a:off x="677321" y="1702679"/>
            <a:ext cx="10589173" cy="1103582"/>
            <a:chOff x="551196" y="4298735"/>
            <a:chExt cx="10589173" cy="110358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9F8DCE2-2F08-0786-9CB5-C39FB3D6BC30}"/>
                </a:ext>
              </a:extLst>
            </p:cNvPr>
            <p:cNvCxnSpPr>
              <a:cxnSpLocks/>
            </p:cNvCxnSpPr>
            <p:nvPr/>
          </p:nvCxnSpPr>
          <p:spPr>
            <a:xfrm>
              <a:off x="551196" y="5402317"/>
              <a:ext cx="10589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Down Arrow Callout 3">
              <a:extLst>
                <a:ext uri="{FF2B5EF4-FFF2-40B4-BE49-F238E27FC236}">
                  <a16:creationId xmlns:a16="http://schemas.microsoft.com/office/drawing/2014/main" id="{88771794-6DBF-AF85-E8D1-CD0CA9A34430}"/>
                </a:ext>
              </a:extLst>
            </p:cNvPr>
            <p:cNvSpPr/>
            <p:nvPr/>
          </p:nvSpPr>
          <p:spPr>
            <a:xfrm>
              <a:off x="551196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Feb-March</a:t>
              </a:r>
              <a:r>
                <a:rPr lang="nb-NO" sz="2800" dirty="0"/>
                <a:t> 2022</a:t>
              </a:r>
              <a:endParaRPr lang="en-NO" sz="2800" dirty="0"/>
            </a:p>
          </p:txBody>
        </p:sp>
        <p:sp>
          <p:nvSpPr>
            <p:cNvPr id="5" name="Down Arrow Callout 4">
              <a:extLst>
                <a:ext uri="{FF2B5EF4-FFF2-40B4-BE49-F238E27FC236}">
                  <a16:creationId xmlns:a16="http://schemas.microsoft.com/office/drawing/2014/main" id="{E98C7ADF-7ADF-13A6-949C-68B35977ED0B}"/>
                </a:ext>
              </a:extLst>
            </p:cNvPr>
            <p:cNvSpPr/>
            <p:nvPr/>
          </p:nvSpPr>
          <p:spPr>
            <a:xfrm>
              <a:off x="3320672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r>
                <a:rPr lang="nb-NO" sz="2800" dirty="0"/>
                <a:t> </a:t>
              </a:r>
            </a:p>
            <a:p>
              <a:pPr algn="ctr"/>
              <a:r>
                <a:rPr lang="nb-NO" sz="2800" dirty="0"/>
                <a:t>2023</a:t>
              </a:r>
              <a:endParaRPr lang="en-NO" sz="2800" dirty="0"/>
            </a:p>
          </p:txBody>
        </p:sp>
        <p:sp>
          <p:nvSpPr>
            <p:cNvPr id="6" name="Down Arrow Callout 5">
              <a:extLst>
                <a:ext uri="{FF2B5EF4-FFF2-40B4-BE49-F238E27FC236}">
                  <a16:creationId xmlns:a16="http://schemas.microsoft.com/office/drawing/2014/main" id="{48FCDCEF-2C8C-7822-DEE3-2A81D96D8151}"/>
                </a:ext>
              </a:extLst>
            </p:cNvPr>
            <p:cNvSpPr/>
            <p:nvPr/>
          </p:nvSpPr>
          <p:spPr>
            <a:xfrm>
              <a:off x="6090148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endParaRPr lang="nb-NO" sz="2800" dirty="0"/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  <p:sp>
          <p:nvSpPr>
            <p:cNvPr id="7" name="Down Arrow Callout 6">
              <a:extLst>
                <a:ext uri="{FF2B5EF4-FFF2-40B4-BE49-F238E27FC236}">
                  <a16:creationId xmlns:a16="http://schemas.microsoft.com/office/drawing/2014/main" id="{9701A74E-2EC7-F9A2-E8C8-84274C5AB618}"/>
                </a:ext>
              </a:extLst>
            </p:cNvPr>
            <p:cNvSpPr/>
            <p:nvPr/>
          </p:nvSpPr>
          <p:spPr>
            <a:xfrm>
              <a:off x="8859624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Dec</a:t>
              </a:r>
              <a:endParaRPr lang="nb-NO" sz="2800" dirty="0"/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D5EFF8B-ECD5-916E-D681-CE961AAB652D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3538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Putin 2022 vs. 2023 vs. 2024: What has changed?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9B583-AD57-7558-592D-7B86133BBED8}"/>
              </a:ext>
            </a:extLst>
          </p:cNvPr>
          <p:cNvSpPr txBox="1"/>
          <p:nvPr/>
        </p:nvSpPr>
        <p:spPr>
          <a:xfrm>
            <a:off x="606077" y="2906171"/>
            <a:ext cx="2423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Russia: dynamic collaborator, humanized, victimized</a:t>
            </a:r>
          </a:p>
          <a:p>
            <a:r>
              <a:rPr lang="en-NO" b="1" dirty="0"/>
              <a:t>Ukraine: manipulated, location</a:t>
            </a:r>
          </a:p>
          <a:p>
            <a:r>
              <a:rPr lang="en-NO" b="1" dirty="0"/>
              <a:t>NATO: threat, destination for Ukraine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85520-4C79-068F-D8D4-6AEBFB4C373D}"/>
              </a:ext>
            </a:extLst>
          </p:cNvPr>
          <p:cNvSpPr txBox="1"/>
          <p:nvPr/>
        </p:nvSpPr>
        <p:spPr>
          <a:xfrm>
            <a:off x="3375553" y="2894180"/>
            <a:ext cx="2423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Russia: great potential, humanized, victimized, strong economy &amp; values</a:t>
            </a:r>
          </a:p>
          <a:p>
            <a:r>
              <a:rPr lang="en-NO" dirty="0"/>
              <a:t>Ukraine: manipulated, location</a:t>
            </a:r>
          </a:p>
          <a:p>
            <a:r>
              <a:rPr lang="en-NO" dirty="0"/>
              <a:t>NATO: expanding threat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D99E3-A0C2-C07A-F252-1EB6755198FB}"/>
              </a:ext>
            </a:extLst>
          </p:cNvPr>
          <p:cNvSpPr txBox="1"/>
          <p:nvPr/>
        </p:nvSpPr>
        <p:spPr>
          <a:xfrm>
            <a:off x="6145029" y="2911486"/>
            <a:ext cx="2423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Russia: great potential, place where thigs are happening</a:t>
            </a:r>
          </a:p>
          <a:p>
            <a:r>
              <a:rPr lang="e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Ukraine: location</a:t>
            </a:r>
          </a:p>
          <a:p>
            <a:r>
              <a:rPr lang="e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NATO: expanding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9B759-3607-0569-0DBB-069D14F66A0F}"/>
              </a:ext>
            </a:extLst>
          </p:cNvPr>
          <p:cNvSpPr txBox="1"/>
          <p:nvPr/>
        </p:nvSpPr>
        <p:spPr>
          <a:xfrm>
            <a:off x="8914505" y="2906171"/>
            <a:ext cx="2423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1" dirty="0"/>
              <a:t>Russia: highly rated, desirable destination</a:t>
            </a:r>
            <a:r>
              <a:rPr lang="ru-RU" b="1" dirty="0"/>
              <a:t>,</a:t>
            </a:r>
            <a:r>
              <a:rPr lang="en-NO" b="1" dirty="0"/>
              <a:t> humanized</a:t>
            </a:r>
          </a:p>
          <a:p>
            <a:r>
              <a:rPr lang="en-NO" dirty="0"/>
              <a:t>Ukraine: location, negative actions</a:t>
            </a:r>
          </a:p>
          <a:p>
            <a:r>
              <a:rPr lang="en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NATO: group of hostile countries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D348-28CC-50E8-2056-57C415CAF107}"/>
              </a:ext>
            </a:extLst>
          </p:cNvPr>
          <p:cNvSpPr txBox="1"/>
          <p:nvPr/>
        </p:nvSpPr>
        <p:spPr>
          <a:xfrm>
            <a:off x="677321" y="5054143"/>
            <a:ext cx="1112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Over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Russia’s</a:t>
            </a:r>
            <a:r>
              <a:rPr lang="nb-NO" sz="2400" dirty="0"/>
              <a:t> </a:t>
            </a:r>
            <a:r>
              <a:rPr lang="nb-NO" sz="2400" dirty="0" err="1"/>
              <a:t>role</a:t>
            </a:r>
            <a:r>
              <a:rPr lang="nb-NO" sz="2400" dirty="0"/>
              <a:t> as a </a:t>
            </a:r>
            <a:r>
              <a:rPr lang="nb-NO" sz="2400" dirty="0" err="1"/>
              <a:t>collaborator</a:t>
            </a:r>
            <a:r>
              <a:rPr lang="nb-NO" sz="2400" dirty="0"/>
              <a:t> </a:t>
            </a:r>
            <a:r>
              <a:rPr lang="nb-NO" sz="2400" dirty="0" err="1"/>
              <a:t>decreases</a:t>
            </a:r>
            <a:r>
              <a:rPr lang="nb-NO" sz="2400" dirty="0"/>
              <a:t> </a:t>
            </a:r>
            <a:r>
              <a:rPr lang="nb-NO" sz="2400" dirty="0" err="1"/>
              <a:t>while</a:t>
            </a:r>
            <a:r>
              <a:rPr lang="nb-NO" sz="2400" dirty="0"/>
              <a:t> </a:t>
            </a:r>
            <a:r>
              <a:rPr lang="nb-NO" sz="2400" dirty="0" err="1"/>
              <a:t>focus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its</a:t>
            </a:r>
            <a:r>
              <a:rPr lang="nb-NO" sz="2400" dirty="0"/>
              <a:t> </a:t>
            </a:r>
            <a:r>
              <a:rPr lang="nb-NO" sz="2400" dirty="0" err="1"/>
              <a:t>assets</a:t>
            </a:r>
            <a:r>
              <a:rPr lang="nb-NO" sz="2400" dirty="0"/>
              <a:t> </a:t>
            </a:r>
            <a:r>
              <a:rPr lang="nb-NO" sz="2400" dirty="0" err="1"/>
              <a:t>increases</a:t>
            </a:r>
            <a:r>
              <a:rPr lang="nb-NO" sz="2400" dirty="0"/>
              <a:t>, </a:t>
            </a:r>
            <a:r>
              <a:rPr lang="nb-NO" sz="2400" dirty="0" err="1"/>
              <a:t>victimization</a:t>
            </a:r>
            <a:r>
              <a:rPr lang="nb-NO" sz="2400" dirty="0"/>
              <a:t> </a:t>
            </a:r>
            <a:r>
              <a:rPr lang="nb-NO" sz="2400" dirty="0" err="1"/>
              <a:t>reduced</a:t>
            </a:r>
            <a:r>
              <a:rPr lang="nb-NO" sz="2400" dirty="0"/>
              <a:t> in </a:t>
            </a:r>
            <a:r>
              <a:rPr lang="nb-NO" sz="2400" dirty="0" err="1"/>
              <a:t>Feb</a:t>
            </a:r>
            <a:r>
              <a:rPr lang="nb-NO" sz="2400" dirty="0"/>
              <a:t>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Ukraine</a:t>
            </a:r>
            <a:r>
              <a:rPr lang="nb-NO" sz="2400" dirty="0"/>
              <a:t> and NATO </a:t>
            </a:r>
            <a:r>
              <a:rPr lang="nb-NO" sz="2400" dirty="0" err="1"/>
              <a:t>increasingly</a:t>
            </a:r>
            <a:r>
              <a:rPr lang="nb-NO" sz="2400" dirty="0"/>
              <a:t> </a:t>
            </a:r>
            <a:r>
              <a:rPr lang="nb-NO" sz="2400" dirty="0" err="1"/>
              <a:t>marginalized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29012824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0649-21CA-BC3C-313B-E5BD618A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else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buy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D136-E1F6-8EB5-7243-223CF730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Proof-of-concept</a:t>
            </a:r>
            <a:r>
              <a:rPr lang="nb-NO" dirty="0"/>
              <a:t> for </a:t>
            </a:r>
            <a:r>
              <a:rPr lang="nb-NO" dirty="0" err="1"/>
              <a:t>Keymorph</a:t>
            </a:r>
            <a:r>
              <a:rPr lang="nb-NO" dirty="0"/>
              <a:t> Analysis </a:t>
            </a:r>
            <a:r>
              <a:rPr lang="nb-NO" dirty="0" err="1"/>
              <a:t>applied</a:t>
            </a:r>
            <a:r>
              <a:rPr lang="nb-NO" dirty="0"/>
              <a:t> to Russian data</a:t>
            </a:r>
          </a:p>
          <a:p>
            <a:r>
              <a:rPr lang="nb-NO" dirty="0" err="1"/>
              <a:t>Keymorph</a:t>
            </a:r>
            <a:r>
              <a:rPr lang="nb-NO" dirty="0"/>
              <a:t> Analysis </a:t>
            </a:r>
            <a:r>
              <a:rPr lang="nb-NO" dirty="0" err="1"/>
              <a:t>complements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traditional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case reveals </a:t>
            </a:r>
            <a:r>
              <a:rPr lang="nb-NO" dirty="0" err="1"/>
              <a:t>roles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actors</a:t>
            </a:r>
            <a:r>
              <a:rPr lang="nb-NO" dirty="0"/>
              <a:t> in </a:t>
            </a:r>
            <a:r>
              <a:rPr lang="nb-NO" dirty="0" err="1"/>
              <a:t>discourse</a:t>
            </a:r>
            <a:endParaRPr lang="nb-NO" dirty="0"/>
          </a:p>
          <a:p>
            <a:r>
              <a:rPr lang="nb-NO" dirty="0" err="1"/>
              <a:t>Consistent</a:t>
            </a:r>
            <a:r>
              <a:rPr lang="nb-NO" dirty="0"/>
              <a:t> </a:t>
            </a:r>
            <a:r>
              <a:rPr lang="nb-NO" dirty="0" err="1"/>
              <a:t>deviation</a:t>
            </a:r>
            <a:r>
              <a:rPr lang="nb-NO" dirty="0"/>
              <a:t> from norms </a:t>
            </a:r>
            <a:r>
              <a:rPr lang="nb-NO" dirty="0" err="1"/>
              <a:t>likely</a:t>
            </a:r>
            <a:r>
              <a:rPr lang="nb-NO" dirty="0"/>
              <a:t> has an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hearers</a:t>
            </a:r>
            <a:endParaRPr lang="nb-NO" dirty="0"/>
          </a:p>
          <a:p>
            <a:r>
              <a:rPr lang="nb-NO" dirty="0" err="1"/>
              <a:t>Useful</a:t>
            </a:r>
            <a:r>
              <a:rPr lang="nb-NO" dirty="0"/>
              <a:t> for </a:t>
            </a:r>
            <a:r>
              <a:rPr lang="nb-NO" dirty="0" err="1"/>
              <a:t>social</a:t>
            </a:r>
            <a:r>
              <a:rPr lang="nb-NO" dirty="0"/>
              <a:t> science </a:t>
            </a:r>
            <a:r>
              <a:rPr lang="nb-NO" dirty="0" err="1"/>
              <a:t>disciplines</a:t>
            </a:r>
            <a:endParaRPr lang="nb-NO" dirty="0"/>
          </a:p>
          <a:p>
            <a:r>
              <a:rPr lang="nb-NO" dirty="0" err="1"/>
              <a:t>Invites</a:t>
            </a:r>
            <a:r>
              <a:rPr lang="nb-NO" dirty="0"/>
              <a:t>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comparisons</a:t>
            </a:r>
            <a:r>
              <a:rPr lang="nb-NO" dirty="0"/>
              <a:t> (Putin vs.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politicians</a:t>
            </a:r>
            <a:r>
              <a:rPr lang="nb-NO" dirty="0"/>
              <a:t>, etc.)</a:t>
            </a:r>
          </a:p>
          <a:p>
            <a:r>
              <a:rPr lang="nb-NO" dirty="0"/>
              <a:t>Method </a:t>
            </a:r>
            <a:r>
              <a:rPr lang="nb-NO" dirty="0" err="1"/>
              <a:t>could</a:t>
            </a:r>
            <a:r>
              <a:rPr lang="nb-NO" dirty="0"/>
              <a:t> be used to </a:t>
            </a:r>
            <a:r>
              <a:rPr lang="nb-NO" dirty="0" err="1"/>
              <a:t>analyze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types </a:t>
            </a:r>
            <a:r>
              <a:rPr lang="nb-NO" dirty="0" err="1"/>
              <a:t>of</a:t>
            </a:r>
            <a:r>
              <a:rPr lang="nb-NO" dirty="0"/>
              <a:t> manipulative </a:t>
            </a:r>
            <a:r>
              <a:rPr lang="nb-NO" dirty="0" err="1"/>
              <a:t>texts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074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CAB1-CF0D-BC49-B1D9-01E2235E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err="1"/>
              <a:t>Thank</a:t>
            </a:r>
            <a:r>
              <a:rPr lang="nb-NO" sz="5400" b="1" dirty="0"/>
              <a:t> </a:t>
            </a:r>
            <a:r>
              <a:rPr lang="nb-NO" sz="5400" b="1" dirty="0" err="1"/>
              <a:t>you</a:t>
            </a:r>
            <a:r>
              <a:rPr lang="nb-NO" sz="54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78E5-C416-88AD-7030-406B45BE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474"/>
            <a:ext cx="7159388" cy="4052488"/>
          </a:xfrm>
        </p:spPr>
        <p:txBody>
          <a:bodyPr>
            <a:normAutofit/>
          </a:bodyPr>
          <a:lstStyle/>
          <a:p>
            <a:r>
              <a:rPr lang="nb-NO" dirty="0" err="1"/>
              <a:t>Threat-Defuser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https://threat-defuser.org/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Norwegian Research Council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CLEAR: </a:t>
            </a:r>
            <a:r>
              <a:rPr lang="nb-NO" dirty="0" err="1"/>
              <a:t>Cognitive</a:t>
            </a:r>
            <a:r>
              <a:rPr lang="nb-NO" dirty="0"/>
              <a:t> </a:t>
            </a:r>
            <a:r>
              <a:rPr lang="nb-NO" dirty="0" err="1"/>
              <a:t>Linguistics</a:t>
            </a:r>
            <a:r>
              <a:rPr lang="nb-NO" dirty="0"/>
              <a:t>: </a:t>
            </a:r>
            <a:r>
              <a:rPr lang="nb-NO" dirty="0" err="1"/>
              <a:t>Empirical</a:t>
            </a:r>
            <a:r>
              <a:rPr lang="nb-NO" dirty="0"/>
              <a:t> </a:t>
            </a:r>
            <a:r>
              <a:rPr lang="nb-NO" dirty="0" err="1"/>
              <a:t>Approaches</a:t>
            </a:r>
            <a:r>
              <a:rPr lang="nb-NO" dirty="0"/>
              <a:t> to Russian: </a:t>
            </a:r>
            <a:r>
              <a:rPr lang="nb-NO" dirty="0">
                <a:hlinkClick r:id="rId3"/>
              </a:rPr>
              <a:t>https://site.uit.no/clear/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CA666-6F5D-9FD7-222E-F48CE9133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777" y="1213338"/>
            <a:ext cx="2532186" cy="2215662"/>
          </a:xfrm>
          <a:prstGeom prst="rect">
            <a:avLst/>
          </a:prstGeom>
        </p:spPr>
      </p:pic>
      <p:pic>
        <p:nvPicPr>
          <p:cNvPr id="5" name="Picture 4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30C27A6D-CB36-F17B-4F5F-AD40AD206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91" y="3649601"/>
            <a:ext cx="4697809" cy="1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156C4-8834-057C-8547-A88B8386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4117-C341-71BD-9230-6D6CCECC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365125"/>
            <a:ext cx="11176000" cy="1325563"/>
          </a:xfrm>
        </p:spPr>
        <p:txBody>
          <a:bodyPr/>
          <a:lstStyle/>
          <a:p>
            <a:r>
              <a:rPr lang="en-NO" dirty="0"/>
              <a:t>Perception of architecture</a:t>
            </a:r>
          </a:p>
        </p:txBody>
      </p:sp>
      <p:pic>
        <p:nvPicPr>
          <p:cNvPr id="1030" name="Picture 6" descr="Oslo Opera House / Snøhetta | ArchDaily">
            <a:extLst>
              <a:ext uri="{FF2B5EF4-FFF2-40B4-BE49-F238E27FC236}">
                <a16:creationId xmlns:a16="http://schemas.microsoft.com/office/drawing/2014/main" id="{4DC27B34-A55A-83F4-4269-2727F8B02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"/>
          <a:stretch/>
        </p:blipFill>
        <p:spPr bwMode="auto">
          <a:xfrm>
            <a:off x="-471073" y="1780042"/>
            <a:ext cx="6648182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slo Opera House: please walk on the roof - Visit Norway">
            <a:extLst>
              <a:ext uri="{FF2B5EF4-FFF2-40B4-BE49-F238E27FC236}">
                <a16:creationId xmlns:a16="http://schemas.microsoft.com/office/drawing/2014/main" id="{9754D337-4A35-35E8-9180-3AE67B1C3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2" b="15928"/>
          <a:stretch/>
        </p:blipFill>
        <p:spPr bwMode="auto">
          <a:xfrm>
            <a:off x="6235699" y="0"/>
            <a:ext cx="5956299" cy="17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arge auditorium with rows of seats&#10;&#10;Description automatically generated">
            <a:extLst>
              <a:ext uri="{FF2B5EF4-FFF2-40B4-BE49-F238E27FC236}">
                <a16:creationId xmlns:a16="http://schemas.microsoft.com/office/drawing/2014/main" id="{F3E80578-53F8-C52E-B231-B6958570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38" b="11334"/>
          <a:stretch/>
        </p:blipFill>
        <p:spPr>
          <a:xfrm>
            <a:off x="6162879" y="1780043"/>
            <a:ext cx="6029121" cy="4437062"/>
          </a:xfrm>
          <a:prstGeom prst="rect">
            <a:avLst/>
          </a:prstGeom>
        </p:spPr>
      </p:pic>
      <p:pic>
        <p:nvPicPr>
          <p:cNvPr id="3" name="Picture 2" descr="Rørleggerfaget - Polarsirkelen vgs">
            <a:extLst>
              <a:ext uri="{FF2B5EF4-FFF2-40B4-BE49-F238E27FC236}">
                <a16:creationId xmlns:a16="http://schemas.microsoft.com/office/drawing/2014/main" id="{176560B1-A7D0-9809-BFB7-B7F70419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40" y="2029346"/>
            <a:ext cx="5984764" cy="39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6BE3B498-035A-EB5B-15FF-D081BC078EFA}"/>
              </a:ext>
            </a:extLst>
          </p:cNvPr>
          <p:cNvSpPr/>
          <p:nvPr/>
        </p:nvSpPr>
        <p:spPr>
          <a:xfrm>
            <a:off x="3877875" y="2003653"/>
            <a:ext cx="4496261" cy="3964148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9947-1B49-A5A7-AF2E-90CECFD0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365125"/>
            <a:ext cx="11145078" cy="1325563"/>
          </a:xfrm>
        </p:spPr>
        <p:txBody>
          <a:bodyPr/>
          <a:lstStyle/>
          <a:p>
            <a:r>
              <a:rPr lang="en-NO" dirty="0"/>
              <a:t>Perception of film</a:t>
            </a:r>
          </a:p>
        </p:txBody>
      </p:sp>
      <p:pic>
        <p:nvPicPr>
          <p:cNvPr id="4100" name="Picture 4" descr="Decoded sound from optical audio track (16mm &amp; 35mm film) - YouTube">
            <a:extLst>
              <a:ext uri="{FF2B5EF4-FFF2-40B4-BE49-F238E27FC236}">
                <a16:creationId xmlns:a16="http://schemas.microsoft.com/office/drawing/2014/main" id="{3F34A6B4-F286-D7C4-1040-B3EECF251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28" y="0"/>
            <a:ext cx="7416972" cy="41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37B90-62B1-026F-5FB1-E4476A6464FA}"/>
              </a:ext>
            </a:extLst>
          </p:cNvPr>
          <p:cNvSpPr txBox="1"/>
          <p:nvPr/>
        </p:nvSpPr>
        <p:spPr>
          <a:xfrm>
            <a:off x="417443" y="169068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000" dirty="0"/>
              <a:t>Voice</a:t>
            </a:r>
          </a:p>
          <a:p>
            <a:r>
              <a:rPr lang="en-NO" sz="4000" dirty="0"/>
              <a:t>	+</a:t>
            </a:r>
          </a:p>
          <a:p>
            <a:r>
              <a:rPr lang="en-NO" sz="4000" dirty="0"/>
              <a:t>Soundtrack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CC1BC-DB4D-CCF9-ED74-8DB9021343BC}"/>
              </a:ext>
            </a:extLst>
          </p:cNvPr>
          <p:cNvSpPr txBox="1"/>
          <p:nvPr/>
        </p:nvSpPr>
        <p:spPr>
          <a:xfrm>
            <a:off x="769545" y="4590107"/>
            <a:ext cx="1071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dirty="0"/>
              <a:t>“Background music” </a:t>
            </a:r>
          </a:p>
          <a:p>
            <a:pPr algn="ctr"/>
            <a:r>
              <a:rPr lang="en-NO" sz="4000" dirty="0"/>
              <a:t>is an important part of the message</a:t>
            </a:r>
          </a:p>
        </p:txBody>
      </p:sp>
    </p:spTree>
    <p:extLst>
      <p:ext uri="{BB962C8B-B14F-4D97-AF65-F5344CB8AC3E}">
        <p14:creationId xmlns:p14="http://schemas.microsoft.com/office/powerpoint/2010/main" val="97075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219-D2AF-8460-5704-A24ABC59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6861" cy="1325563"/>
          </a:xfrm>
        </p:spPr>
        <p:txBody>
          <a:bodyPr/>
          <a:lstStyle/>
          <a:p>
            <a:r>
              <a:rPr lang="en-NO" dirty="0"/>
              <a:t>Grammar as a drumbeat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0EE43-D02C-50CD-17FA-91E72F6D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39" y="2054845"/>
            <a:ext cx="10515600" cy="4351338"/>
          </a:xfrm>
        </p:spPr>
        <p:txBody>
          <a:bodyPr/>
          <a:lstStyle/>
          <a:p>
            <a:r>
              <a:rPr lang="en-NO" dirty="0"/>
              <a:t>Grammar is obligatory, systematic</a:t>
            </a:r>
          </a:p>
          <a:p>
            <a:r>
              <a:rPr lang="en-NO" dirty="0"/>
              <a:t>Grammar reveals the conceptual landscape of discourse</a:t>
            </a:r>
          </a:p>
          <a:p>
            <a:r>
              <a:rPr lang="en-NO" dirty="0"/>
              <a:t>Russian nouns are obligatorily marked with one of six cases</a:t>
            </a:r>
          </a:p>
          <a:p>
            <a:pPr lvl="1"/>
            <a:r>
              <a:rPr lang="en-NO" dirty="0"/>
              <a:t>Cases bear abstract meanings</a:t>
            </a:r>
          </a:p>
          <a:p>
            <a:r>
              <a:rPr lang="en-NO" dirty="0"/>
              <a:t>We compare the distribution of case in a target text (Putin’s speeches) with a reference corpus (large representative sample showing expected distribution in Russian)</a:t>
            </a:r>
          </a:p>
          <a:p>
            <a:pPr lvl="1"/>
            <a:r>
              <a:rPr lang="en-NO" b="1" dirty="0"/>
              <a:t>3 words: ‘Russia’, ‘Ukraine’, ‘NATO’</a:t>
            </a:r>
          </a:p>
        </p:txBody>
      </p:sp>
      <p:pic>
        <p:nvPicPr>
          <p:cNvPr id="5122" name="Picture 2" descr="Drum Transparent PNG Clip Art Image">
            <a:extLst>
              <a:ext uri="{FF2B5EF4-FFF2-40B4-BE49-F238E27FC236}">
                <a16:creationId xmlns:a16="http://schemas.microsoft.com/office/drawing/2014/main" id="{EBF43249-6446-7F49-6C57-AA83506D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11" y="968"/>
            <a:ext cx="3582390" cy="33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9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098BE-BAAF-4AF0-71C0-DD99783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42632" y="-135893"/>
            <a:ext cx="8742979" cy="6628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74C4-70D9-3007-EF30-BB0F5A42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82673"/>
            <a:ext cx="10639567" cy="4351338"/>
          </a:xfrm>
        </p:spPr>
        <p:txBody>
          <a:bodyPr>
            <a:normAutofit/>
          </a:bodyPr>
          <a:lstStyle/>
          <a:p>
            <a:r>
              <a:rPr lang="nb-NO" sz="3600" dirty="0"/>
              <a:t>Corpus as a </a:t>
            </a:r>
            <a:r>
              <a:rPr lang="nb-NO" sz="3600" dirty="0" err="1"/>
              <a:t>proxy</a:t>
            </a:r>
            <a:r>
              <a:rPr lang="nb-NO" sz="3600" dirty="0"/>
              <a:t> for </a:t>
            </a:r>
            <a:r>
              <a:rPr lang="nb-NO" sz="3600" dirty="0" err="1"/>
              <a:t>experience</a:t>
            </a:r>
            <a:r>
              <a:rPr lang="nb-NO" sz="3600" dirty="0"/>
              <a:t> and </a:t>
            </a:r>
            <a:r>
              <a:rPr lang="nb-NO" sz="3600" dirty="0" err="1"/>
              <a:t>expectations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native speakers</a:t>
            </a:r>
          </a:p>
          <a:p>
            <a:r>
              <a:rPr lang="nb-NO" sz="3600" dirty="0"/>
              <a:t>Speakers </a:t>
            </a:r>
            <a:r>
              <a:rPr lang="nb-NO" sz="3600" dirty="0" err="1"/>
              <a:t>are</a:t>
            </a:r>
            <a:r>
              <a:rPr lang="nb-NO" sz="3600" dirty="0"/>
              <a:t> sensitive to </a:t>
            </a:r>
            <a:r>
              <a:rPr lang="nb-NO" sz="3600" dirty="0" err="1"/>
              <a:t>deviations</a:t>
            </a:r>
            <a:r>
              <a:rPr lang="nb-NO" sz="3600" dirty="0"/>
              <a:t> from norms</a:t>
            </a:r>
          </a:p>
          <a:p>
            <a:r>
              <a:rPr lang="nb-NO" sz="3600" dirty="0"/>
              <a:t>Words </a:t>
            </a:r>
            <a:r>
              <a:rPr lang="nb-NO" sz="3600" dirty="0" err="1"/>
              <a:t>can</a:t>
            </a:r>
            <a:r>
              <a:rPr lang="nb-NO" sz="3600" dirty="0"/>
              <a:t> be </a:t>
            </a:r>
            <a:r>
              <a:rPr lang="nb-NO" sz="3600" dirty="0" err="1"/>
              <a:t>consciously</a:t>
            </a:r>
            <a:r>
              <a:rPr lang="nb-NO" sz="3600" dirty="0"/>
              <a:t> </a:t>
            </a:r>
            <a:r>
              <a:rPr lang="nb-NO" sz="3600" dirty="0" err="1"/>
              <a:t>chosen</a:t>
            </a:r>
            <a:r>
              <a:rPr lang="nb-NO" sz="3600" dirty="0"/>
              <a:t>, </a:t>
            </a:r>
            <a:r>
              <a:rPr lang="nb-NO" sz="3600" dirty="0" err="1"/>
              <a:t>grammar</a:t>
            </a:r>
            <a:r>
              <a:rPr lang="nb-NO" sz="3600" dirty="0"/>
              <a:t> is less under </a:t>
            </a:r>
            <a:r>
              <a:rPr lang="nb-NO" sz="3600" dirty="0" err="1"/>
              <a:t>conscious</a:t>
            </a:r>
            <a:r>
              <a:rPr lang="nb-NO" sz="3600" dirty="0"/>
              <a:t> </a:t>
            </a:r>
            <a:r>
              <a:rPr lang="nb-NO" sz="3600" dirty="0" err="1"/>
              <a:t>control</a:t>
            </a:r>
            <a:r>
              <a:rPr lang="nb-NO" sz="3600" dirty="0"/>
              <a:t> and more </a:t>
            </a:r>
            <a:r>
              <a:rPr lang="nb-NO" sz="3600" dirty="0" err="1"/>
              <a:t>systematic</a:t>
            </a:r>
            <a:endParaRPr lang="nb-NO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5EBA-2C6D-CE81-8984-D8646885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048"/>
            <a:ext cx="10515600" cy="1325563"/>
          </a:xfrm>
        </p:spPr>
        <p:txBody>
          <a:bodyPr/>
          <a:lstStyle/>
          <a:p>
            <a:pPr algn="ctr"/>
            <a:r>
              <a:rPr lang="nb-NO" b="1" dirty="0" err="1"/>
              <a:t>Philosophical</a:t>
            </a:r>
            <a:r>
              <a:rPr lang="nb-NO" b="1" dirty="0"/>
              <a:t> </a:t>
            </a:r>
            <a:r>
              <a:rPr lang="nb-NO" b="1" dirty="0" err="1"/>
              <a:t>issues</a:t>
            </a:r>
            <a:r>
              <a:rPr lang="nb-NO" b="1" dirty="0"/>
              <a:t>: </a:t>
            </a:r>
            <a:br>
              <a:rPr lang="nb-NO" b="1" dirty="0"/>
            </a:br>
            <a:r>
              <a:rPr lang="nb-NO" b="1" dirty="0"/>
              <a:t>norms, </a:t>
            </a:r>
            <a:r>
              <a:rPr lang="nb-NO" b="1" dirty="0" err="1"/>
              <a:t>meaning</a:t>
            </a:r>
            <a:r>
              <a:rPr lang="nb-NO" b="1" dirty="0"/>
              <a:t>, and </a:t>
            </a:r>
            <a:r>
              <a:rPr lang="nb-NO" b="1" dirty="0" err="1"/>
              <a:t>grammar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62841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7262-F8CB-631C-7E5C-19C764AC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Overview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617D-3479-9CAC-AABB-430812C4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2605" cy="2861989"/>
          </a:xfrm>
        </p:spPr>
        <p:txBody>
          <a:bodyPr>
            <a:normAutofit/>
          </a:bodyPr>
          <a:lstStyle/>
          <a:p>
            <a:r>
              <a:rPr lang="nb-NO" sz="3600" dirty="0" err="1"/>
              <a:t>Keymorph</a:t>
            </a:r>
            <a:r>
              <a:rPr lang="nb-NO" sz="3600" dirty="0"/>
              <a:t> Analysis as an </a:t>
            </a:r>
            <a:r>
              <a:rPr lang="nb-NO" sz="3600" dirty="0" err="1"/>
              <a:t>extension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Keyword</a:t>
            </a:r>
            <a:r>
              <a:rPr lang="nb-NO" sz="3600" dirty="0"/>
              <a:t> Analysis</a:t>
            </a:r>
          </a:p>
          <a:p>
            <a:r>
              <a:rPr lang="nb-NO" sz="3600" dirty="0" err="1"/>
              <a:t>Meanings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Russian </a:t>
            </a:r>
            <a:r>
              <a:rPr lang="nb-NO" sz="3600" dirty="0" err="1"/>
              <a:t>grammatical</a:t>
            </a:r>
            <a:r>
              <a:rPr lang="nb-NO" sz="3600" dirty="0"/>
              <a:t> cases</a:t>
            </a:r>
          </a:p>
          <a:p>
            <a:r>
              <a:rPr lang="nb-NO" sz="3600" dirty="0"/>
              <a:t>Longitudinal </a:t>
            </a:r>
            <a:r>
              <a:rPr lang="nb-NO" sz="3600" dirty="0" err="1"/>
              <a:t>study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Putin’s</a:t>
            </a:r>
            <a:r>
              <a:rPr lang="nb-NO" sz="3600" dirty="0"/>
              <a:t> </a:t>
            </a:r>
            <a:r>
              <a:rPr lang="nb-NO" sz="3600" dirty="0" err="1"/>
              <a:t>use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case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96ACDF-384D-EBC8-76AF-8E9A43805112}"/>
              </a:ext>
            </a:extLst>
          </p:cNvPr>
          <p:cNvGrpSpPr/>
          <p:nvPr/>
        </p:nvGrpSpPr>
        <p:grpSpPr>
          <a:xfrm>
            <a:off x="551196" y="4298735"/>
            <a:ext cx="10589173" cy="1103582"/>
            <a:chOff x="551196" y="4298735"/>
            <a:chExt cx="10589173" cy="110358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FC321C-5FF2-FC5B-D659-C17FBFB1B13D}"/>
                </a:ext>
              </a:extLst>
            </p:cNvPr>
            <p:cNvCxnSpPr>
              <a:cxnSpLocks/>
            </p:cNvCxnSpPr>
            <p:nvPr/>
          </p:nvCxnSpPr>
          <p:spPr>
            <a:xfrm>
              <a:off x="551196" y="5402317"/>
              <a:ext cx="10589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own Arrow Callout 5">
              <a:extLst>
                <a:ext uri="{FF2B5EF4-FFF2-40B4-BE49-F238E27FC236}">
                  <a16:creationId xmlns:a16="http://schemas.microsoft.com/office/drawing/2014/main" id="{F94B6366-0EFC-9927-8BD2-BBE54BB268A4}"/>
                </a:ext>
              </a:extLst>
            </p:cNvPr>
            <p:cNvSpPr/>
            <p:nvPr/>
          </p:nvSpPr>
          <p:spPr>
            <a:xfrm>
              <a:off x="551196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Feb-March</a:t>
              </a:r>
              <a:r>
                <a:rPr lang="nb-NO" sz="2800" dirty="0"/>
                <a:t> 2022</a:t>
              </a:r>
              <a:endParaRPr lang="en-NO" sz="2800" dirty="0"/>
            </a:p>
          </p:txBody>
        </p:sp>
        <p:sp>
          <p:nvSpPr>
            <p:cNvPr id="7" name="Down Arrow Callout 6">
              <a:extLst>
                <a:ext uri="{FF2B5EF4-FFF2-40B4-BE49-F238E27FC236}">
                  <a16:creationId xmlns:a16="http://schemas.microsoft.com/office/drawing/2014/main" id="{7B2B1887-6D21-5D06-C609-9BB3319DBB6A}"/>
                </a:ext>
              </a:extLst>
            </p:cNvPr>
            <p:cNvSpPr/>
            <p:nvPr/>
          </p:nvSpPr>
          <p:spPr>
            <a:xfrm>
              <a:off x="3320672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r>
                <a:rPr lang="nb-NO" sz="2800" dirty="0"/>
                <a:t> </a:t>
              </a:r>
            </a:p>
            <a:p>
              <a:pPr algn="ctr"/>
              <a:r>
                <a:rPr lang="nb-NO" sz="2800" dirty="0"/>
                <a:t>2023</a:t>
              </a:r>
              <a:endParaRPr lang="en-NO" sz="2800" dirty="0"/>
            </a:p>
          </p:txBody>
        </p:sp>
        <p:sp>
          <p:nvSpPr>
            <p:cNvPr id="8" name="Down Arrow Callout 7">
              <a:extLst>
                <a:ext uri="{FF2B5EF4-FFF2-40B4-BE49-F238E27FC236}">
                  <a16:creationId xmlns:a16="http://schemas.microsoft.com/office/drawing/2014/main" id="{035D7A2D-821C-636E-0BC8-448F095A6B3A}"/>
                </a:ext>
              </a:extLst>
            </p:cNvPr>
            <p:cNvSpPr/>
            <p:nvPr/>
          </p:nvSpPr>
          <p:spPr>
            <a:xfrm>
              <a:off x="6090148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Feb</a:t>
              </a:r>
              <a:endParaRPr lang="nb-NO" sz="2800" dirty="0"/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  <p:sp>
          <p:nvSpPr>
            <p:cNvPr id="9" name="Down Arrow Callout 8">
              <a:extLst>
                <a:ext uri="{FF2B5EF4-FFF2-40B4-BE49-F238E27FC236}">
                  <a16:creationId xmlns:a16="http://schemas.microsoft.com/office/drawing/2014/main" id="{C7A28A8C-C440-913D-9853-86F5DC2F3791}"/>
                </a:ext>
              </a:extLst>
            </p:cNvPr>
            <p:cNvSpPr/>
            <p:nvPr/>
          </p:nvSpPr>
          <p:spPr>
            <a:xfrm>
              <a:off x="8859624" y="4298735"/>
              <a:ext cx="2280745" cy="1103582"/>
            </a:xfrm>
            <a:prstGeom prst="downArrow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err="1"/>
                <a:t>Dec</a:t>
              </a:r>
              <a:endParaRPr lang="nb-NO" sz="2800" dirty="0"/>
            </a:p>
            <a:p>
              <a:pPr algn="ctr"/>
              <a:r>
                <a:rPr lang="nb-NO" sz="2800" dirty="0"/>
                <a:t>2024</a:t>
              </a:r>
              <a:endParaRPr lang="en-NO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59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E98D-5939-CBED-D0C6-60E65C0D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Keyword</a:t>
            </a:r>
            <a:r>
              <a:rPr lang="nb-NO" dirty="0"/>
              <a:t> Analysis &gt;&gt; </a:t>
            </a:r>
            <a:r>
              <a:rPr lang="nb-NO" dirty="0" err="1"/>
              <a:t>Keymorph</a:t>
            </a:r>
            <a:r>
              <a:rPr lang="nb-NO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06DE-A5A4-EEE9-C5AE-5D348EC0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Key</a:t>
            </a:r>
            <a:r>
              <a:rPr lang="nb-NO" b="1" dirty="0" err="1"/>
              <a:t>word</a:t>
            </a:r>
            <a:r>
              <a:rPr lang="nb-NO" dirty="0"/>
              <a:t> Analysis (cf. Egbert &amp; </a:t>
            </a:r>
            <a:r>
              <a:rPr lang="nb-NO" dirty="0" err="1"/>
              <a:t>Biber</a:t>
            </a:r>
            <a:r>
              <a:rPr lang="nb-NO" dirty="0"/>
              <a:t> 2023):</a:t>
            </a:r>
          </a:p>
          <a:p>
            <a:pPr lvl="1"/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b="1" dirty="0" err="1"/>
              <a:t>words</a:t>
            </a:r>
            <a:r>
              <a:rPr lang="nb-NO" dirty="0"/>
              <a:t>, </a:t>
            </a:r>
            <a:r>
              <a:rPr lang="nb-NO" dirty="0" err="1"/>
              <a:t>identifying</a:t>
            </a:r>
            <a:r>
              <a:rPr lang="nb-NO" dirty="0"/>
              <a:t> as “</a:t>
            </a:r>
            <a:r>
              <a:rPr lang="nb-NO" dirty="0" err="1"/>
              <a:t>keywords</a:t>
            </a:r>
            <a:r>
              <a:rPr lang="nb-NO" dirty="0"/>
              <a:t>” </a:t>
            </a:r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unusually</a:t>
            </a:r>
            <a:r>
              <a:rPr lang="nb-NO" dirty="0"/>
              <a:t> </a:t>
            </a:r>
            <a:r>
              <a:rPr lang="nb-NO" dirty="0" err="1"/>
              <a:t>frequent</a:t>
            </a:r>
            <a:r>
              <a:rPr lang="nb-NO" dirty="0"/>
              <a:t> in a target </a:t>
            </a:r>
            <a:r>
              <a:rPr lang="nb-NO" dirty="0" err="1"/>
              <a:t>text</a:t>
            </a:r>
            <a:r>
              <a:rPr lang="nb-NO" dirty="0"/>
              <a:t>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  <a:p>
            <a:pPr lvl="1"/>
            <a:r>
              <a:rPr lang="nb-NO" dirty="0" err="1"/>
              <a:t>widely</a:t>
            </a:r>
            <a:r>
              <a:rPr lang="nb-NO" dirty="0"/>
              <a:t> used in corpus-</a:t>
            </a:r>
            <a:r>
              <a:rPr lang="nb-NO" dirty="0" err="1"/>
              <a:t>assisted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pPr lvl="1"/>
            <a:r>
              <a:rPr lang="nb-NO" dirty="0" err="1"/>
              <a:t>mostly</a:t>
            </a:r>
            <a:r>
              <a:rPr lang="nb-NO" dirty="0"/>
              <a:t> used </a:t>
            </a:r>
            <a:r>
              <a:rPr lang="nb-NO" dirty="0" err="1"/>
              <a:t>with</a:t>
            </a:r>
            <a:r>
              <a:rPr lang="nb-NO" dirty="0"/>
              <a:t> English,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mark case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nouns</a:t>
            </a:r>
            <a:endParaRPr lang="nb-NO" dirty="0"/>
          </a:p>
          <a:p>
            <a:r>
              <a:rPr lang="nb-NO" dirty="0" err="1"/>
              <a:t>Key</a:t>
            </a:r>
            <a:r>
              <a:rPr lang="nb-NO" b="1" dirty="0" err="1"/>
              <a:t>morph</a:t>
            </a:r>
            <a:r>
              <a:rPr lang="nb-NO" dirty="0"/>
              <a:t> Analysis:</a:t>
            </a:r>
          </a:p>
          <a:p>
            <a:pPr lvl="1"/>
            <a:r>
              <a:rPr lang="nb-NO" dirty="0" err="1"/>
              <a:t>takes</a:t>
            </a:r>
            <a:r>
              <a:rPr lang="nb-NO" dirty="0"/>
              <a:t> </a:t>
            </a:r>
            <a:r>
              <a:rPr lang="nb-NO" dirty="0" err="1"/>
              <a:t>advantage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case (</a:t>
            </a:r>
            <a:r>
              <a:rPr lang="nb-NO" dirty="0" err="1"/>
              <a:t>expressed</a:t>
            </a:r>
            <a:r>
              <a:rPr lang="nb-NO" dirty="0"/>
              <a:t> by </a:t>
            </a:r>
            <a:r>
              <a:rPr lang="nb-NO" b="1" dirty="0" err="1"/>
              <a:t>morph</a:t>
            </a:r>
            <a:r>
              <a:rPr lang="nb-NO" dirty="0" err="1"/>
              <a:t>emes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developed</a:t>
            </a:r>
            <a:r>
              <a:rPr lang="nb-NO" dirty="0"/>
              <a:t> by </a:t>
            </a:r>
            <a:r>
              <a:rPr lang="nb-NO" dirty="0" err="1"/>
              <a:t>Fidler</a:t>
            </a:r>
            <a:r>
              <a:rPr lang="nb-NO" dirty="0"/>
              <a:t> &amp; </a:t>
            </a:r>
            <a:r>
              <a:rPr lang="nb-NO" dirty="0" err="1"/>
              <a:t>Cvrček</a:t>
            </a:r>
            <a:r>
              <a:rPr lang="nb-NO" dirty="0"/>
              <a:t> (2017, 2018, and </a:t>
            </a:r>
            <a:r>
              <a:rPr lang="nb-NO" dirty="0" err="1"/>
              <a:t>Cvrček</a:t>
            </a:r>
            <a:r>
              <a:rPr lang="nb-NO" dirty="0"/>
              <a:t> &amp; </a:t>
            </a:r>
            <a:r>
              <a:rPr lang="nb-NO" dirty="0" err="1"/>
              <a:t>Fidler</a:t>
            </a:r>
            <a:r>
              <a:rPr lang="nb-NO" dirty="0"/>
              <a:t> 2019)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material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Czech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ours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first pilot </a:t>
            </a:r>
            <a:r>
              <a:rPr lang="nb-NO" dirty="0" err="1"/>
              <a:t>study</a:t>
            </a:r>
            <a:r>
              <a:rPr lang="nb-NO" dirty="0"/>
              <a:t>/</a:t>
            </a:r>
            <a:r>
              <a:rPr lang="nb-NO" dirty="0" err="1"/>
              <a:t>proof-of-concept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Russian data</a:t>
            </a:r>
          </a:p>
        </p:txBody>
      </p:sp>
    </p:spTree>
    <p:extLst>
      <p:ext uri="{BB962C8B-B14F-4D97-AF65-F5344CB8AC3E}">
        <p14:creationId xmlns:p14="http://schemas.microsoft.com/office/powerpoint/2010/main" val="155130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1858</Words>
  <Application>Microsoft Macintosh PowerPoint</Application>
  <PresentationFormat>Widescreen</PresentationFormat>
  <Paragraphs>230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Roboto</vt:lpstr>
      <vt:lpstr>Segoe UI</vt:lpstr>
      <vt:lpstr>Office Theme</vt:lpstr>
      <vt:lpstr>Grammar in the service of ideological messaging: Putin’s speeches 2022-2024 </vt:lpstr>
      <vt:lpstr>Does grammar mean anything?</vt:lpstr>
      <vt:lpstr>Perception of architecture</vt:lpstr>
      <vt:lpstr>Perception of architecture</vt:lpstr>
      <vt:lpstr>Perception of film</vt:lpstr>
      <vt:lpstr>Grammar as a drumbeat</vt:lpstr>
      <vt:lpstr>Philosophical issues:  norms, meaning, and grammar</vt:lpstr>
      <vt:lpstr>Overview</vt:lpstr>
      <vt:lpstr>Keyword Analysis &gt;&gt; Keymorph Analysis</vt:lpstr>
      <vt:lpstr>Meanings of Russian grammatical cases</vt:lpstr>
      <vt:lpstr>Target texts and Reference Corpus</vt:lpstr>
      <vt:lpstr>Putin at the time of full-scale invasion 10.02.2022 - 02.03.2022 </vt:lpstr>
      <vt:lpstr>Comparison with reference corpus</vt:lpstr>
      <vt:lpstr>Russia in 2022</vt:lpstr>
      <vt:lpstr>Ukraine in 2022</vt:lpstr>
      <vt:lpstr>NATO in 2022</vt:lpstr>
      <vt:lpstr>Putin’s speech to the Federal Assembly Feb 21, 2023</vt:lpstr>
      <vt:lpstr>PowerPoint Presentation</vt:lpstr>
      <vt:lpstr>Russia in 2023</vt:lpstr>
      <vt:lpstr>Ukraine in 2023</vt:lpstr>
      <vt:lpstr>‘Ukraine’ appears only 12 times in 2023 speech: </vt:lpstr>
      <vt:lpstr>NATO in 2023</vt:lpstr>
      <vt:lpstr>Putin’s speech to the Federal Assembly Feb 29, 2024</vt:lpstr>
      <vt:lpstr>PowerPoint Presentation</vt:lpstr>
      <vt:lpstr>Speech Feb 2024: Focus is just on Russia</vt:lpstr>
      <vt:lpstr>Speech Feb 2024: Focus is just on Russia</vt:lpstr>
      <vt:lpstr>Putin’s answers, Direct Line/Year-end Summary Dec 19, 2024</vt:lpstr>
      <vt:lpstr>PowerPoint Presentation</vt:lpstr>
      <vt:lpstr>Direct Line/Year-end Summary Dec 2024</vt:lpstr>
      <vt:lpstr>Direct Line/Year-end Summary Dec 2024</vt:lpstr>
      <vt:lpstr>PowerPoint Presentation</vt:lpstr>
      <vt:lpstr>What else does this buy us?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Russian’s ICONic constructICON </dc:title>
  <dc:creator>Laura A Janda</dc:creator>
  <cp:lastModifiedBy>Laura Alexis Janda</cp:lastModifiedBy>
  <cp:revision>3</cp:revision>
  <cp:lastPrinted>2023-02-28T18:12:38Z</cp:lastPrinted>
  <dcterms:created xsi:type="dcterms:W3CDTF">2021-10-15T08:12:02Z</dcterms:created>
  <dcterms:modified xsi:type="dcterms:W3CDTF">2025-05-05T14:49:19Z</dcterms:modified>
</cp:coreProperties>
</file>