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25"/>
  </p:notesMasterIdLst>
  <p:sldIdLst>
    <p:sldId id="258" r:id="rId2"/>
    <p:sldId id="324" r:id="rId3"/>
    <p:sldId id="325" r:id="rId4"/>
    <p:sldId id="326" r:id="rId5"/>
    <p:sldId id="329" r:id="rId6"/>
    <p:sldId id="322" r:id="rId7"/>
    <p:sldId id="330" r:id="rId8"/>
    <p:sldId id="289" r:id="rId9"/>
    <p:sldId id="275" r:id="rId10"/>
    <p:sldId id="274" r:id="rId11"/>
    <p:sldId id="296" r:id="rId12"/>
    <p:sldId id="295" r:id="rId13"/>
    <p:sldId id="331" r:id="rId14"/>
    <p:sldId id="327" r:id="rId15"/>
    <p:sldId id="272" r:id="rId16"/>
    <p:sldId id="328" r:id="rId17"/>
    <p:sldId id="332" r:id="rId18"/>
    <p:sldId id="333" r:id="rId19"/>
    <p:sldId id="334" r:id="rId20"/>
    <p:sldId id="335" r:id="rId21"/>
    <p:sldId id="336" r:id="rId22"/>
    <p:sldId id="308" r:id="rId23"/>
    <p:sldId id="337" r:id="rId24"/>
  </p:sldIdLst>
  <p:sldSz cx="9144000" cy="5143500" type="screen16x9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9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8FE"/>
    <a:srgbClr val="00883F"/>
    <a:srgbClr val="007396"/>
    <a:srgbClr val="DE9C48"/>
    <a:srgbClr val="F1B523"/>
    <a:srgbClr val="79A8F0"/>
    <a:srgbClr val="59BEC9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8828"/>
    <p:restoredTop sz="50000"/>
  </p:normalViewPr>
  <p:slideViewPr>
    <p:cSldViewPr snapToGrid="0" snapToObjects="1">
      <p:cViewPr varScale="1">
        <p:scale>
          <a:sx n="103" d="100"/>
          <a:sy n="103" d="100"/>
        </p:scale>
        <p:origin x="168" y="2168"/>
      </p:cViewPr>
      <p:guideLst>
        <p:guide orient="horz" pos="2899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54E7A-1BE8-074B-BCF8-7670DDAC3D8C}" type="datetimeFigureOut">
              <a:rPr lang="en-US" smtClean="0"/>
              <a:t>6/27/19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D04F5-5BBF-304A-A964-795D0AA87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0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E6FBF-74BB-1641-B492-E6507FD77C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51B1C6-BDA6-564C-A67B-C61DC7459C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F74B2-D6D0-DA4E-A7C7-B7E93678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27EA3-298E-A246-A812-EC21E1F1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9322FC-7775-8547-9BA9-C91E771A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4007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362D2-C332-E046-A190-6FE17AE88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674034-5DA3-5A48-B993-1635227F2A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C295A-D318-B241-8E6A-25376DB6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6931C-56CF-5E49-920C-E737D78FC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C62AF-CAEB-294E-9D1E-E0FCCD6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12464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F694A1-6FC3-284E-990A-A52A66FD07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894F66-3342-7F4D-B7E1-93282AB70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DFF58-66AA-8E47-AEB4-A9886895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CAB392-5908-BB48-A684-83C1554DE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019EF-CB1A-2046-93C6-D0EA178C5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9207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432806"/>
            <a:ext cx="4934354" cy="1102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29"/>
            <a:ext cx="4675782" cy="131445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28" name="Rett linje 27"/>
          <p:cNvCxnSpPr/>
          <p:nvPr userDrawn="1"/>
        </p:nvCxnSpPr>
        <p:spPr>
          <a:xfrm>
            <a:off x="790575" y="2617829"/>
            <a:ext cx="4579572" cy="1191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4" name="Bilde 13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 flipV="1">
            <a:off x="2488893" y="2162369"/>
            <a:ext cx="6655107" cy="2981139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 userDrawn="1"/>
        </p:nvCxnSpPr>
        <p:spPr>
          <a:xfrm>
            <a:off x="5668985" y="2291719"/>
            <a:ext cx="3475015" cy="1382210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flipH="1">
            <a:off x="4628412" y="-83976"/>
            <a:ext cx="1994100" cy="5227483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80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8834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916357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9" name="Bilde 18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20" name="Rett linje 19"/>
          <p:cNvCxnSpPr/>
          <p:nvPr userDrawn="1"/>
        </p:nvCxnSpPr>
        <p:spPr>
          <a:xfrm flipV="1">
            <a:off x="2488893" y="2035780"/>
            <a:ext cx="6953942" cy="3107727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 userDrawn="1"/>
        </p:nvCxnSpPr>
        <p:spPr>
          <a:xfrm>
            <a:off x="5668985" y="2291719"/>
            <a:ext cx="3773855" cy="1504193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 userDrawn="1"/>
        </p:nvCxnSpPr>
        <p:spPr>
          <a:xfrm rot="5400000">
            <a:off x="2396684" y="669670"/>
            <a:ext cx="6858000" cy="2620072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30"/>
            <a:ext cx="4675782" cy="120503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5370152" y="3004662"/>
            <a:ext cx="3773855" cy="112814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694366" y="4432889"/>
            <a:ext cx="4675782" cy="2930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D1A46-A686-674C-ADD1-9EEA01D49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C47DD-20E4-5E40-875D-9C2559692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8152D-08F2-8D4C-B8E3-6FF54B16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0A141-23BC-9942-928D-0A72D055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C612B-9854-204D-8671-65B8D4D7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152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3B21E-2DB1-3C46-B398-B0ECEB73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02B4E-01D1-1C42-A846-16C27CE79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55C45-C5CB-2E4A-BBAE-EDBE39617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3D3B9-3015-DC40-B483-5279863F5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A6B0B-2E14-584E-9C1E-00B0296D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15934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82C8E-7B3E-2541-8B6C-1562C699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7873F-8DD3-AE48-BC49-12AAA2567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AD6C04-D57B-EB47-8A8D-EBF30C483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48C03-605E-5E40-8F41-BC817057E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99DFD-0157-504D-B176-90A5DB4BB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24492-A9ED-6B46-B5A5-9FC4FA3B9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688344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9E602-C3F3-BC49-B8C6-3258625BF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5BC44-6584-0646-92BA-5D1EA48C3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A7CC31-C904-C248-B180-E178C14FD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1072B-24A0-C242-815F-409BB07B0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B3949-BFDE-EC41-953B-99127FCA0C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A76213-7C30-CD4D-B1BF-60F577942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6549F5-C70D-F540-9A8D-91454F0B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E9C6F1-BDDE-9D45-86FB-CEE18DF1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125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2BD7-C6D1-5C41-99AB-245A6E9C9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B31CFC-C8A3-EB4F-B5A3-299998A5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92F23C-3E27-3241-9264-54CFCC9E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AEE98-EA9F-D14F-B8DF-0C0FC0A04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41879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05349-FDAD-E645-8F92-B742B3226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C99B73-BE04-CD45-A74C-51E92B5EB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13571-24C3-744C-A729-53D636608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82250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C9072-D75D-DE4C-BF9B-1CEEDC7CE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2C7A2-7F67-4B4C-A675-5E425D194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8D2F34-4611-614D-BF21-B33D286C1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1618F-F2C0-0D45-A40C-41EBED842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5701AB-1164-2C43-8F82-147371FA2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FEFB0-B561-D445-8131-D32014D87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73186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9090A-EDA5-024B-A1A6-E3B08D16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C06993-A8DD-C544-9BC8-F175907680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B48FF6-4C9F-2D4B-87E7-4902658C1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7A662A-A0F8-F64F-BC90-938D26A3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38D2D-E402-CA49-B9AE-639E5E957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CF1D3-3628-3E46-9EAB-1C7029640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34275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88CFD5-A82E-EE4F-BEBF-1AE4CAFFA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F00B8-7372-A94A-8B8D-F310290C8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66E78-D913-5048-AA60-9E12BCB4F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9E8F3-4849-FA48-B4C8-2D894E979956}" type="datetimeFigureOut">
              <a:rPr lang="nb-NO" noProof="0" smtClean="0"/>
              <a:pPr/>
              <a:t>27.06.2019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452A99-00AD-A049-AF8D-7BA347C3E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C2A2-3411-FE45-A84F-837176607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59DA3BE-01C2-694D-908E-80EE5911FBD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cxnSp>
        <p:nvCxnSpPr>
          <p:cNvPr id="8" name="Rett linje 12">
            <a:extLst>
              <a:ext uri="{FF2B5EF4-FFF2-40B4-BE49-F238E27FC236}">
                <a16:creationId xmlns:a16="http://schemas.microsoft.com/office/drawing/2014/main" id="{FE8B75BF-CB01-674A-8C40-976E0EC207F8}"/>
              </a:ext>
            </a:extLst>
          </p:cNvPr>
          <p:cNvCxnSpPr/>
          <p:nvPr userDrawn="1"/>
        </p:nvCxnSpPr>
        <p:spPr>
          <a:xfrm rot="5400000">
            <a:off x="7716651" y="37188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14">
            <a:extLst>
              <a:ext uri="{FF2B5EF4-FFF2-40B4-BE49-F238E27FC236}">
                <a16:creationId xmlns:a16="http://schemas.microsoft.com/office/drawing/2014/main" id="{AD407522-6E15-D749-B3DE-C0A7C6E71F57}"/>
              </a:ext>
            </a:extLst>
          </p:cNvPr>
          <p:cNvCxnSpPr/>
          <p:nvPr userDrawn="1"/>
        </p:nvCxnSpPr>
        <p:spPr>
          <a:xfrm rot="10800000" flipV="1">
            <a:off x="6924737" y="4135608"/>
            <a:ext cx="2216545" cy="1007893"/>
          </a:xfrm>
          <a:prstGeom prst="line">
            <a:avLst/>
          </a:prstGeom>
          <a:ln>
            <a:solidFill>
              <a:srgbClr val="59BEC9">
                <a:alpha val="5411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16">
            <a:extLst>
              <a:ext uri="{FF2B5EF4-FFF2-40B4-BE49-F238E27FC236}">
                <a16:creationId xmlns:a16="http://schemas.microsoft.com/office/drawing/2014/main" id="{74990684-A831-7D47-A742-18DA3B8003BB}"/>
              </a:ext>
            </a:extLst>
          </p:cNvPr>
          <p:cNvCxnSpPr/>
          <p:nvPr userDrawn="1"/>
        </p:nvCxnSpPr>
        <p:spPr>
          <a:xfrm rot="5400000">
            <a:off x="8331762" y="4333979"/>
            <a:ext cx="1161841" cy="457200"/>
          </a:xfrm>
          <a:prstGeom prst="line">
            <a:avLst/>
          </a:prstGeom>
          <a:ln w="19050" cap="flat" cmpd="sng" algn="ctr">
            <a:solidFill>
              <a:srgbClr val="007396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499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685798" y="1432806"/>
            <a:ext cx="7239002" cy="1102519"/>
          </a:xfrm>
        </p:spPr>
        <p:txBody>
          <a:bodyPr>
            <a:normAutofit/>
          </a:bodyPr>
          <a:lstStyle/>
          <a:p>
            <a:r>
              <a:rPr lang="se-NO" b="1" dirty="0"/>
              <a:t>North Sámi Possessive Constructions in the Era of Truth and Reconciliation</a:t>
            </a:r>
            <a:r>
              <a:rPr lang="nb-NO" b="1" dirty="0"/>
              <a:t> </a:t>
            </a:r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sz="2000" dirty="0"/>
              <a:t>Laura A. Janda</a:t>
            </a:r>
          </a:p>
          <a:p>
            <a:r>
              <a:rPr lang="nb-NO" sz="2000" dirty="0"/>
              <a:t>Lene Antonsen</a:t>
            </a:r>
          </a:p>
          <a:p>
            <a:endParaRPr lang="nb-NO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072" y="0"/>
            <a:ext cx="2083928" cy="1540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569" y="3209802"/>
            <a:ext cx="1443058" cy="19336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/>
              <a:t>North </a:t>
            </a:r>
            <a:r>
              <a:rPr lang="nb-NO" b="1" dirty="0" err="1"/>
              <a:t>Sámi</a:t>
            </a:r>
            <a:r>
              <a:rPr lang="nb-NO" b="1" dirty="0"/>
              <a:t> Possessive Constructions:</a:t>
            </a:r>
            <a:br>
              <a:rPr lang="nb-NO" b="1" dirty="0"/>
            </a:br>
            <a:r>
              <a:rPr lang="nb-NO" b="1" dirty="0" err="1">
                <a:solidFill>
                  <a:srgbClr val="0000FF"/>
                </a:solidFill>
              </a:rPr>
              <a:t>NPx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/>
              <a:t>and</a:t>
            </a:r>
            <a:r>
              <a:rPr lang="nb-NO" b="1" dirty="0">
                <a:solidFill>
                  <a:srgbClr val="0000FF"/>
                </a:solidFill>
              </a:rPr>
              <a:t> </a:t>
            </a:r>
            <a:r>
              <a:rPr lang="nb-NO" b="1" dirty="0" err="1">
                <a:solidFill>
                  <a:srgbClr val="FF0000"/>
                </a:solidFill>
              </a:rPr>
              <a:t>ReflN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9961" y="1219201"/>
            <a:ext cx="6496016" cy="371093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Two examples from Elle </a:t>
            </a:r>
            <a:r>
              <a:rPr lang="en-US" dirty="0" err="1"/>
              <a:t>Márjá</a:t>
            </a:r>
            <a:r>
              <a:rPr lang="en-US" dirty="0"/>
              <a:t> </a:t>
            </a:r>
            <a:r>
              <a:rPr lang="en-US" dirty="0" err="1"/>
              <a:t>Vars’</a:t>
            </a:r>
            <a:r>
              <a:rPr lang="en-US" dirty="0"/>
              <a:t> novel </a:t>
            </a:r>
            <a:r>
              <a:rPr lang="en-US" i="1" dirty="0" err="1"/>
              <a:t>Kátjá</a:t>
            </a:r>
            <a:r>
              <a:rPr lang="en-US" dirty="0"/>
              <a:t>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err="1">
                <a:solidFill>
                  <a:srgbClr val="0000FF"/>
                </a:solidFill>
              </a:rPr>
              <a:t>NPx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dirty="0"/>
              <a:t>(possessive suffix, </a:t>
            </a:r>
            <a:r>
              <a:rPr lang="en-US" b="1" dirty="0"/>
              <a:t>HIGH morphological complexity</a:t>
            </a:r>
            <a:r>
              <a:rPr lang="en-US" dirty="0"/>
              <a:t>):</a:t>
            </a:r>
          </a:p>
          <a:p>
            <a:pPr marL="0" indent="0">
              <a:buNone/>
            </a:pPr>
            <a:r>
              <a:rPr lang="en-US" dirty="0"/>
              <a:t>(1a)	</a:t>
            </a:r>
            <a:r>
              <a:rPr lang="en-US" b="1" i="1" dirty="0" err="1">
                <a:solidFill>
                  <a:srgbClr val="0000FF"/>
                </a:solidFill>
              </a:rPr>
              <a:t>Kátjá</a:t>
            </a:r>
            <a:r>
              <a:rPr lang="en-US" i="1" dirty="0"/>
              <a:t>..</a:t>
            </a:r>
            <a:r>
              <a:rPr lang="en-US" i="1" dirty="0">
                <a:solidFill>
                  <a:srgbClr val="0000FF"/>
                </a:solidFill>
              </a:rPr>
              <a:t>.</a:t>
            </a:r>
            <a:r>
              <a:rPr lang="en-US" b="1" i="1" dirty="0">
                <a:solidFill>
                  <a:srgbClr val="0000FF"/>
                </a:solidFill>
              </a:rPr>
              <a:t>	</a:t>
            </a:r>
            <a:r>
              <a:rPr lang="en-US" i="1" dirty="0" err="1"/>
              <a:t>ollii</a:t>
            </a:r>
            <a:r>
              <a:rPr lang="en-US" i="1" dirty="0"/>
              <a:t> 			</a:t>
            </a:r>
            <a:r>
              <a:rPr lang="en-US" b="1" i="1" dirty="0" err="1"/>
              <a:t>latnjasi</a:t>
            </a:r>
            <a:r>
              <a:rPr lang="en-US" b="1" i="1" dirty="0" err="1">
                <a:solidFill>
                  <a:srgbClr val="0000FF"/>
                </a:solidFill>
              </a:rPr>
              <a:t>s</a:t>
            </a:r>
            <a:r>
              <a:rPr lang="en-US" dirty="0"/>
              <a:t> </a:t>
            </a:r>
            <a:endParaRPr lang="en-US" i="1" dirty="0"/>
          </a:p>
          <a:p>
            <a:pPr marL="0" indent="0">
              <a:buNone/>
            </a:pPr>
            <a:r>
              <a:rPr lang="en-US" sz="1650" dirty="0"/>
              <a:t>	</a:t>
            </a:r>
            <a:r>
              <a:rPr lang="en-US" sz="1650" b="1" dirty="0" err="1"/>
              <a:t>Kátjá.</a:t>
            </a:r>
            <a:r>
              <a:rPr lang="en-US" sz="1650" b="1" cap="small" dirty="0" err="1"/>
              <a:t>nom</a:t>
            </a:r>
            <a:r>
              <a:rPr lang="en-US" sz="1650" dirty="0"/>
              <a:t> 	reach.</a:t>
            </a:r>
            <a:r>
              <a:rPr lang="en-US" sz="1650" cap="small" dirty="0"/>
              <a:t>ind.pret.3s	</a:t>
            </a:r>
            <a:r>
              <a:rPr lang="en-US" sz="1650" b="1" dirty="0"/>
              <a:t>room.</a:t>
            </a:r>
            <a:r>
              <a:rPr lang="en-US" sz="1650" b="1" cap="small" dirty="0"/>
              <a:t>ill.sg.px.3s</a:t>
            </a:r>
            <a:r>
              <a:rPr lang="en-US" sz="1650" dirty="0"/>
              <a:t> </a:t>
            </a:r>
          </a:p>
          <a:p>
            <a:pPr marL="0" indent="0">
              <a:buNone/>
            </a:pPr>
            <a:r>
              <a:rPr lang="en-US" dirty="0"/>
              <a:t>	‘</a:t>
            </a:r>
            <a:r>
              <a:rPr lang="en-US" b="1" dirty="0" err="1">
                <a:solidFill>
                  <a:srgbClr val="0000FF"/>
                </a:solidFill>
              </a:rPr>
              <a:t>Kátjá</a:t>
            </a:r>
            <a:r>
              <a:rPr lang="en-US" dirty="0">
                <a:solidFill>
                  <a:srgbClr val="0000FF"/>
                </a:solidFill>
              </a:rPr>
              <a:t>... </a:t>
            </a:r>
            <a:r>
              <a:rPr lang="en-US" dirty="0"/>
              <a:t>got to </a:t>
            </a:r>
            <a:r>
              <a:rPr lang="en-US" b="1" dirty="0">
                <a:solidFill>
                  <a:srgbClr val="0000FF"/>
                </a:solidFill>
              </a:rPr>
              <a:t>her </a:t>
            </a:r>
            <a:r>
              <a:rPr lang="en-US" b="1" dirty="0"/>
              <a:t>room</a:t>
            </a:r>
            <a:r>
              <a:rPr lang="en-US" dirty="0"/>
              <a:t>’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err="1">
                <a:solidFill>
                  <a:srgbClr val="FF0000"/>
                </a:solidFill>
              </a:rPr>
              <a:t>ReflN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</a:t>
            </a:r>
            <a:r>
              <a:rPr lang="en-US" b="1" dirty="0"/>
              <a:t>analytic construction </a:t>
            </a:r>
            <a:r>
              <a:rPr lang="en-US" dirty="0"/>
              <a:t>with reflexive genitive pronoun):</a:t>
            </a:r>
          </a:p>
          <a:p>
            <a:pPr marL="0" indent="0">
              <a:buNone/>
            </a:pPr>
            <a:r>
              <a:rPr lang="en-US" dirty="0"/>
              <a:t>(1b)	</a:t>
            </a:r>
            <a:r>
              <a:rPr lang="en-US" b="1" i="1" dirty="0" err="1">
                <a:solidFill>
                  <a:srgbClr val="FF0000"/>
                </a:solidFill>
              </a:rPr>
              <a:t>Kátjá</a:t>
            </a:r>
            <a:r>
              <a:rPr lang="en-US" i="1" dirty="0"/>
              <a:t>...      </a:t>
            </a:r>
            <a:r>
              <a:rPr lang="en-US" i="1" dirty="0" err="1"/>
              <a:t>ollii</a:t>
            </a:r>
            <a:r>
              <a:rPr lang="en-US" i="1" dirty="0"/>
              <a:t> 		</a:t>
            </a:r>
            <a:r>
              <a:rPr lang="en-US" b="1" i="1" dirty="0" err="1">
                <a:solidFill>
                  <a:srgbClr val="FF0000"/>
                </a:solidFill>
              </a:rPr>
              <a:t>iežas</a:t>
            </a:r>
            <a:r>
              <a:rPr lang="en-US" i="1" dirty="0">
                <a:solidFill>
                  <a:srgbClr val="FF0000"/>
                </a:solidFill>
              </a:rPr>
              <a:t> 		</a:t>
            </a:r>
            <a:r>
              <a:rPr lang="en-US" b="1" i="1" dirty="0" err="1"/>
              <a:t>latnjii</a:t>
            </a:r>
            <a:endParaRPr lang="en-US" i="1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1650" b="1" dirty="0" err="1"/>
              <a:t>Kátjá.</a:t>
            </a:r>
            <a:r>
              <a:rPr lang="en-US" sz="1650" b="1" cap="small" dirty="0" err="1"/>
              <a:t>nom</a:t>
            </a:r>
            <a:r>
              <a:rPr lang="en-US" sz="1650" b="1" cap="small" dirty="0"/>
              <a:t>   </a:t>
            </a:r>
            <a:r>
              <a:rPr lang="en-US" sz="1650" dirty="0"/>
              <a:t>reach.</a:t>
            </a:r>
            <a:r>
              <a:rPr lang="en-US" sz="1650" cap="small" dirty="0"/>
              <a:t>ind.pret.3s	</a:t>
            </a:r>
            <a:r>
              <a:rPr lang="en-US" sz="1650" b="1" cap="small" dirty="0"/>
              <a:t>refl.gen.3s 	</a:t>
            </a:r>
            <a:r>
              <a:rPr lang="en-US" sz="1650" b="1" dirty="0" err="1"/>
              <a:t>room.</a:t>
            </a:r>
            <a:r>
              <a:rPr lang="en-US" sz="1650" b="1" cap="small" dirty="0" err="1"/>
              <a:t>ill.sg</a:t>
            </a:r>
            <a:r>
              <a:rPr lang="en-US" sz="1650" dirty="0"/>
              <a:t> 	</a:t>
            </a:r>
          </a:p>
          <a:p>
            <a:pPr marL="0" indent="0">
              <a:buNone/>
            </a:pPr>
            <a:r>
              <a:rPr lang="en-US" dirty="0"/>
              <a:t>	‘</a:t>
            </a:r>
            <a:r>
              <a:rPr lang="en-US" b="1" dirty="0" err="1">
                <a:solidFill>
                  <a:srgbClr val="FF0000"/>
                </a:solidFill>
              </a:rPr>
              <a:t>Kátjá</a:t>
            </a:r>
            <a:r>
              <a:rPr lang="en-US" dirty="0"/>
              <a:t>...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/>
              <a:t>got to </a:t>
            </a:r>
            <a:r>
              <a:rPr lang="en-US" b="1" dirty="0">
                <a:solidFill>
                  <a:srgbClr val="FF0000"/>
                </a:solidFill>
              </a:rPr>
              <a:t>her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/>
              <a:t>room</a:t>
            </a:r>
            <a:r>
              <a:rPr lang="en-US" dirty="0"/>
              <a:t>’</a:t>
            </a:r>
          </a:p>
          <a:p>
            <a:pPr marL="0" indent="0">
              <a:buNone/>
            </a:pPr>
            <a:endParaRPr lang="en-US" sz="1425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0" name="Freeform 29"/>
          <p:cNvSpPr/>
          <p:nvPr/>
        </p:nvSpPr>
        <p:spPr>
          <a:xfrm>
            <a:off x="2611315" y="3506960"/>
            <a:ext cx="2556149" cy="338787"/>
          </a:xfrm>
          <a:custGeom>
            <a:avLst/>
            <a:gdLst>
              <a:gd name="connsiteX0" fmla="*/ 1016000 w 1016000"/>
              <a:gd name="connsiteY0" fmla="*/ 451716 h 451716"/>
              <a:gd name="connsiteX1" fmla="*/ 606778 w 1016000"/>
              <a:gd name="connsiteY1" fmla="*/ 161 h 451716"/>
              <a:gd name="connsiteX2" fmla="*/ 0 w 1016000"/>
              <a:gd name="connsiteY2" fmla="*/ 395272 h 45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451716">
                <a:moveTo>
                  <a:pt x="1016000" y="451716"/>
                </a:moveTo>
                <a:cubicBezTo>
                  <a:pt x="896055" y="230642"/>
                  <a:pt x="776111" y="9568"/>
                  <a:pt x="606778" y="161"/>
                </a:cubicBezTo>
                <a:cubicBezTo>
                  <a:pt x="437445" y="-9246"/>
                  <a:pt x="0" y="395272"/>
                  <a:pt x="0" y="395272"/>
                </a:cubicBezTo>
              </a:path>
            </a:pathLst>
          </a:custGeom>
          <a:noFill/>
          <a:ln w="5715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31" name="Freeform 30"/>
          <p:cNvSpPr/>
          <p:nvPr/>
        </p:nvSpPr>
        <p:spPr>
          <a:xfrm>
            <a:off x="2539795" y="1818410"/>
            <a:ext cx="3871546" cy="457271"/>
          </a:xfrm>
          <a:custGeom>
            <a:avLst/>
            <a:gdLst>
              <a:gd name="connsiteX0" fmla="*/ 1016000 w 1016000"/>
              <a:gd name="connsiteY0" fmla="*/ 451716 h 451716"/>
              <a:gd name="connsiteX1" fmla="*/ 606778 w 1016000"/>
              <a:gd name="connsiteY1" fmla="*/ 161 h 451716"/>
              <a:gd name="connsiteX2" fmla="*/ 0 w 1016000"/>
              <a:gd name="connsiteY2" fmla="*/ 395272 h 451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6000" h="451716">
                <a:moveTo>
                  <a:pt x="1016000" y="451716"/>
                </a:moveTo>
                <a:cubicBezTo>
                  <a:pt x="896055" y="230642"/>
                  <a:pt x="776111" y="9568"/>
                  <a:pt x="606778" y="161"/>
                </a:cubicBezTo>
                <a:cubicBezTo>
                  <a:pt x="437445" y="-9246"/>
                  <a:pt x="0" y="395272"/>
                  <a:pt x="0" y="395272"/>
                </a:cubicBezTo>
              </a:path>
            </a:pathLst>
          </a:custGeom>
          <a:noFill/>
          <a:ln w="57150" cmpd="sng"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 sz="1350" dirty="0"/>
          </a:p>
        </p:txBody>
      </p:sp>
      <p:sp>
        <p:nvSpPr>
          <p:cNvPr id="4" name="Rounded Rectangular Callout 3"/>
          <p:cNvSpPr/>
          <p:nvPr/>
        </p:nvSpPr>
        <p:spPr>
          <a:xfrm>
            <a:off x="31530" y="1408385"/>
            <a:ext cx="1292772" cy="1429407"/>
          </a:xfrm>
          <a:prstGeom prst="wedgeRoundRectCallout">
            <a:avLst>
              <a:gd name="adj1" fmla="val 27800"/>
              <a:gd name="adj2" fmla="val -69827"/>
              <a:gd name="adj3" fmla="val 16667"/>
            </a:avLst>
          </a:prstGeom>
          <a:noFill/>
          <a:ln w="38100">
            <a:solidFill>
              <a:srgbClr val="4248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rgbClr val="0000FF"/>
                </a:solidFill>
              </a:rPr>
              <a:t>NPx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= Noun + Possessive suffix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77000" y="415452"/>
            <a:ext cx="1789167" cy="1429407"/>
          </a:xfrm>
          <a:prstGeom prst="wedgeRoundRectCallout">
            <a:avLst>
              <a:gd name="adj1" fmla="val -250926"/>
              <a:gd name="adj2" fmla="val -8401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err="1">
                <a:solidFill>
                  <a:srgbClr val="FF0000"/>
                </a:solidFill>
              </a:rPr>
              <a:t>ReflN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= Reflexive genitive pronoun + Noun</a:t>
            </a:r>
          </a:p>
        </p:txBody>
      </p:sp>
    </p:spTree>
    <p:extLst>
      <p:ext uri="{BB962C8B-B14F-4D97-AF65-F5344CB8AC3E}">
        <p14:creationId xmlns:p14="http://schemas.microsoft.com/office/powerpoint/2010/main" val="2746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0300" y="225156"/>
            <a:ext cx="7880116" cy="710265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ReflN</a:t>
            </a:r>
            <a:r>
              <a:rPr lang="en-US" b="1" dirty="0"/>
              <a:t> components =</a:t>
            </a:r>
            <a:br>
              <a:rPr lang="en-US" b="1" dirty="0"/>
            </a:br>
            <a:r>
              <a:rPr lang="en-US" b="1" dirty="0"/>
              <a:t>reflexive Genitive pronoun + noun inflection</a:t>
            </a:r>
            <a:r>
              <a:rPr lang="en-GB" b="1" dirty="0"/>
              <a:t> </a:t>
            </a:r>
            <a:endParaRPr lang="en-US" b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8325181"/>
              </p:ext>
            </p:extLst>
          </p:nvPr>
        </p:nvGraphicFramePr>
        <p:xfrm>
          <a:off x="670300" y="1064260"/>
          <a:ext cx="7888288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2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72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72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Paradigm of reflexive genitive pronoun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Paradigm of noun </a:t>
                      </a:r>
                      <a:r>
                        <a:rPr lang="en-US" sz="1800" b="1" i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guoibmi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“partner”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1sg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ieža-n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nom.sg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guoibmi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2sg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</a:t>
                      </a:r>
                      <a:r>
                        <a:rPr lang="en-US" sz="2000" i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-t</a:t>
                      </a:r>
                      <a:endParaRPr lang="en-GB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gen.sg=acc.sg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guoimmi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3sg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</a:t>
                      </a:r>
                      <a:r>
                        <a:rPr lang="en-US" sz="2000" i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-s</a:t>
                      </a:r>
                      <a:endParaRPr lang="en-GB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ill.sg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guoibmá-i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1du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ieža-me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loc.sg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guoimmi-s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2du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ieža-de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com.sg=loc.pl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guimmi-in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3du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ieža-ska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nom.pl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guoimmi-t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1pl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ieža-met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gen.pl=acc.pl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guimmi-id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2pl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ieža-det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ill.pl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guimmi-ide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3pl 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ieža-set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com.pl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guimmi-iguin</a:t>
                      </a:r>
                      <a:r>
                        <a:rPr lang="en-US" sz="2000" i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 </a:t>
                      </a:r>
                      <a:endParaRPr lang="en-GB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cap="small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ess</a:t>
                      </a:r>
                      <a:endParaRPr lang="en-GB" sz="200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i="1" dirty="0" err="1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guoibmi</a:t>
                      </a:r>
                      <a:r>
                        <a:rPr lang="en-US" sz="2000" i="1" dirty="0">
                          <a:effectLst/>
                          <a:latin typeface="Cambria" charset="0"/>
                          <a:ea typeface="ＭＳ 明朝" charset="-128"/>
                          <a:cs typeface="Times New Roman" charset="0"/>
                        </a:rPr>
                        <a:t>-n</a:t>
                      </a:r>
                      <a:endParaRPr lang="en-GB" sz="2000" dirty="0">
                        <a:effectLst/>
                        <a:latin typeface="Cambria" charset="0"/>
                        <a:ea typeface="ＭＳ 明朝" charset="-128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296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29" y="0"/>
            <a:ext cx="4802871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621" y="1219200"/>
            <a:ext cx="32897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of </a:t>
            </a:r>
            <a:r>
              <a:rPr lang="en-US" sz="2400" b="1" dirty="0" err="1">
                <a:solidFill>
                  <a:srgbClr val="4248FE"/>
                </a:solidFill>
              </a:rPr>
              <a:t>NPx</a:t>
            </a:r>
            <a:r>
              <a:rPr lang="en-US" sz="2400" dirty="0">
                <a:solidFill>
                  <a:srgbClr val="4248FE"/>
                </a:solidFill>
              </a:rPr>
              <a:t> </a:t>
            </a:r>
            <a:r>
              <a:rPr lang="en-US" sz="2400" dirty="0"/>
              <a:t>requires mastery of </a:t>
            </a:r>
            <a:r>
              <a:rPr lang="en-US" sz="2400" b="1" dirty="0"/>
              <a:t>81</a:t>
            </a:r>
            <a:r>
              <a:rPr lang="en-US" sz="2400" dirty="0"/>
              <a:t> additional unique forms, or a noun paradigm with </a:t>
            </a:r>
            <a:r>
              <a:rPr lang="en-US" sz="2400" b="1" dirty="0"/>
              <a:t>130</a:t>
            </a:r>
            <a:r>
              <a:rPr lang="en-US" sz="2400" dirty="0"/>
              <a:t> slots (instead of just 13), with additional complex morphophonemic alternations</a:t>
            </a:r>
          </a:p>
        </p:txBody>
      </p:sp>
    </p:spTree>
    <p:extLst>
      <p:ext uri="{BB962C8B-B14F-4D97-AF65-F5344CB8AC3E}">
        <p14:creationId xmlns:p14="http://schemas.microsoft.com/office/powerpoint/2010/main" val="1263867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25334-BF05-5247-9943-85AC14BA2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Two</a:t>
            </a:r>
            <a:r>
              <a:rPr lang="nb-NO" b="1" dirty="0"/>
              <a:t> </a:t>
            </a:r>
            <a:r>
              <a:rPr lang="nb-NO" b="1" dirty="0" err="1"/>
              <a:t>Datasets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FC839-D83A-DC42-BA30-F9C2CDFDF6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se-NO" sz="2400" b="1" dirty="0"/>
              <a:t>Longitudinal</a:t>
            </a:r>
            <a:r>
              <a:rPr lang="se-NO" sz="2400" dirty="0"/>
              <a:t>: </a:t>
            </a:r>
            <a:r>
              <a:rPr lang="en-US" sz="2400" dirty="0"/>
              <a:t>&gt;2K examples culled and annotated by hand from &gt;.5M words representing literary works by authors</a:t>
            </a:r>
            <a:r>
              <a:rPr lang="nb-NO" sz="2400" dirty="0"/>
              <a:t> from </a:t>
            </a:r>
            <a:r>
              <a:rPr lang="nb-NO" sz="2400" dirty="0" err="1"/>
              <a:t>three</a:t>
            </a:r>
            <a:r>
              <a:rPr lang="nb-NO" sz="2400" dirty="0"/>
              <a:t> </a:t>
            </a:r>
            <a:r>
              <a:rPr lang="nb-NO" sz="2400" dirty="0" err="1"/>
              <a:t>generations</a:t>
            </a:r>
            <a:endParaRPr lang="nb-NO" sz="2400" dirty="0"/>
          </a:p>
          <a:p>
            <a:pPr marL="342900" lvl="1" indent="0">
              <a:buNone/>
            </a:pPr>
            <a:r>
              <a:rPr lang="nb-NO" sz="2400" dirty="0"/>
              <a:t>	</a:t>
            </a:r>
            <a:r>
              <a:rPr lang="nb-NO" sz="2400" b="1" dirty="0"/>
              <a:t>Loss </a:t>
            </a:r>
            <a:r>
              <a:rPr lang="nb-NO" sz="2400" b="1" dirty="0" err="1"/>
              <a:t>of</a:t>
            </a:r>
            <a:r>
              <a:rPr lang="nb-NO" sz="2400" b="1" dirty="0"/>
              <a:t> </a:t>
            </a:r>
            <a:r>
              <a:rPr lang="nb-NO" sz="2400" b="1" dirty="0" err="1"/>
              <a:t>morphological</a:t>
            </a:r>
            <a:r>
              <a:rPr lang="nb-NO" sz="2400" b="1" dirty="0"/>
              <a:t> </a:t>
            </a:r>
            <a:r>
              <a:rPr lang="nb-NO" sz="2400" b="1" dirty="0" err="1"/>
              <a:t>complexity</a:t>
            </a:r>
            <a:r>
              <a:rPr lang="nb-NO" sz="2400" b="1" dirty="0"/>
              <a:t> </a:t>
            </a:r>
            <a:r>
              <a:rPr lang="nb-NO" sz="2400" dirty="0"/>
              <a:t>(Part 2)</a:t>
            </a:r>
          </a:p>
          <a:p>
            <a:pPr lvl="1"/>
            <a:endParaRPr lang="nb-NO" sz="2400" dirty="0"/>
          </a:p>
          <a:p>
            <a:r>
              <a:rPr lang="nb-NO" sz="2400" dirty="0" err="1"/>
              <a:t>Contemporary</a:t>
            </a:r>
            <a:r>
              <a:rPr lang="nb-NO" sz="2400" dirty="0"/>
              <a:t>: &gt;20K </a:t>
            </a:r>
            <a:r>
              <a:rPr lang="nb-NO" sz="2400" dirty="0" err="1"/>
              <a:t>examples</a:t>
            </a:r>
            <a:r>
              <a:rPr lang="nb-NO" sz="2400" dirty="0"/>
              <a:t> </a:t>
            </a:r>
            <a:r>
              <a:rPr lang="nb-NO" sz="2400" dirty="0" err="1"/>
              <a:t>culled</a:t>
            </a:r>
            <a:r>
              <a:rPr lang="nb-NO" sz="2400" dirty="0"/>
              <a:t> and </a:t>
            </a:r>
            <a:r>
              <a:rPr lang="nb-NO" sz="2400" dirty="0" err="1"/>
              <a:t>annotated</a:t>
            </a:r>
            <a:r>
              <a:rPr lang="nb-NO" sz="2400" dirty="0"/>
              <a:t> </a:t>
            </a:r>
            <a:r>
              <a:rPr lang="nb-NO" sz="2400" dirty="0" err="1"/>
              <a:t>automatically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</a:t>
            </a:r>
            <a:r>
              <a:rPr lang="nb-NO" sz="2400" dirty="0" err="1"/>
              <a:t>some</a:t>
            </a:r>
            <a:r>
              <a:rPr lang="nb-NO" sz="2400" dirty="0"/>
              <a:t> manual </a:t>
            </a:r>
            <a:r>
              <a:rPr lang="nb-NO" sz="2400" dirty="0" err="1"/>
              <a:t>cleaning</a:t>
            </a:r>
            <a:r>
              <a:rPr lang="nb-NO" sz="2400" dirty="0"/>
              <a:t> from 9.5M </a:t>
            </a:r>
            <a:r>
              <a:rPr lang="nb-NO" sz="2400" dirty="0" err="1"/>
              <a:t>word</a:t>
            </a:r>
            <a:r>
              <a:rPr lang="nb-NO" sz="2400" dirty="0"/>
              <a:t> </a:t>
            </a:r>
            <a:r>
              <a:rPr lang="nb-NO" sz="2400" dirty="0" err="1"/>
              <a:t>newspaper</a:t>
            </a:r>
            <a:r>
              <a:rPr lang="nb-NO" sz="2400" dirty="0"/>
              <a:t> </a:t>
            </a:r>
            <a:r>
              <a:rPr lang="nb-NO" sz="2400" dirty="0" err="1"/>
              <a:t>corpus</a:t>
            </a:r>
            <a:r>
              <a:rPr lang="nb-NO" sz="2400" dirty="0"/>
              <a:t> from 1997-2010</a:t>
            </a:r>
          </a:p>
          <a:p>
            <a:pPr marL="342900" lvl="1" indent="0">
              <a:buNone/>
            </a:pPr>
            <a:r>
              <a:rPr lang="nb-NO" sz="2400" dirty="0"/>
              <a:t>	</a:t>
            </a:r>
            <a:r>
              <a:rPr lang="nb-NO" sz="2400" b="1" dirty="0" err="1"/>
              <a:t>Emergence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alienable/</a:t>
            </a:r>
            <a:r>
              <a:rPr lang="nb-NO" sz="2400" b="1" dirty="0" err="1"/>
              <a:t>inalienable</a:t>
            </a:r>
            <a:r>
              <a:rPr lang="nb-NO" sz="2400" b="1" dirty="0"/>
              <a:t> </a:t>
            </a:r>
            <a:r>
              <a:rPr lang="nb-NO" sz="2400" dirty="0" err="1"/>
              <a:t>distinction</a:t>
            </a:r>
            <a:r>
              <a:rPr lang="nb-NO" sz="2400" dirty="0"/>
              <a:t> (Part 3)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B172345E-AEB9-9C4E-ADE8-630ED5C47FE4}"/>
              </a:ext>
            </a:extLst>
          </p:cNvPr>
          <p:cNvSpPr/>
          <p:nvPr/>
        </p:nvSpPr>
        <p:spPr>
          <a:xfrm>
            <a:off x="628650" y="2453054"/>
            <a:ext cx="745411" cy="317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A1F2EA65-46FC-A547-87FA-287D5AA73596}"/>
              </a:ext>
            </a:extLst>
          </p:cNvPr>
          <p:cNvSpPr/>
          <p:nvPr/>
        </p:nvSpPr>
        <p:spPr>
          <a:xfrm>
            <a:off x="628649" y="4315145"/>
            <a:ext cx="745411" cy="317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37127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A92A-0DAB-474B-AE03-965D4C93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/>
              <a:t>What Cognitive Linguistics Contributes to Documenting Discrimination </a:t>
            </a:r>
            <a:endParaRPr lang="nb-NO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7A579B-B388-9C4E-84C5-6D2974343C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761685"/>
              </p:ext>
            </p:extLst>
          </p:nvPr>
        </p:nvGraphicFramePr>
        <p:xfrm>
          <a:off x="3312449" y="1170765"/>
          <a:ext cx="5831551" cy="3965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7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2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9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3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64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96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35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Author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Year</a:t>
                      </a: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of </a:t>
                      </a: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Birth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Geography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Number of words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# </a:t>
                      </a: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NPx</a:t>
                      </a: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exx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# </a:t>
                      </a: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ReflN</a:t>
                      </a: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exx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Proportion</a:t>
                      </a: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r>
                        <a:rPr lang="ca-ES" sz="1400" b="1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ReflN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A. </a:t>
                      </a: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Larsen</a:t>
                      </a: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1870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West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10 150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151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12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0.07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J</a:t>
                      </a: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. </a:t>
                      </a: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Turi</a:t>
                      </a: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1895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West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48 559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89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24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0.21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K. N. Turi 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1895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West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23 400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43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0.07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H. A. Guttorm 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1907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East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28 500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259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9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0.03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M. Bongo 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1923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West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8060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16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0.06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A. O. Eira 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1927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West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14 600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35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0.08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J.-Á. </a:t>
                      </a: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Vest</a:t>
                      </a: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1948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East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151 592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512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378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0.42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K. </a:t>
                      </a: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Paltto</a:t>
                      </a: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1947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East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81 700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145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51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0.26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E. M. Vars 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1957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West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92 500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187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156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0.45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56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J</a:t>
                      </a: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. M. </a:t>
                      </a: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Mienna</a:t>
                      </a: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 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1972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West</a:t>
                      </a:r>
                      <a:endParaRPr lang="en-GB" sz="140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49 100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68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0.77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78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M. </a:t>
                      </a: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Á</a:t>
                      </a: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. Sara 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1983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 err="1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West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29 800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57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64</a:t>
                      </a:r>
                      <a:endParaRPr lang="en-GB" sz="1400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ca-ES" sz="1400" b="1" dirty="0">
                          <a:effectLst/>
                          <a:latin typeface="Calibri" charset="0"/>
                          <a:ea typeface="Times New Roman" charset="0"/>
                          <a:cs typeface="Times New Roman" charset="0"/>
                        </a:rPr>
                        <a:t>0.53</a:t>
                      </a:r>
                      <a:endParaRPr lang="en-GB" sz="1400" b="1" dirty="0">
                        <a:effectLst/>
                        <a:latin typeface="Calibri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A0E030-8F2F-5242-A8C7-12EBAB377124}"/>
              </a:ext>
            </a:extLst>
          </p:cNvPr>
          <p:cNvSpPr txBox="1"/>
          <p:nvPr/>
        </p:nvSpPr>
        <p:spPr>
          <a:xfrm>
            <a:off x="2293794" y="2321254"/>
            <a:ext cx="725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50000"/>
                  </a:schemeClr>
                </a:solidFill>
              </a:rPr>
              <a:t>Old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B238BE-6562-5E45-B1BC-5F1B8839EE95}"/>
              </a:ext>
            </a:extLst>
          </p:cNvPr>
          <p:cNvSpPr txBox="1"/>
          <p:nvPr/>
        </p:nvSpPr>
        <p:spPr>
          <a:xfrm>
            <a:off x="2324737" y="3543948"/>
            <a:ext cx="69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err="1">
                <a:solidFill>
                  <a:srgbClr val="008000"/>
                </a:solidFill>
              </a:rPr>
              <a:t>Mid</a:t>
            </a:r>
            <a:endParaRPr lang="nb-NO" sz="2400" b="1" dirty="0">
              <a:solidFill>
                <a:srgbClr val="008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8487C-D328-2C44-8E9D-526BC3A9CA34}"/>
              </a:ext>
            </a:extLst>
          </p:cNvPr>
          <p:cNvSpPr txBox="1"/>
          <p:nvPr/>
        </p:nvSpPr>
        <p:spPr>
          <a:xfrm>
            <a:off x="2186911" y="4535809"/>
            <a:ext cx="978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chemeClr val="accent2"/>
                </a:solidFill>
              </a:rPr>
              <a:t>Young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3DF42926-F56B-654E-BEBD-F5FA5E78DB4B}"/>
              </a:ext>
            </a:extLst>
          </p:cNvPr>
          <p:cNvSpPr/>
          <p:nvPr/>
        </p:nvSpPr>
        <p:spPr>
          <a:xfrm>
            <a:off x="2907746" y="1943100"/>
            <a:ext cx="404703" cy="1217974"/>
          </a:xfrm>
          <a:prstGeom prst="leftBrac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26AD9024-DD24-2A41-8E40-7268D049AF39}"/>
              </a:ext>
            </a:extLst>
          </p:cNvPr>
          <p:cNvSpPr/>
          <p:nvPr/>
        </p:nvSpPr>
        <p:spPr>
          <a:xfrm>
            <a:off x="3019158" y="3183410"/>
            <a:ext cx="293291" cy="1200393"/>
          </a:xfrm>
          <a:prstGeom prst="leftBrace">
            <a:avLst/>
          </a:prstGeom>
          <a:ln w="57150">
            <a:solidFill>
              <a:srgbClr val="00883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44C89F0-ADF2-0341-ADC7-647A347ABAA8}"/>
              </a:ext>
            </a:extLst>
          </p:cNvPr>
          <p:cNvSpPr/>
          <p:nvPr/>
        </p:nvSpPr>
        <p:spPr>
          <a:xfrm>
            <a:off x="3110097" y="4410180"/>
            <a:ext cx="202352" cy="699538"/>
          </a:xfrm>
          <a:prstGeom prst="leftBrace">
            <a:avLst/>
          </a:prstGeom>
          <a:ln w="57150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4921B11-C046-D44C-8574-B4648D2045B7}"/>
              </a:ext>
            </a:extLst>
          </p:cNvPr>
          <p:cNvSpPr/>
          <p:nvPr/>
        </p:nvSpPr>
        <p:spPr>
          <a:xfrm>
            <a:off x="237392" y="2127738"/>
            <a:ext cx="1949519" cy="28311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err="1"/>
              <a:t>Usage-based</a:t>
            </a:r>
            <a:r>
              <a:rPr lang="nb-NO" sz="2200" dirty="0"/>
              <a:t> </a:t>
            </a:r>
            <a:r>
              <a:rPr lang="nb-NO" sz="2200" dirty="0" err="1"/>
              <a:t>analysis</a:t>
            </a:r>
            <a:r>
              <a:rPr lang="nb-NO" sz="2200" dirty="0"/>
              <a:t>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dirty="0" err="1"/>
              <a:t>three</a:t>
            </a:r>
            <a:r>
              <a:rPr lang="nb-NO" sz="2200" dirty="0"/>
              <a:t> </a:t>
            </a:r>
            <a:r>
              <a:rPr lang="nb-NO" sz="2200" dirty="0" err="1"/>
              <a:t>generations</a:t>
            </a:r>
            <a:r>
              <a:rPr lang="nb-NO" sz="2200" dirty="0"/>
              <a:t> </a:t>
            </a:r>
            <a:r>
              <a:rPr lang="nb-NO" sz="2200" dirty="0" err="1"/>
              <a:t>of</a:t>
            </a:r>
            <a:r>
              <a:rPr lang="nb-NO" sz="2200" dirty="0"/>
              <a:t> North </a:t>
            </a:r>
            <a:r>
              <a:rPr lang="nb-NO" sz="2200" dirty="0" err="1"/>
              <a:t>Sámi</a:t>
            </a:r>
            <a:r>
              <a:rPr lang="nb-NO" sz="2200" dirty="0"/>
              <a:t> </a:t>
            </a:r>
            <a:r>
              <a:rPr lang="nb-NO" sz="2200" dirty="0" err="1"/>
              <a:t>authors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137421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urve.pdf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5" r="-10562"/>
          <a:stretch/>
        </p:blipFill>
        <p:spPr>
          <a:xfrm>
            <a:off x="3279775" y="-33338"/>
            <a:ext cx="5864225" cy="5270501"/>
          </a:xfrm>
          <a:solidFill>
            <a:schemeClr val="bg1"/>
          </a:solidFill>
        </p:spPr>
      </p:pic>
      <p:sp>
        <p:nvSpPr>
          <p:cNvPr id="3" name="Oval 2"/>
          <p:cNvSpPr/>
          <p:nvPr/>
        </p:nvSpPr>
        <p:spPr>
          <a:xfrm>
            <a:off x="3762868" y="3196167"/>
            <a:ext cx="2762250" cy="1365250"/>
          </a:xfrm>
          <a:prstGeom prst="ellipse">
            <a:avLst/>
          </a:prstGeom>
          <a:noFill/>
          <a:ln w="381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5" name="TextBox 4"/>
          <p:cNvSpPr txBox="1"/>
          <p:nvPr/>
        </p:nvSpPr>
        <p:spPr>
          <a:xfrm>
            <a:off x="4397868" y="2762250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chemeClr val="bg1">
                    <a:lumMod val="50000"/>
                  </a:schemeClr>
                </a:solidFill>
              </a:rPr>
              <a:t>Old</a:t>
            </a:r>
          </a:p>
        </p:txBody>
      </p:sp>
      <p:sp>
        <p:nvSpPr>
          <p:cNvPr id="6" name="Oval 5"/>
          <p:cNvSpPr/>
          <p:nvPr/>
        </p:nvSpPr>
        <p:spPr>
          <a:xfrm>
            <a:off x="6440063" y="1642921"/>
            <a:ext cx="1005416" cy="1608667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7" name="TextBox 6"/>
          <p:cNvSpPr txBox="1"/>
          <p:nvPr/>
        </p:nvSpPr>
        <p:spPr>
          <a:xfrm>
            <a:off x="5871200" y="1503220"/>
            <a:ext cx="694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>
                <a:solidFill>
                  <a:srgbClr val="008000"/>
                </a:solidFill>
              </a:rPr>
              <a:t>Mid</a:t>
            </a:r>
            <a:endParaRPr lang="nb-NO" sz="2400" b="1" dirty="0">
              <a:solidFill>
                <a:srgbClr val="008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20040000">
            <a:off x="7436575" y="387721"/>
            <a:ext cx="861179" cy="1720280"/>
          </a:xfrm>
          <a:prstGeom prst="ellipse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9" name="TextBox 8"/>
          <p:cNvSpPr txBox="1"/>
          <p:nvPr/>
        </p:nvSpPr>
        <p:spPr>
          <a:xfrm>
            <a:off x="6370792" y="610758"/>
            <a:ext cx="96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>
                <a:solidFill>
                  <a:schemeClr val="accent2"/>
                </a:solidFill>
              </a:rPr>
              <a:t>Young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0888A1-8295-B84B-A0A3-6C8681B4E1F1}"/>
              </a:ext>
            </a:extLst>
          </p:cNvPr>
          <p:cNvSpPr/>
          <p:nvPr/>
        </p:nvSpPr>
        <p:spPr>
          <a:xfrm>
            <a:off x="225165" y="305688"/>
            <a:ext cx="3000232" cy="4592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dirty="0">
                <a:solidFill>
                  <a:schemeClr val="bg1"/>
                </a:solidFill>
              </a:rPr>
              <a:t>The </a:t>
            </a:r>
            <a:r>
              <a:rPr lang="nb-NO" sz="2400" dirty="0" err="1">
                <a:solidFill>
                  <a:schemeClr val="bg1"/>
                </a:solidFill>
              </a:rPr>
              <a:t>increase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of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ReflN</a:t>
            </a:r>
            <a:r>
              <a:rPr lang="nb-NO" sz="2400" dirty="0">
                <a:solidFill>
                  <a:schemeClr val="bg1"/>
                </a:solidFill>
              </a:rPr>
              <a:t> and loss </a:t>
            </a:r>
            <a:r>
              <a:rPr lang="nb-NO" sz="2400" dirty="0" err="1">
                <a:solidFill>
                  <a:schemeClr val="bg1"/>
                </a:solidFill>
              </a:rPr>
              <a:t>of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NPx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b="1" dirty="0" err="1">
                <a:solidFill>
                  <a:schemeClr val="bg1"/>
                </a:solidFill>
              </a:rPr>
              <a:t>aligns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with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b="1" dirty="0" err="1">
                <a:solidFill>
                  <a:schemeClr val="bg1"/>
                </a:solidFill>
              </a:rPr>
              <a:t>discriminatory</a:t>
            </a:r>
            <a:r>
              <a:rPr lang="nb-NO" sz="2400" b="1" dirty="0">
                <a:solidFill>
                  <a:schemeClr val="bg1"/>
                </a:solidFill>
              </a:rPr>
              <a:t> </a:t>
            </a:r>
            <a:r>
              <a:rPr lang="nb-NO" sz="2400" b="1" dirty="0" err="1">
                <a:solidFill>
                  <a:schemeClr val="bg1"/>
                </a:solidFill>
              </a:rPr>
              <a:t>policies</a:t>
            </a:r>
            <a:r>
              <a:rPr lang="nb-NO" sz="2400" b="1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that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dirty="0" err="1">
                <a:solidFill>
                  <a:schemeClr val="bg1"/>
                </a:solidFill>
              </a:rPr>
              <a:t>removed</a:t>
            </a:r>
            <a:r>
              <a:rPr lang="nb-NO" sz="2400" dirty="0">
                <a:solidFill>
                  <a:schemeClr val="bg1"/>
                </a:solidFill>
              </a:rPr>
              <a:t> </a:t>
            </a:r>
            <a:r>
              <a:rPr lang="nb-NO" sz="2400" b="1" dirty="0" err="1">
                <a:solidFill>
                  <a:schemeClr val="bg1"/>
                </a:solidFill>
              </a:rPr>
              <a:t>Mid</a:t>
            </a:r>
            <a:r>
              <a:rPr lang="nb-NO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generation </a:t>
            </a:r>
            <a:r>
              <a:rPr lang="en-US" sz="2400" dirty="0">
                <a:solidFill>
                  <a:schemeClr val="bg1"/>
                </a:solidFill>
              </a:rPr>
              <a:t>speakers from their L1 environment during their school years</a:t>
            </a:r>
            <a:endParaRPr lang="nb-N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26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7" grpId="0"/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8CCE3-AA7C-9B44-BCDF-0DA7A3C9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b="1" dirty="0"/>
              <a:t>What North Sámi Contributes to Understanding Possession</a:t>
            </a:r>
            <a:r>
              <a:rPr lang="nb-NO" sz="2800" b="1" dirty="0"/>
              <a:t> </a:t>
            </a:r>
            <a:endParaRPr lang="nb-NO" b="1" dirty="0"/>
          </a:p>
        </p:txBody>
      </p:sp>
      <p:pic>
        <p:nvPicPr>
          <p:cNvPr id="4" name="Picture 3" descr="NewsCorrelation.pdf">
            <a:extLst>
              <a:ext uri="{FF2B5EF4-FFF2-40B4-BE49-F238E27FC236}">
                <a16:creationId xmlns:a16="http://schemas.microsoft.com/office/drawing/2014/main" id="{B0F4C26C-7936-3E43-BCE0-B3E3F6B5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8" y="1048209"/>
            <a:ext cx="3983896" cy="398389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1B7B725-AF79-384A-9506-8B3168391C08}"/>
              </a:ext>
            </a:extLst>
          </p:cNvPr>
          <p:cNvSpPr/>
          <p:nvPr/>
        </p:nvSpPr>
        <p:spPr>
          <a:xfrm>
            <a:off x="4139494" y="1230862"/>
            <a:ext cx="4767114" cy="1556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 err="1">
                <a:solidFill>
                  <a:schemeClr val="bg1"/>
                </a:solidFill>
              </a:rPr>
              <a:t>There</a:t>
            </a:r>
            <a:r>
              <a:rPr lang="nb-NO" sz="2200" dirty="0">
                <a:solidFill>
                  <a:schemeClr val="bg1"/>
                </a:solidFill>
              </a:rPr>
              <a:t> is </a:t>
            </a:r>
            <a:r>
              <a:rPr lang="nb-NO" sz="2200" b="1" dirty="0" err="1">
                <a:solidFill>
                  <a:schemeClr val="bg1"/>
                </a:solidFill>
              </a:rPr>
              <a:t>no</a:t>
            </a:r>
            <a:r>
              <a:rPr lang="nb-NO" sz="2200" b="1" dirty="0">
                <a:solidFill>
                  <a:schemeClr val="bg1"/>
                </a:solidFill>
              </a:rPr>
              <a:t> </a:t>
            </a:r>
            <a:r>
              <a:rPr lang="nb-NO" sz="2200" b="1" dirty="0" err="1">
                <a:solidFill>
                  <a:schemeClr val="bg1"/>
                </a:solidFill>
              </a:rPr>
              <a:t>evidence</a:t>
            </a:r>
            <a:r>
              <a:rPr lang="nb-NO" sz="2200" b="1" dirty="0">
                <a:solidFill>
                  <a:schemeClr val="bg1"/>
                </a:solidFill>
              </a:rPr>
              <a:t> </a:t>
            </a:r>
            <a:r>
              <a:rPr lang="nb-NO" sz="2200" dirty="0" err="1">
                <a:solidFill>
                  <a:schemeClr val="bg1"/>
                </a:solidFill>
              </a:rPr>
              <a:t>that</a:t>
            </a:r>
            <a:r>
              <a:rPr lang="nb-NO" sz="2200" dirty="0">
                <a:solidFill>
                  <a:schemeClr val="bg1"/>
                </a:solidFill>
              </a:rPr>
              <a:t> </a:t>
            </a:r>
            <a:r>
              <a:rPr lang="nb-NO" sz="2200" dirty="0" err="1">
                <a:solidFill>
                  <a:schemeClr val="bg1"/>
                </a:solidFill>
              </a:rPr>
              <a:t>frequency</a:t>
            </a:r>
            <a:r>
              <a:rPr lang="nb-NO" sz="2200" dirty="0">
                <a:solidFill>
                  <a:schemeClr val="bg1"/>
                </a:solidFill>
              </a:rPr>
              <a:t> </a:t>
            </a:r>
            <a:r>
              <a:rPr lang="nb-NO" sz="2200" dirty="0" err="1">
                <a:solidFill>
                  <a:schemeClr val="bg1"/>
                </a:solidFill>
              </a:rPr>
              <a:t>helps</a:t>
            </a:r>
            <a:r>
              <a:rPr lang="nb-NO" sz="2200" dirty="0">
                <a:solidFill>
                  <a:schemeClr val="bg1"/>
                </a:solidFill>
              </a:rPr>
              <a:t> </a:t>
            </a:r>
            <a:r>
              <a:rPr lang="nb-NO" sz="2200" dirty="0" err="1">
                <a:solidFill>
                  <a:schemeClr val="bg1"/>
                </a:solidFill>
              </a:rPr>
              <a:t>retain</a:t>
            </a:r>
            <a:r>
              <a:rPr lang="nb-NO" sz="2200" dirty="0">
                <a:solidFill>
                  <a:schemeClr val="bg1"/>
                </a:solidFill>
              </a:rPr>
              <a:t> </a:t>
            </a:r>
            <a:r>
              <a:rPr lang="nb-NO" sz="2200" dirty="0" err="1">
                <a:solidFill>
                  <a:schemeClr val="bg1"/>
                </a:solidFill>
              </a:rPr>
              <a:t>NPx</a:t>
            </a:r>
            <a:r>
              <a:rPr lang="nb-NO" sz="2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nb-NO" sz="2200" dirty="0">
                <a:solidFill>
                  <a:schemeClr val="bg1"/>
                </a:solidFill>
              </a:rPr>
              <a:t>(</a:t>
            </a:r>
            <a:r>
              <a:rPr lang="nb-NO" sz="2200" dirty="0" err="1"/>
              <a:t>Pearson's</a:t>
            </a:r>
            <a:r>
              <a:rPr lang="nb-NO" sz="2200" dirty="0"/>
              <a:t> </a:t>
            </a:r>
            <a:r>
              <a:rPr lang="nb-NO" sz="2200" dirty="0" err="1"/>
              <a:t>correlation</a:t>
            </a:r>
            <a:r>
              <a:rPr lang="nb-NO" sz="2200" dirty="0"/>
              <a:t> = -0.14</a:t>
            </a:r>
            <a:r>
              <a:rPr lang="nb-NO" sz="2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B6189D3-52D5-2E45-8507-50ADDE3690D8}"/>
              </a:ext>
            </a:extLst>
          </p:cNvPr>
          <p:cNvSpPr/>
          <p:nvPr/>
        </p:nvSpPr>
        <p:spPr>
          <a:xfrm>
            <a:off x="4139494" y="3062591"/>
            <a:ext cx="4767114" cy="1556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bg1"/>
                </a:solidFill>
              </a:rPr>
              <a:t>New</a:t>
            </a:r>
            <a:r>
              <a:rPr lang="nb-NO" sz="2200" b="1" dirty="0">
                <a:solidFill>
                  <a:schemeClr val="bg1"/>
                </a:solidFill>
              </a:rPr>
              <a:t> </a:t>
            </a:r>
            <a:r>
              <a:rPr lang="nb-NO" sz="2200" b="1" dirty="0" err="1">
                <a:solidFill>
                  <a:schemeClr val="bg1"/>
                </a:solidFill>
              </a:rPr>
              <a:t>semantic</a:t>
            </a:r>
            <a:r>
              <a:rPr lang="nb-NO" sz="2200" b="1" dirty="0">
                <a:solidFill>
                  <a:schemeClr val="bg1"/>
                </a:solidFill>
              </a:rPr>
              <a:t> </a:t>
            </a:r>
            <a:r>
              <a:rPr lang="nb-NO" sz="2200" b="1" dirty="0" err="1">
                <a:solidFill>
                  <a:schemeClr val="bg1"/>
                </a:solidFill>
              </a:rPr>
              <a:t>distinction</a:t>
            </a:r>
            <a:r>
              <a:rPr lang="nb-NO" sz="2200" b="1" dirty="0">
                <a:solidFill>
                  <a:schemeClr val="bg1"/>
                </a:solidFill>
              </a:rPr>
              <a:t> </a:t>
            </a:r>
            <a:r>
              <a:rPr lang="nb-NO" sz="2200" dirty="0" err="1">
                <a:solidFill>
                  <a:schemeClr val="bg1"/>
                </a:solidFill>
              </a:rPr>
              <a:t>emerges</a:t>
            </a:r>
            <a:r>
              <a:rPr lang="nb-NO" sz="2200" dirty="0">
                <a:solidFill>
                  <a:schemeClr val="bg1"/>
                </a:solidFill>
              </a:rPr>
              <a:t>: </a:t>
            </a:r>
            <a:r>
              <a:rPr lang="nb-NO" sz="2200" b="1" dirty="0" err="1">
                <a:solidFill>
                  <a:schemeClr val="bg1"/>
                </a:solidFill>
              </a:rPr>
              <a:t>ReflN</a:t>
            </a:r>
            <a:r>
              <a:rPr lang="nb-NO" sz="2200" b="1" dirty="0">
                <a:solidFill>
                  <a:schemeClr val="bg1"/>
                </a:solidFill>
              </a:rPr>
              <a:t> for alienable </a:t>
            </a:r>
          </a:p>
          <a:p>
            <a:pPr algn="ctr"/>
            <a:r>
              <a:rPr lang="nb-NO" sz="2200" b="1" dirty="0" err="1">
                <a:solidFill>
                  <a:schemeClr val="bg1"/>
                </a:solidFill>
              </a:rPr>
              <a:t>NPx</a:t>
            </a:r>
            <a:r>
              <a:rPr lang="nb-NO" sz="2200" b="1" dirty="0">
                <a:solidFill>
                  <a:schemeClr val="bg1"/>
                </a:solidFill>
              </a:rPr>
              <a:t> for </a:t>
            </a:r>
            <a:r>
              <a:rPr lang="nb-NO" sz="2200" b="1" dirty="0" err="1">
                <a:solidFill>
                  <a:schemeClr val="bg1"/>
                </a:solidFill>
              </a:rPr>
              <a:t>inalienable</a:t>
            </a:r>
            <a:endParaRPr lang="nb-NO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30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D587B-26E5-724D-BBE6-840158EAE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600" b="1" dirty="0"/>
              <a:t>New </a:t>
            </a:r>
            <a:r>
              <a:rPr lang="nb-NO" sz="3600" b="1" dirty="0" err="1"/>
              <a:t>Possession</a:t>
            </a:r>
            <a:r>
              <a:rPr lang="nb-NO" sz="3600" b="1" dirty="0"/>
              <a:t> </a:t>
            </a:r>
            <a:r>
              <a:rPr lang="nb-NO" sz="3600" b="1" dirty="0" err="1"/>
              <a:t>Distinction</a:t>
            </a:r>
            <a:r>
              <a:rPr lang="nb-NO" sz="3600" b="1" dirty="0"/>
              <a:t>:</a:t>
            </a:r>
            <a:br>
              <a:rPr lang="nb-NO" sz="3600" b="1" dirty="0"/>
            </a:br>
            <a:r>
              <a:rPr lang="nb-NO" sz="3600" b="1" dirty="0" err="1"/>
              <a:t>ReflN</a:t>
            </a:r>
            <a:r>
              <a:rPr lang="nb-NO" sz="3600" b="1" dirty="0"/>
              <a:t> for Alienable vs. </a:t>
            </a:r>
            <a:r>
              <a:rPr lang="nb-NO" sz="3600" b="1" dirty="0" err="1"/>
              <a:t>NPx</a:t>
            </a:r>
            <a:r>
              <a:rPr lang="nb-NO" sz="3600" b="1" dirty="0"/>
              <a:t> for </a:t>
            </a:r>
            <a:r>
              <a:rPr lang="nb-NO" sz="3600" b="1" dirty="0" err="1"/>
              <a:t>Inalienable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0BA4F-F4D4-5A42-BF49-2DD6137E0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74985"/>
            <a:ext cx="7886700" cy="2822330"/>
          </a:xfrm>
        </p:spPr>
        <p:txBody>
          <a:bodyPr>
            <a:noAutofit/>
          </a:bodyPr>
          <a:lstStyle/>
          <a:p>
            <a:r>
              <a:rPr lang="nb-NO" sz="2200" dirty="0"/>
              <a:t>A </a:t>
            </a:r>
            <a:r>
              <a:rPr lang="nb-NO" sz="2200" dirty="0" err="1"/>
              <a:t>new</a:t>
            </a:r>
            <a:r>
              <a:rPr lang="nb-NO" sz="2200" dirty="0"/>
              <a:t> (in)alienable </a:t>
            </a:r>
            <a:r>
              <a:rPr lang="nb-NO" sz="2200" dirty="0" err="1"/>
              <a:t>distinction</a:t>
            </a:r>
            <a:r>
              <a:rPr lang="nb-NO" sz="2200" dirty="0"/>
              <a:t> </a:t>
            </a:r>
            <a:r>
              <a:rPr lang="nb-NO" sz="2200" dirty="0" err="1"/>
              <a:t>can</a:t>
            </a:r>
            <a:r>
              <a:rPr lang="nb-NO" sz="2200" dirty="0"/>
              <a:t> </a:t>
            </a:r>
            <a:r>
              <a:rPr lang="nb-NO" sz="2200" dirty="0" err="1"/>
              <a:t>emerge</a:t>
            </a:r>
            <a:r>
              <a:rPr lang="nb-NO" sz="2200" dirty="0"/>
              <a:t> </a:t>
            </a:r>
            <a:r>
              <a:rPr lang="nb-NO" sz="2200" dirty="0" err="1"/>
              <a:t>when</a:t>
            </a:r>
            <a:r>
              <a:rPr lang="nb-NO" sz="2200" dirty="0"/>
              <a:t> an </a:t>
            </a:r>
            <a:r>
              <a:rPr lang="nb-NO" sz="2200" b="1" dirty="0"/>
              <a:t>older</a:t>
            </a:r>
            <a:r>
              <a:rPr lang="nb-NO" sz="2200" dirty="0"/>
              <a:t> possessive </a:t>
            </a:r>
            <a:r>
              <a:rPr lang="nb-NO" sz="2200" dirty="0" err="1"/>
              <a:t>construction</a:t>
            </a:r>
            <a:r>
              <a:rPr lang="nb-NO" sz="2200" dirty="0"/>
              <a:t> (like </a:t>
            </a:r>
            <a:r>
              <a:rPr lang="nb-NO" sz="2200" dirty="0" err="1"/>
              <a:t>NPx</a:t>
            </a:r>
            <a:r>
              <a:rPr lang="nb-NO" sz="2200" dirty="0"/>
              <a:t>) is </a:t>
            </a:r>
            <a:r>
              <a:rPr lang="nb-NO" sz="2200" b="1" dirty="0" err="1"/>
              <a:t>replaced</a:t>
            </a:r>
            <a:r>
              <a:rPr lang="nb-NO" sz="2200" b="1" dirty="0"/>
              <a:t> by a </a:t>
            </a:r>
            <a:r>
              <a:rPr lang="nb-NO" sz="2200" b="1" dirty="0" err="1"/>
              <a:t>newer</a:t>
            </a:r>
            <a:r>
              <a:rPr lang="nb-NO" sz="2200" b="1" dirty="0"/>
              <a:t> </a:t>
            </a:r>
            <a:r>
              <a:rPr lang="nb-NO" sz="2200" b="1" dirty="0" err="1"/>
              <a:t>construction</a:t>
            </a:r>
            <a:r>
              <a:rPr lang="nb-NO" sz="2200" b="1" dirty="0"/>
              <a:t> </a:t>
            </a:r>
            <a:r>
              <a:rPr lang="nb-NO" sz="2200" dirty="0"/>
              <a:t>(like </a:t>
            </a:r>
            <a:r>
              <a:rPr lang="nb-NO" sz="2200" dirty="0" err="1"/>
              <a:t>ReflN</a:t>
            </a:r>
            <a:r>
              <a:rPr lang="nb-NO" sz="2200" dirty="0"/>
              <a:t>) </a:t>
            </a:r>
            <a:r>
              <a:rPr lang="nb-NO" sz="1800" dirty="0"/>
              <a:t>[Nichols 1992: 117; Heine 1997: 177]</a:t>
            </a:r>
          </a:p>
          <a:p>
            <a:r>
              <a:rPr lang="nb-NO" sz="2200" b="1" dirty="0" err="1"/>
              <a:t>Iconic</a:t>
            </a:r>
            <a:r>
              <a:rPr lang="nb-NO" sz="2200" dirty="0"/>
              <a:t> </a:t>
            </a:r>
            <a:r>
              <a:rPr lang="nb-NO" sz="2200" dirty="0" err="1"/>
              <a:t>relationship</a:t>
            </a:r>
            <a:r>
              <a:rPr lang="nb-NO" sz="2200" dirty="0"/>
              <a:t> </a:t>
            </a:r>
            <a:r>
              <a:rPr lang="nb-NO" sz="2200" dirty="0" err="1"/>
              <a:t>of</a:t>
            </a:r>
            <a:r>
              <a:rPr lang="nb-NO" sz="2200" dirty="0"/>
              <a:t> </a:t>
            </a:r>
            <a:r>
              <a:rPr lang="nb-NO" sz="2200" b="1" dirty="0" err="1"/>
              <a:t>closeness</a:t>
            </a:r>
            <a:r>
              <a:rPr lang="nb-NO" sz="2200" b="1" dirty="0"/>
              <a:t> </a:t>
            </a:r>
            <a:r>
              <a:rPr lang="nb-NO" sz="2200" b="1" dirty="0" err="1"/>
              <a:t>of</a:t>
            </a:r>
            <a:r>
              <a:rPr lang="nb-NO" sz="2200" b="1" dirty="0"/>
              <a:t> </a:t>
            </a:r>
            <a:r>
              <a:rPr lang="nb-NO" sz="2200" b="1" dirty="0" err="1"/>
              <a:t>affix</a:t>
            </a:r>
            <a:r>
              <a:rPr lang="nb-NO" sz="2200" b="1" dirty="0"/>
              <a:t> </a:t>
            </a:r>
            <a:r>
              <a:rPr lang="nb-NO" sz="2200" dirty="0"/>
              <a:t>(like </a:t>
            </a:r>
            <a:r>
              <a:rPr lang="nb-NO" sz="2200" dirty="0" err="1"/>
              <a:t>NPx</a:t>
            </a:r>
            <a:r>
              <a:rPr lang="nb-NO" sz="2200" dirty="0"/>
              <a:t>) and </a:t>
            </a:r>
            <a:r>
              <a:rPr lang="nb-NO" sz="2200" b="1" dirty="0" err="1"/>
              <a:t>inalienable</a:t>
            </a:r>
            <a:r>
              <a:rPr lang="nb-NO" sz="2200" dirty="0"/>
              <a:t> </a:t>
            </a:r>
            <a:r>
              <a:rPr lang="nb-NO" sz="2200" dirty="0" err="1"/>
              <a:t>possession</a:t>
            </a:r>
            <a:r>
              <a:rPr lang="nb-NO" sz="2200" dirty="0"/>
              <a:t> </a:t>
            </a:r>
            <a:r>
              <a:rPr lang="nb-NO" sz="1800" dirty="0"/>
              <a:t>[</a:t>
            </a:r>
            <a:r>
              <a:rPr lang="nb-NO" sz="1800" dirty="0" err="1"/>
              <a:t>Haiman</a:t>
            </a:r>
            <a:r>
              <a:rPr lang="nb-NO" sz="1800" dirty="0"/>
              <a:t> 1983: 793–5; 1985: 130–6; Croft 1991: 174-176; </a:t>
            </a:r>
            <a:r>
              <a:rPr lang="nb-NO" sz="1800" dirty="0" err="1"/>
              <a:t>Chappell</a:t>
            </a:r>
            <a:r>
              <a:rPr lang="nb-NO" sz="1800" dirty="0"/>
              <a:t> &amp; McGregor 1996: 4–5]</a:t>
            </a:r>
          </a:p>
          <a:p>
            <a:r>
              <a:rPr lang="nb-NO" sz="2200" dirty="0" err="1"/>
              <a:t>Inalienable</a:t>
            </a:r>
            <a:r>
              <a:rPr lang="nb-NO" sz="2200" dirty="0"/>
              <a:t> marker (like </a:t>
            </a:r>
            <a:r>
              <a:rPr lang="nb-NO" sz="2200" dirty="0" err="1"/>
              <a:t>NPx</a:t>
            </a:r>
            <a:r>
              <a:rPr lang="nb-NO" sz="2200" dirty="0"/>
              <a:t>) is </a:t>
            </a:r>
            <a:r>
              <a:rPr lang="nb-NO" sz="2200" b="1" dirty="0" err="1"/>
              <a:t>shorter</a:t>
            </a:r>
            <a:r>
              <a:rPr lang="nb-NO" sz="2200" dirty="0"/>
              <a:t> </a:t>
            </a:r>
            <a:r>
              <a:rPr lang="nb-NO" sz="1800" dirty="0"/>
              <a:t>[Nichols 1992: 117; Heine 1997: 172–175]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711A1FF-0DB6-A34B-AC30-4DF7EB9D43EE}"/>
              </a:ext>
            </a:extLst>
          </p:cNvPr>
          <p:cNvSpPr/>
          <p:nvPr/>
        </p:nvSpPr>
        <p:spPr>
          <a:xfrm>
            <a:off x="628650" y="1268016"/>
            <a:ext cx="7073412" cy="8069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200" dirty="0"/>
              <a:t>Accords </a:t>
            </a:r>
            <a:r>
              <a:rPr lang="nb-NO" sz="3200" dirty="0" err="1"/>
              <a:t>with</a:t>
            </a:r>
            <a:r>
              <a:rPr lang="nb-NO" sz="3200" dirty="0"/>
              <a:t> </a:t>
            </a:r>
            <a:r>
              <a:rPr lang="nb-NO" sz="3200" dirty="0" err="1"/>
              <a:t>typological</a:t>
            </a:r>
            <a:r>
              <a:rPr lang="nb-NO" sz="3200" dirty="0"/>
              <a:t> </a:t>
            </a:r>
            <a:r>
              <a:rPr lang="nb-NO" sz="3200" dirty="0" err="1"/>
              <a:t>tendencies</a:t>
            </a:r>
            <a:r>
              <a:rPr lang="nb-NO" sz="32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2502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07228-AEE5-554C-A24A-A2F4097C3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b="1" dirty="0" err="1"/>
              <a:t>Semantics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Alienable vs. </a:t>
            </a:r>
            <a:r>
              <a:rPr lang="nb-NO" b="1" dirty="0" err="1"/>
              <a:t>Inalienable</a:t>
            </a:r>
            <a:r>
              <a:rPr lang="nb-NO" b="1" dirty="0"/>
              <a:t> </a:t>
            </a:r>
            <a:r>
              <a:rPr lang="nb-NO" b="1" dirty="0" err="1"/>
              <a:t>Possession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F7A4-6A55-4D45-8C22-6BD711D93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2235627"/>
          </a:xfrm>
        </p:spPr>
        <p:txBody>
          <a:bodyPr/>
          <a:lstStyle/>
          <a:p>
            <a:pPr marL="0" indent="0">
              <a:buNone/>
            </a:pPr>
            <a:r>
              <a:rPr lang="nb-NO" sz="2400" b="1" dirty="0" err="1"/>
              <a:t>Inalienable</a:t>
            </a:r>
            <a:r>
              <a:rPr lang="nb-NO" sz="2400" dirty="0"/>
              <a:t> </a:t>
            </a:r>
            <a:r>
              <a:rPr lang="nb-NO" sz="2400" dirty="0" err="1"/>
              <a:t>possession</a:t>
            </a:r>
            <a:r>
              <a:rPr lang="nb-NO" sz="2400" dirty="0"/>
              <a:t> </a:t>
            </a:r>
            <a:r>
              <a:rPr lang="nb-NO" sz="2400" dirty="0" err="1"/>
              <a:t>tends</a:t>
            </a:r>
            <a:r>
              <a:rPr lang="nb-NO" sz="2400" dirty="0"/>
              <a:t> to </a:t>
            </a:r>
            <a:r>
              <a:rPr lang="nb-NO" sz="2400" dirty="0" err="1"/>
              <a:t>focus</a:t>
            </a:r>
            <a:r>
              <a:rPr lang="nb-NO" sz="2400" dirty="0"/>
              <a:t> </a:t>
            </a:r>
            <a:r>
              <a:rPr lang="nb-NO" sz="2400" dirty="0" err="1"/>
              <a:t>on</a:t>
            </a:r>
            <a:r>
              <a:rPr lang="nb-NO" sz="2400" dirty="0"/>
              <a:t> </a:t>
            </a:r>
            <a:r>
              <a:rPr lang="nb-NO" sz="2400" b="1" dirty="0" err="1"/>
              <a:t>Kin</a:t>
            </a:r>
            <a:r>
              <a:rPr lang="nb-NO" sz="2400" b="1" dirty="0"/>
              <a:t> and Body Parts </a:t>
            </a:r>
            <a:r>
              <a:rPr lang="nb-NO" sz="1800" dirty="0"/>
              <a:t>[</a:t>
            </a:r>
            <a:r>
              <a:rPr lang="se-NO" sz="1800" dirty="0"/>
              <a:t>Haiman 1985: 130, 136</a:t>
            </a:r>
            <a:r>
              <a:rPr lang="nb-NO" sz="1800" dirty="0"/>
              <a:t>; </a:t>
            </a:r>
            <a:r>
              <a:rPr lang="se-NO" sz="1800" dirty="0"/>
              <a:t>Langacker 2000: 175</a:t>
            </a:r>
            <a:r>
              <a:rPr lang="nb-NO" sz="1800" dirty="0"/>
              <a:t>]</a:t>
            </a:r>
            <a:r>
              <a:rPr lang="nb-NO" sz="2400" dirty="0"/>
              <a:t>, </a:t>
            </a:r>
            <a:r>
              <a:rPr lang="nb-NO" sz="2400" dirty="0" err="1"/>
              <a:t>but</a:t>
            </a:r>
            <a:r>
              <a:rPr lang="nb-NO" sz="2400" dirty="0"/>
              <a:t>:</a:t>
            </a:r>
          </a:p>
          <a:p>
            <a:pPr lvl="1"/>
            <a:r>
              <a:rPr lang="nb-NO" sz="2400" b="1" dirty="0" err="1"/>
              <a:t>culture-specific</a:t>
            </a:r>
            <a:r>
              <a:rPr lang="nb-NO" sz="2400" dirty="0"/>
              <a:t>, not universal/uniform </a:t>
            </a:r>
            <a:r>
              <a:rPr lang="nb-NO" dirty="0"/>
              <a:t>[</a:t>
            </a:r>
            <a:r>
              <a:rPr lang="nb-NO" dirty="0" err="1"/>
              <a:t>Lévy-Bruhl</a:t>
            </a:r>
            <a:r>
              <a:rPr lang="nb-NO" dirty="0"/>
              <a:t> 1914; Nichols 1988: 582; Bally [1926] 1996; </a:t>
            </a:r>
            <a:r>
              <a:rPr lang="se-NO" dirty="0"/>
              <a:t>Heine 1997: 182–183</a:t>
            </a:r>
            <a:r>
              <a:rPr lang="nb-NO" dirty="0"/>
              <a:t>; Dixon 2009: 278]</a:t>
            </a:r>
          </a:p>
          <a:p>
            <a:pPr lvl="1"/>
            <a:r>
              <a:rPr lang="nb-NO" sz="2400" dirty="0" err="1"/>
              <a:t>some</a:t>
            </a:r>
            <a:r>
              <a:rPr lang="nb-NO" sz="2400" dirty="0"/>
              <a:t> </a:t>
            </a:r>
            <a:r>
              <a:rPr lang="nb-NO" sz="2400" dirty="0" err="1"/>
              <a:t>substantives</a:t>
            </a:r>
            <a:r>
              <a:rPr lang="nb-NO" sz="2400" dirty="0"/>
              <a:t> </a:t>
            </a:r>
            <a:r>
              <a:rPr lang="nb-NO" sz="2400" dirty="0" err="1"/>
              <a:t>may</a:t>
            </a:r>
            <a:r>
              <a:rPr lang="nb-NO" sz="2400" dirty="0"/>
              <a:t> </a:t>
            </a:r>
            <a:r>
              <a:rPr lang="nb-NO" sz="2400" dirty="0" err="1"/>
              <a:t>use</a:t>
            </a:r>
            <a:r>
              <a:rPr lang="nb-NO" sz="2400" dirty="0"/>
              <a:t> </a:t>
            </a:r>
            <a:r>
              <a:rPr lang="nb-NO" sz="2400" b="1" dirty="0" err="1"/>
              <a:t>both</a:t>
            </a:r>
            <a:r>
              <a:rPr lang="nb-NO" sz="2400" b="1" dirty="0"/>
              <a:t> alienable and </a:t>
            </a:r>
            <a:r>
              <a:rPr lang="nb-NO" sz="2400" b="1" dirty="0" err="1"/>
              <a:t>inalienable</a:t>
            </a:r>
            <a:r>
              <a:rPr lang="nb-NO" sz="2400" b="1" dirty="0"/>
              <a:t> </a:t>
            </a:r>
            <a:r>
              <a:rPr lang="nb-NO" sz="2400" dirty="0"/>
              <a:t>markers </a:t>
            </a:r>
            <a:r>
              <a:rPr lang="nb-NO" dirty="0"/>
              <a:t>[</a:t>
            </a:r>
            <a:r>
              <a:rPr lang="nb-NO" dirty="0" err="1"/>
              <a:t>Chappell</a:t>
            </a:r>
            <a:r>
              <a:rPr lang="nb-NO" dirty="0"/>
              <a:t> and McGregor 1996: 3]</a:t>
            </a:r>
          </a:p>
          <a:p>
            <a:pPr lvl="1"/>
            <a:endParaRPr lang="nb-NO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A1BE8C0-2C3D-5746-86DB-30E4FAD4A7CA}"/>
              </a:ext>
            </a:extLst>
          </p:cNvPr>
          <p:cNvSpPr/>
          <p:nvPr/>
        </p:nvSpPr>
        <p:spPr>
          <a:xfrm>
            <a:off x="628650" y="3706049"/>
            <a:ext cx="7886700" cy="8747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/>
              <a:t>North </a:t>
            </a:r>
            <a:r>
              <a:rPr lang="nb-NO" sz="2800" dirty="0" err="1"/>
              <a:t>Sámi</a:t>
            </a:r>
            <a:r>
              <a:rPr lang="nb-NO" sz="2800" dirty="0"/>
              <a:t> </a:t>
            </a:r>
            <a:r>
              <a:rPr lang="nb-NO" sz="2800" dirty="0" err="1"/>
              <a:t>extends</a:t>
            </a:r>
            <a:r>
              <a:rPr lang="nb-NO" sz="2800" dirty="0"/>
              <a:t> </a:t>
            </a:r>
            <a:r>
              <a:rPr lang="nb-NO" sz="2800" dirty="0" err="1"/>
              <a:t>our</a:t>
            </a:r>
            <a:r>
              <a:rPr lang="nb-NO" sz="2800" dirty="0"/>
              <a:t> </a:t>
            </a:r>
            <a:r>
              <a:rPr lang="nb-NO" sz="2800" dirty="0" err="1"/>
              <a:t>understanding</a:t>
            </a:r>
            <a:r>
              <a:rPr lang="nb-NO" sz="2800" dirty="0"/>
              <a:t> </a:t>
            </a:r>
            <a:r>
              <a:rPr lang="nb-NO" sz="2800" dirty="0" err="1"/>
              <a:t>of</a:t>
            </a:r>
            <a:r>
              <a:rPr lang="nb-NO" sz="2800" dirty="0"/>
              <a:t> </a:t>
            </a:r>
            <a:r>
              <a:rPr lang="nb-NO" sz="2800" b="1" dirty="0" err="1"/>
              <a:t>inalienable</a:t>
            </a:r>
            <a:r>
              <a:rPr lang="nb-NO" sz="2800" b="1" dirty="0"/>
              <a:t> </a:t>
            </a:r>
            <a:r>
              <a:rPr lang="nb-NO" sz="2800" b="1" dirty="0" err="1"/>
              <a:t>possession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696766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21A2-1F67-CB46-814A-EB35FD3A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2139736" cy="994172"/>
          </a:xfrm>
        </p:spPr>
        <p:txBody>
          <a:bodyPr>
            <a:normAutofit fontScale="90000"/>
          </a:bodyPr>
          <a:lstStyle/>
          <a:p>
            <a:r>
              <a:rPr lang="nb-NO" b="1" dirty="0" err="1"/>
              <a:t>Kin</a:t>
            </a:r>
            <a:r>
              <a:rPr lang="nb-NO" b="1" dirty="0"/>
              <a:t> and Body Parts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80AC-B0CE-014A-A089-FC50A8A5B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 50% </a:t>
            </a:r>
            <a:r>
              <a:rPr lang="nb-NO" dirty="0" err="1"/>
              <a:t>NPx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86AA6-83B5-0546-9D21-D1E9178085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b-NO" b="1" dirty="0" err="1"/>
              <a:t>Kin</a:t>
            </a:r>
            <a:r>
              <a:rPr lang="nb-NO" b="1" dirty="0"/>
              <a:t>:</a:t>
            </a:r>
            <a:r>
              <a:rPr lang="nb-NO" dirty="0"/>
              <a:t> </a:t>
            </a:r>
            <a:r>
              <a:rPr lang="nb-NO" i="1" dirty="0" err="1"/>
              <a:t>áhčči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father</a:t>
            </a:r>
            <a:r>
              <a:rPr lang="nb-NO" dirty="0"/>
              <a:t>’ </a:t>
            </a:r>
            <a:r>
              <a:rPr lang="nb-NO" i="1" dirty="0" err="1"/>
              <a:t>eadni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mother</a:t>
            </a:r>
            <a:r>
              <a:rPr lang="nb-NO" dirty="0"/>
              <a:t>’ </a:t>
            </a:r>
            <a:r>
              <a:rPr lang="nb-NO" i="1" dirty="0" err="1"/>
              <a:t>oabbá</a:t>
            </a:r>
            <a:r>
              <a:rPr lang="nb-NO" dirty="0"/>
              <a:t> ‘</a:t>
            </a:r>
            <a:r>
              <a:rPr lang="nb-NO" dirty="0" err="1"/>
              <a:t>sister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viellja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brother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áddjá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grandfather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bárdni</a:t>
            </a:r>
            <a:r>
              <a:rPr lang="nb-NO" i="1" dirty="0"/>
              <a:t> </a:t>
            </a:r>
            <a:r>
              <a:rPr lang="nb-NO" dirty="0"/>
              <a:t>‘son’ </a:t>
            </a:r>
            <a:r>
              <a:rPr lang="nb-NO" i="1" dirty="0" err="1"/>
              <a:t>nieida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daughter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mánná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child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vilbealle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cousin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áhkku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grandmother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isit</a:t>
            </a:r>
            <a:r>
              <a:rPr lang="nb-NO" i="1" dirty="0"/>
              <a:t> </a:t>
            </a:r>
            <a:r>
              <a:rPr lang="nb-NO" dirty="0"/>
              <a:t>‘husband’</a:t>
            </a:r>
            <a:r>
              <a:rPr lang="nb-NO" i="1" dirty="0"/>
              <a:t> </a:t>
            </a:r>
            <a:r>
              <a:rPr lang="nb-NO" i="1" dirty="0" err="1"/>
              <a:t>eamit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wife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ustit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friend</a:t>
            </a:r>
            <a:r>
              <a:rPr lang="nb-NO" dirty="0"/>
              <a:t>’</a:t>
            </a:r>
            <a:endParaRPr lang="nb-NO" i="1" dirty="0"/>
          </a:p>
          <a:p>
            <a:pPr marL="0" indent="0">
              <a:buNone/>
            </a:pPr>
            <a:r>
              <a:rPr lang="nb-NO" b="1" dirty="0"/>
              <a:t>Body Parts: </a:t>
            </a:r>
            <a:r>
              <a:rPr lang="nb-NO" i="1" dirty="0" err="1"/>
              <a:t>váibmu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heart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giehta</a:t>
            </a:r>
            <a:r>
              <a:rPr lang="nb-NO" i="1" dirty="0"/>
              <a:t> </a:t>
            </a:r>
            <a:r>
              <a:rPr lang="nb-NO" dirty="0"/>
              <a:t>‘hand’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CE38B-A0D9-8344-879A-61AE7260F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Over 50% </a:t>
            </a:r>
            <a:r>
              <a:rPr lang="nb-NO" dirty="0" err="1"/>
              <a:t>ReflN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60083-9AC6-CA41-91AA-6621944967A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nb-NO" dirty="0" err="1"/>
              <a:t>Kin</a:t>
            </a:r>
            <a:r>
              <a:rPr lang="nb-NO" dirty="0"/>
              <a:t>: </a:t>
            </a:r>
            <a:r>
              <a:rPr lang="nb-NO" i="1" dirty="0" err="1"/>
              <a:t>fuolki</a:t>
            </a:r>
            <a:r>
              <a:rPr lang="nb-NO" i="1" dirty="0"/>
              <a:t> </a:t>
            </a:r>
            <a:r>
              <a:rPr lang="nb-NO" dirty="0"/>
              <a:t>‘relative’</a:t>
            </a:r>
            <a:r>
              <a:rPr lang="nb-NO" i="1" dirty="0"/>
              <a:t> </a:t>
            </a:r>
            <a:r>
              <a:rPr lang="nb-NO" i="1" dirty="0" err="1"/>
              <a:t>váhnen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parent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moarsi</a:t>
            </a:r>
            <a:r>
              <a:rPr lang="nb-NO" i="1" dirty="0"/>
              <a:t> ‘</a:t>
            </a:r>
            <a:r>
              <a:rPr lang="nb-NO" i="1" dirty="0" err="1"/>
              <a:t>girlfriend</a:t>
            </a:r>
            <a:r>
              <a:rPr lang="nb-NO" i="1" dirty="0"/>
              <a:t>’ </a:t>
            </a:r>
            <a:r>
              <a:rPr lang="nb-NO" i="1" dirty="0" err="1"/>
              <a:t>irgi</a:t>
            </a:r>
            <a:r>
              <a:rPr lang="nb-NO" dirty="0"/>
              <a:t> ‘</a:t>
            </a:r>
            <a:r>
              <a:rPr lang="nb-NO" dirty="0" err="1"/>
              <a:t>boyfriend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skibir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friend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olmmái</a:t>
            </a:r>
            <a:r>
              <a:rPr lang="nb-NO" dirty="0"/>
              <a:t> ‘</a:t>
            </a:r>
            <a:r>
              <a:rPr lang="nb-NO" dirty="0" err="1"/>
              <a:t>friend</a:t>
            </a:r>
            <a:r>
              <a:rPr lang="nb-NO" dirty="0"/>
              <a:t>’</a:t>
            </a:r>
            <a:r>
              <a:rPr lang="nb-NO" i="1" dirty="0"/>
              <a:t> </a:t>
            </a:r>
            <a:endParaRPr lang="nb-NO" dirty="0"/>
          </a:p>
          <a:p>
            <a:endParaRPr lang="nb-NO" dirty="0"/>
          </a:p>
          <a:p>
            <a:r>
              <a:rPr lang="nb-NO" dirty="0"/>
              <a:t>Body Parts: </a:t>
            </a:r>
            <a:r>
              <a:rPr lang="nb-NO" i="1" dirty="0" err="1"/>
              <a:t>čalbmi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eye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juolgi</a:t>
            </a:r>
            <a:r>
              <a:rPr lang="nb-NO" i="1" dirty="0"/>
              <a:t> </a:t>
            </a:r>
            <a:r>
              <a:rPr lang="nb-NO" dirty="0"/>
              <a:t>‘leg’</a:t>
            </a:r>
            <a:r>
              <a:rPr lang="nb-NO" i="1" dirty="0"/>
              <a:t> </a:t>
            </a:r>
            <a:r>
              <a:rPr lang="nb-NO" i="1" dirty="0" err="1"/>
              <a:t>oaivi</a:t>
            </a:r>
            <a:r>
              <a:rPr lang="nb-NO" i="1" dirty="0"/>
              <a:t> </a:t>
            </a:r>
            <a:r>
              <a:rPr lang="nb-NO" dirty="0"/>
              <a:t>‘head’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87E41-C1DC-AF43-BA36-EC7A95FDD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577" y="109554"/>
            <a:ext cx="2769577" cy="1315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AC167-4201-7649-BCFA-DAB1B7CCF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486" y="6375"/>
            <a:ext cx="2162926" cy="125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9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718B2-68E9-A34E-ACED-59D218797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e-NO" b="1" dirty="0"/>
              <a:t>Our Study of North Sámi Possessive Constructions</a:t>
            </a:r>
            <a:r>
              <a:rPr lang="nb-NO" b="1" dirty="0"/>
              <a:t>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5FB91-BEFC-2B45-AA69-C593198D6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0" y="1313387"/>
            <a:ext cx="7888582" cy="9814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e-NO" sz="2400" dirty="0"/>
              <a:t>Illustrates a two-way relationship between </a:t>
            </a:r>
            <a:r>
              <a:rPr lang="se-NO" sz="2400" b="1" dirty="0"/>
              <a:t>cognitive linguistics</a:t>
            </a:r>
            <a:r>
              <a:rPr lang="nb-NO" sz="2400" dirty="0"/>
              <a:t> </a:t>
            </a:r>
            <a:r>
              <a:rPr lang="se-NO" sz="2400" dirty="0"/>
              <a:t>and an </a:t>
            </a:r>
            <a:r>
              <a:rPr lang="se-NO" sz="2400" b="1" dirty="0"/>
              <a:t>indigenous language</a:t>
            </a:r>
            <a:r>
              <a:rPr lang="nb-NO" sz="2400" b="1" dirty="0"/>
              <a:t>:</a:t>
            </a:r>
          </a:p>
          <a:p>
            <a:pPr marL="0" indent="0">
              <a:buNone/>
            </a:pPr>
            <a:endParaRPr lang="nb-NO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33F7E-FD2F-C241-BC36-C7008BAE22E3}"/>
              </a:ext>
            </a:extLst>
          </p:cNvPr>
          <p:cNvSpPr txBox="1"/>
          <p:nvPr/>
        </p:nvSpPr>
        <p:spPr>
          <a:xfrm>
            <a:off x="536330" y="2347546"/>
            <a:ext cx="312126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nb-NO" sz="2400" dirty="0" err="1"/>
              <a:t>Cognitive</a:t>
            </a:r>
            <a:r>
              <a:rPr lang="nb-NO" sz="2400" dirty="0"/>
              <a:t> </a:t>
            </a:r>
            <a:r>
              <a:rPr lang="nb-NO" sz="2400" dirty="0" err="1"/>
              <a:t>linguistics</a:t>
            </a:r>
            <a:r>
              <a:rPr lang="nb-NO" sz="2400" dirty="0"/>
              <a:t> </a:t>
            </a:r>
            <a:r>
              <a:rPr lang="se-NO" sz="2400" dirty="0"/>
              <a:t>helps to </a:t>
            </a:r>
            <a:r>
              <a:rPr lang="se-NO" sz="2400" b="1" dirty="0"/>
              <a:t>document injustices </a:t>
            </a:r>
            <a:r>
              <a:rPr lang="se-NO" sz="2400" dirty="0"/>
              <a:t>perpetrated against an indigenous people</a:t>
            </a:r>
            <a:r>
              <a:rPr lang="nb-NO" sz="2400" dirty="0"/>
              <a:t> </a:t>
            </a:r>
          </a:p>
          <a:p>
            <a:pPr lvl="1"/>
            <a:endParaRPr lang="nb-NO" sz="2400" dirty="0"/>
          </a:p>
          <a:p>
            <a:endParaRPr lang="nb-NO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668E1D-1FB6-4542-8C76-349AA32EF3F5}"/>
              </a:ext>
            </a:extLst>
          </p:cNvPr>
          <p:cNvSpPr txBox="1"/>
          <p:nvPr/>
        </p:nvSpPr>
        <p:spPr>
          <a:xfrm>
            <a:off x="5424854" y="2347546"/>
            <a:ext cx="19782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e-NO" sz="2400" dirty="0"/>
              <a:t>North Sámi sheds light on the </a:t>
            </a:r>
            <a:r>
              <a:rPr lang="se-NO" sz="2400" b="1" dirty="0"/>
              <a:t>semantics of possession</a:t>
            </a:r>
            <a:r>
              <a:rPr lang="nb-NO" sz="2400" b="1" dirty="0"/>
              <a:t> </a:t>
            </a: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id="{2D501592-A3E7-2948-9950-9D1801EAC46A}"/>
              </a:ext>
            </a:extLst>
          </p:cNvPr>
          <p:cNvSpPr/>
          <p:nvPr/>
        </p:nvSpPr>
        <p:spPr>
          <a:xfrm>
            <a:off x="3921369" y="3015761"/>
            <a:ext cx="1222131" cy="49236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780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21A2-1F67-CB46-814A-EB35FD3A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2139736" cy="994172"/>
          </a:xfrm>
        </p:spPr>
        <p:txBody>
          <a:bodyPr>
            <a:normAutofit/>
          </a:bodyPr>
          <a:lstStyle/>
          <a:p>
            <a:r>
              <a:rPr lang="nb-NO" b="1" dirty="0"/>
              <a:t>Products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80AC-B0CE-014A-A089-FC50A8A5B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 50% </a:t>
            </a:r>
            <a:r>
              <a:rPr lang="nb-NO" dirty="0" err="1"/>
              <a:t>NPx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86AA6-83B5-0546-9D21-D1E9178085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i="1" dirty="0" err="1"/>
              <a:t>preassadieđáhus</a:t>
            </a:r>
            <a:r>
              <a:rPr lang="nb-NO" i="1" dirty="0"/>
              <a:t> </a:t>
            </a:r>
            <a:r>
              <a:rPr lang="nb-NO" dirty="0"/>
              <a:t>‘press </a:t>
            </a:r>
            <a:r>
              <a:rPr lang="nb-NO" dirty="0" err="1"/>
              <a:t>release</a:t>
            </a:r>
            <a:r>
              <a:rPr lang="nb-NO" dirty="0"/>
              <a:t>’</a:t>
            </a:r>
            <a:r>
              <a:rPr lang="nb-NO" i="1" dirty="0"/>
              <a:t> reive </a:t>
            </a:r>
            <a:r>
              <a:rPr lang="nb-NO" dirty="0"/>
              <a:t>‘letter’</a:t>
            </a:r>
            <a:r>
              <a:rPr lang="nb-NO" i="1" dirty="0"/>
              <a:t> </a:t>
            </a:r>
            <a:r>
              <a:rPr lang="nb-NO" i="1" dirty="0" err="1"/>
              <a:t>duopmu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judgment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sárdni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sermon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sátnevuorru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speech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sáhkavuorru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lecture</a:t>
            </a:r>
            <a:r>
              <a:rPr lang="nb-NO" dirty="0"/>
              <a:t>’</a:t>
            </a:r>
            <a:r>
              <a:rPr lang="nb-NO" i="1" dirty="0"/>
              <a:t>  </a:t>
            </a:r>
            <a:r>
              <a:rPr lang="nb-NO" i="1" dirty="0" err="1"/>
              <a:t>rahpansárdni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introductory</a:t>
            </a:r>
            <a:r>
              <a:rPr lang="nb-NO" dirty="0"/>
              <a:t> </a:t>
            </a:r>
            <a:r>
              <a:rPr lang="nb-NO" dirty="0" err="1"/>
              <a:t>remarks</a:t>
            </a:r>
            <a:r>
              <a:rPr lang="nb-NO" dirty="0"/>
              <a:t>’ </a:t>
            </a:r>
            <a:r>
              <a:rPr lang="nb-NO" i="1" dirty="0" err="1"/>
              <a:t>raporta</a:t>
            </a:r>
            <a:r>
              <a:rPr lang="nb-NO" i="1" dirty="0"/>
              <a:t> </a:t>
            </a:r>
            <a:r>
              <a:rPr lang="nb-NO" dirty="0"/>
              <a:t>‘report’ </a:t>
            </a:r>
            <a:r>
              <a:rPr lang="nb-NO" i="1" dirty="0" err="1"/>
              <a:t>ođđajagesárdni</a:t>
            </a:r>
            <a:r>
              <a:rPr lang="nb-NO" i="1" dirty="0"/>
              <a:t> ‘</a:t>
            </a:r>
            <a:r>
              <a:rPr lang="nb-NO" dirty="0"/>
              <a:t>New </a:t>
            </a:r>
            <a:r>
              <a:rPr lang="nb-NO" dirty="0" err="1"/>
              <a:t>Year’s</a:t>
            </a:r>
            <a:r>
              <a:rPr lang="nb-NO" dirty="0"/>
              <a:t> </a:t>
            </a:r>
            <a:r>
              <a:rPr lang="nb-NO" dirty="0" err="1"/>
              <a:t>speech</a:t>
            </a:r>
            <a:r>
              <a:rPr lang="nb-NO" dirty="0"/>
              <a:t>’ </a:t>
            </a:r>
            <a:r>
              <a:rPr lang="nb-NO" i="1" dirty="0" err="1"/>
              <a:t>lohpádus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promise</a:t>
            </a:r>
            <a:r>
              <a:rPr lang="nb-NO" dirty="0"/>
              <a:t>’ </a:t>
            </a:r>
            <a:r>
              <a:rPr lang="nb-NO" i="1" dirty="0" err="1"/>
              <a:t>dutkanbargu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investigation</a:t>
            </a:r>
            <a:r>
              <a:rPr lang="nb-NO" dirty="0"/>
              <a:t>’ </a:t>
            </a:r>
            <a:r>
              <a:rPr lang="nb-NO" i="1" dirty="0" err="1"/>
              <a:t>girji</a:t>
            </a:r>
            <a:r>
              <a:rPr lang="nb-NO" i="1" dirty="0"/>
              <a:t> </a:t>
            </a:r>
            <a:r>
              <a:rPr lang="nb-NO" dirty="0"/>
              <a:t>‘book’ </a:t>
            </a:r>
            <a:r>
              <a:rPr lang="nb-NO" i="1" dirty="0" err="1"/>
              <a:t>vuosteháhku</a:t>
            </a:r>
            <a:r>
              <a:rPr lang="nb-NO" i="1" dirty="0"/>
              <a:t> </a:t>
            </a:r>
            <a:r>
              <a:rPr lang="nb-NO" dirty="0"/>
              <a:t>‘protest’ </a:t>
            </a:r>
            <a:r>
              <a:rPr lang="nb-NO" i="1" dirty="0" err="1"/>
              <a:t>čoahkkin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meeting</a:t>
            </a:r>
            <a:r>
              <a:rPr lang="nb-NO" dirty="0"/>
              <a:t>’ </a:t>
            </a:r>
            <a:r>
              <a:rPr lang="nb-NO" i="1" dirty="0" err="1"/>
              <a:t>suddu</a:t>
            </a:r>
            <a:r>
              <a:rPr lang="nb-NO" i="1" dirty="0"/>
              <a:t> ‘</a:t>
            </a:r>
            <a:r>
              <a:rPr lang="nb-NO" dirty="0"/>
              <a:t>sin’</a:t>
            </a:r>
            <a:r>
              <a:rPr lang="nb-NO" i="1" dirty="0"/>
              <a:t> </a:t>
            </a:r>
            <a:r>
              <a:rPr lang="nb-NO" i="1" dirty="0" err="1"/>
              <a:t>duodji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handicraft</a:t>
            </a:r>
            <a:r>
              <a:rPr lang="nb-NO" dirty="0"/>
              <a:t>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CE38B-A0D9-8344-879A-61AE7260F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Over 50% </a:t>
            </a:r>
            <a:r>
              <a:rPr lang="nb-NO" dirty="0" err="1"/>
              <a:t>ReflN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60083-9AC6-CA41-91AA-6621944967A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b-NO" i="1" dirty="0" err="1"/>
              <a:t>sátni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word</a:t>
            </a:r>
            <a:r>
              <a:rPr lang="nb-NO" dirty="0"/>
              <a:t>’ </a:t>
            </a:r>
            <a:r>
              <a:rPr lang="nb-NO" i="1" dirty="0" err="1"/>
              <a:t>cealkámuš</a:t>
            </a:r>
            <a:r>
              <a:rPr lang="nb-NO" i="1" dirty="0"/>
              <a:t> </a:t>
            </a:r>
            <a:r>
              <a:rPr lang="nb-NO" dirty="0"/>
              <a:t>‘statement’ </a:t>
            </a:r>
            <a:r>
              <a:rPr lang="nb-NO" i="1" dirty="0" err="1"/>
              <a:t>mearrádus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decision</a:t>
            </a:r>
            <a:r>
              <a:rPr lang="nb-NO" dirty="0"/>
              <a:t>’ </a:t>
            </a:r>
            <a:r>
              <a:rPr lang="nb-NO" i="1" dirty="0" err="1"/>
              <a:t>čálus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writing</a:t>
            </a:r>
            <a:r>
              <a:rPr lang="nb-NO" dirty="0"/>
              <a:t>’ </a:t>
            </a:r>
            <a:r>
              <a:rPr lang="nb-NO" i="1" dirty="0" err="1"/>
              <a:t>fálaldat</a:t>
            </a:r>
            <a:r>
              <a:rPr lang="nb-NO" i="1" dirty="0"/>
              <a:t> </a:t>
            </a:r>
            <a:r>
              <a:rPr lang="nb-NO" dirty="0"/>
              <a:t>‘offer’ </a:t>
            </a:r>
            <a:r>
              <a:rPr lang="nb-NO" i="1" dirty="0"/>
              <a:t>dikta </a:t>
            </a:r>
            <a:r>
              <a:rPr lang="nb-NO" dirty="0"/>
              <a:t>‘poem’ </a:t>
            </a:r>
            <a:r>
              <a:rPr lang="nb-NO" i="1" dirty="0" err="1"/>
              <a:t>ruovttusiidu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homepage</a:t>
            </a:r>
            <a:r>
              <a:rPr lang="nb-NO" dirty="0"/>
              <a:t>’ </a:t>
            </a:r>
            <a:r>
              <a:rPr lang="nb-NO" i="1" dirty="0" err="1"/>
              <a:t>gáibádus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demand</a:t>
            </a:r>
            <a:r>
              <a:rPr lang="nb-NO" dirty="0"/>
              <a:t>’ </a:t>
            </a:r>
            <a:r>
              <a:rPr lang="nb-NO" i="1" dirty="0" err="1"/>
              <a:t>niehku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dream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oaidnu</a:t>
            </a:r>
            <a:r>
              <a:rPr lang="nb-NO" i="1" dirty="0"/>
              <a:t> </a:t>
            </a:r>
            <a:r>
              <a:rPr lang="nb-NO" dirty="0"/>
              <a:t>‘opinion’ </a:t>
            </a:r>
            <a:r>
              <a:rPr lang="nb-NO" i="1" dirty="0" err="1"/>
              <a:t>filbma</a:t>
            </a:r>
            <a:r>
              <a:rPr lang="nb-NO" i="1" dirty="0"/>
              <a:t> </a:t>
            </a:r>
            <a:r>
              <a:rPr lang="nb-NO" dirty="0"/>
              <a:t>‘film’ </a:t>
            </a:r>
            <a:r>
              <a:rPr lang="nb-NO" i="1" dirty="0" err="1"/>
              <a:t>dahku</a:t>
            </a:r>
            <a:r>
              <a:rPr lang="nb-NO" i="1" dirty="0"/>
              <a:t> </a:t>
            </a:r>
            <a:r>
              <a:rPr lang="nb-NO" dirty="0"/>
              <a:t>‘action’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F1AFFB-453A-3449-A109-FBAC39559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50" b="20481"/>
          <a:stretch/>
        </p:blipFill>
        <p:spPr>
          <a:xfrm>
            <a:off x="2867090" y="0"/>
            <a:ext cx="3262184" cy="1515926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6B6C27-5623-434E-97F3-1A835731985C}"/>
              </a:ext>
            </a:extLst>
          </p:cNvPr>
          <p:cNvSpPr/>
          <p:nvPr/>
        </p:nvSpPr>
        <p:spPr>
          <a:xfrm>
            <a:off x="4629150" y="3420208"/>
            <a:ext cx="3724733" cy="14595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400" b="1" dirty="0"/>
              <a:t>Products</a:t>
            </a:r>
            <a:r>
              <a:rPr lang="nb-NO" sz="2400" dirty="0"/>
              <a:t> stands </a:t>
            </a:r>
            <a:r>
              <a:rPr lang="nb-NO" sz="2400" dirty="0" err="1"/>
              <a:t>out</a:t>
            </a:r>
            <a:r>
              <a:rPr lang="nb-NO" sz="2400" dirty="0"/>
              <a:t> as </a:t>
            </a:r>
            <a:r>
              <a:rPr lang="nb-NO" sz="2400" b="1" dirty="0" err="1"/>
              <a:t>culture-specific</a:t>
            </a:r>
            <a:r>
              <a:rPr lang="nb-NO" sz="2400" dirty="0"/>
              <a:t> and </a:t>
            </a:r>
            <a:r>
              <a:rPr lang="nb-NO" sz="2400" b="1" dirty="0" err="1"/>
              <a:t>productive</a:t>
            </a:r>
            <a:r>
              <a:rPr lang="nb-NO" sz="2400" dirty="0"/>
              <a:t> </a:t>
            </a:r>
            <a:r>
              <a:rPr lang="nb-NO" sz="2400" dirty="0" err="1"/>
              <a:t>with</a:t>
            </a:r>
            <a:r>
              <a:rPr lang="nb-NO" sz="2400" dirty="0"/>
              <a:t> </a:t>
            </a:r>
            <a:r>
              <a:rPr lang="nb-NO" sz="2400" dirty="0" err="1"/>
              <a:t>NPx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737245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421A2-1F67-CB46-814A-EB35FD3A7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3203605" cy="994172"/>
          </a:xfrm>
        </p:spPr>
        <p:txBody>
          <a:bodyPr>
            <a:normAutofit fontScale="90000"/>
          </a:bodyPr>
          <a:lstStyle/>
          <a:p>
            <a:r>
              <a:rPr lang="nb-NO" b="1" dirty="0" err="1"/>
              <a:t>Other</a:t>
            </a:r>
            <a:r>
              <a:rPr lang="nb-NO" b="1" dirty="0"/>
              <a:t> </a:t>
            </a:r>
            <a:r>
              <a:rPr lang="nb-NO" b="1" dirty="0" err="1"/>
              <a:t>Cuture-Specific</a:t>
            </a:r>
            <a:r>
              <a:rPr lang="nb-NO" b="1" dirty="0"/>
              <a:t> </a:t>
            </a:r>
            <a:r>
              <a:rPr lang="nb-NO" b="1" dirty="0" err="1"/>
              <a:t>Items</a:t>
            </a:r>
            <a:endParaRPr lang="nb-NO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680AC-B0CE-014A-A089-FC50A8A5B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Over 50% </a:t>
            </a:r>
            <a:r>
              <a:rPr lang="nb-NO" dirty="0" err="1"/>
              <a:t>NPx</a:t>
            </a:r>
            <a:endParaRPr lang="nb-NO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286AA6-83B5-0546-9D21-D1E9178085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Identity: </a:t>
            </a:r>
            <a:r>
              <a:rPr lang="nb-NO" i="1" dirty="0" err="1"/>
              <a:t>dáhpi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habit</a:t>
            </a:r>
            <a:r>
              <a:rPr lang="nb-NO" dirty="0"/>
              <a:t>’ </a:t>
            </a:r>
            <a:r>
              <a:rPr lang="nb-NO" i="1" dirty="0" err="1"/>
              <a:t>oahppu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education</a:t>
            </a:r>
            <a:r>
              <a:rPr lang="nb-NO" dirty="0"/>
              <a:t>’</a:t>
            </a:r>
            <a:r>
              <a:rPr lang="nb-NO" i="1" dirty="0"/>
              <a:t> </a:t>
            </a:r>
            <a:r>
              <a:rPr lang="nb-NO" i="1" dirty="0" err="1"/>
              <a:t>namma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name</a:t>
            </a:r>
            <a:r>
              <a:rPr lang="nb-NO" dirty="0"/>
              <a:t>’ </a:t>
            </a:r>
            <a:r>
              <a:rPr lang="nb-NO" i="1" dirty="0" err="1"/>
              <a:t>dáidu</a:t>
            </a:r>
            <a:r>
              <a:rPr lang="nb-NO" dirty="0"/>
              <a:t> ‘art’</a:t>
            </a:r>
            <a:endParaRPr lang="nb-NO" b="1" dirty="0"/>
          </a:p>
          <a:p>
            <a:pPr marL="0" indent="0">
              <a:buNone/>
            </a:pPr>
            <a:r>
              <a:rPr lang="nb-NO" b="1" dirty="0" err="1"/>
              <a:t>Livelihood</a:t>
            </a:r>
            <a:r>
              <a:rPr lang="nb-NO" b="1" dirty="0"/>
              <a:t>: </a:t>
            </a:r>
            <a:r>
              <a:rPr lang="nb-NO" i="1" dirty="0" err="1"/>
              <a:t>virgi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job</a:t>
            </a:r>
            <a:r>
              <a:rPr lang="nb-NO" dirty="0"/>
              <a:t>/</a:t>
            </a:r>
            <a:r>
              <a:rPr lang="nb-NO" dirty="0" err="1"/>
              <a:t>position</a:t>
            </a:r>
            <a:r>
              <a:rPr lang="nb-NO" dirty="0"/>
              <a:t>’ </a:t>
            </a:r>
            <a:r>
              <a:rPr lang="nb-NO" i="1" dirty="0" err="1"/>
              <a:t>eallu</a:t>
            </a:r>
            <a:r>
              <a:rPr lang="nb-NO" dirty="0"/>
              <a:t> ‘</a:t>
            </a:r>
            <a:r>
              <a:rPr lang="nb-NO" dirty="0" err="1"/>
              <a:t>reindeer</a:t>
            </a:r>
            <a:r>
              <a:rPr lang="nb-NO" dirty="0"/>
              <a:t> herd/</a:t>
            </a:r>
            <a:r>
              <a:rPr lang="nb-NO" dirty="0" err="1"/>
              <a:t>livelihood</a:t>
            </a:r>
            <a:r>
              <a:rPr lang="nb-NO" dirty="0"/>
              <a:t>’</a:t>
            </a:r>
            <a:endParaRPr lang="nb-NO" b="1" dirty="0"/>
          </a:p>
          <a:p>
            <a:pPr marL="0" indent="0">
              <a:buNone/>
            </a:pPr>
            <a:r>
              <a:rPr lang="nb-NO" b="1" dirty="0" err="1"/>
              <a:t>Animals</a:t>
            </a:r>
            <a:r>
              <a:rPr lang="nb-NO" b="1" dirty="0"/>
              <a:t>: </a:t>
            </a:r>
            <a:r>
              <a:rPr lang="nb-NO" i="1" dirty="0" err="1"/>
              <a:t>boazu</a:t>
            </a:r>
            <a:r>
              <a:rPr lang="nb-NO" dirty="0"/>
              <a:t> ‘</a:t>
            </a:r>
            <a:r>
              <a:rPr lang="nb-NO" dirty="0" err="1"/>
              <a:t>reindeer</a:t>
            </a:r>
            <a:r>
              <a:rPr lang="nb-NO" dirty="0"/>
              <a:t>’</a:t>
            </a:r>
            <a:endParaRPr lang="nb-NO" b="1" dirty="0"/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2CE38B-A0D9-8344-879A-61AE7260F4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b-NO" dirty="0"/>
              <a:t>Over 50% </a:t>
            </a:r>
            <a:r>
              <a:rPr lang="nb-NO" dirty="0" err="1"/>
              <a:t>ReflN</a:t>
            </a:r>
            <a:endParaRPr lang="nb-NO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D60083-9AC6-CA41-91AA-6621944967A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Identity: </a:t>
            </a:r>
            <a:r>
              <a:rPr lang="nb-NO" i="1" dirty="0" err="1"/>
              <a:t>vuoigatvuohta</a:t>
            </a:r>
            <a:r>
              <a:rPr lang="nb-NO" i="1" dirty="0"/>
              <a:t> </a:t>
            </a:r>
            <a:r>
              <a:rPr lang="nb-NO" dirty="0"/>
              <a:t>‘right’ </a:t>
            </a:r>
            <a:r>
              <a:rPr lang="nb-NO" i="1" dirty="0" err="1"/>
              <a:t>geatnegasvuohta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duty</a:t>
            </a:r>
            <a:r>
              <a:rPr lang="nb-NO" dirty="0"/>
              <a:t>’ </a:t>
            </a:r>
            <a:r>
              <a:rPr lang="nb-NO" i="1" dirty="0" err="1"/>
              <a:t>eallinahki</a:t>
            </a:r>
            <a:r>
              <a:rPr lang="nb-NO" i="1" dirty="0"/>
              <a:t> </a:t>
            </a:r>
            <a:r>
              <a:rPr lang="nb-NO" dirty="0"/>
              <a:t>‘</a:t>
            </a:r>
            <a:r>
              <a:rPr lang="nb-NO" dirty="0" err="1"/>
              <a:t>lifetime</a:t>
            </a:r>
            <a:r>
              <a:rPr lang="nb-NO" dirty="0"/>
              <a:t>’ </a:t>
            </a:r>
            <a:r>
              <a:rPr lang="nb-NO" i="1" dirty="0" err="1"/>
              <a:t>ruoktu</a:t>
            </a:r>
            <a:r>
              <a:rPr lang="nb-NO" dirty="0"/>
              <a:t> ‘</a:t>
            </a:r>
            <a:r>
              <a:rPr lang="nb-NO" dirty="0" err="1"/>
              <a:t>home</a:t>
            </a:r>
            <a:r>
              <a:rPr lang="nb-NO" dirty="0"/>
              <a:t>’</a:t>
            </a:r>
            <a:endParaRPr lang="nb-NO" b="1" dirty="0"/>
          </a:p>
          <a:p>
            <a:pPr marL="0" indent="0">
              <a:buNone/>
            </a:pPr>
            <a:r>
              <a:rPr lang="nb-NO" b="1" dirty="0" err="1"/>
              <a:t>Livelihood</a:t>
            </a:r>
            <a:r>
              <a:rPr lang="nb-NO" b="1" dirty="0"/>
              <a:t>: </a:t>
            </a:r>
            <a:r>
              <a:rPr lang="nb-NO" i="1" dirty="0" err="1"/>
              <a:t>bargu</a:t>
            </a:r>
            <a:r>
              <a:rPr lang="nb-NO" dirty="0"/>
              <a:t> ‘</a:t>
            </a:r>
            <a:r>
              <a:rPr lang="nb-NO" dirty="0" err="1"/>
              <a:t>work</a:t>
            </a:r>
            <a:r>
              <a:rPr lang="nb-NO" dirty="0"/>
              <a:t>/</a:t>
            </a:r>
            <a:r>
              <a:rPr lang="nb-NO" dirty="0" err="1"/>
              <a:t>job</a:t>
            </a:r>
            <a:r>
              <a:rPr lang="nb-NO" dirty="0"/>
              <a:t>’</a:t>
            </a:r>
            <a:endParaRPr lang="nb-NO" b="1" dirty="0"/>
          </a:p>
          <a:p>
            <a:pPr marL="0" indent="0">
              <a:buNone/>
            </a:pPr>
            <a:r>
              <a:rPr lang="nb-NO" b="1" dirty="0" err="1"/>
              <a:t>Animals</a:t>
            </a:r>
            <a:r>
              <a:rPr lang="nb-NO" b="1" dirty="0"/>
              <a:t>: </a:t>
            </a:r>
            <a:r>
              <a:rPr lang="nb-NO" i="1" dirty="0" err="1"/>
              <a:t>heasta</a:t>
            </a:r>
            <a:r>
              <a:rPr lang="nb-NO" dirty="0"/>
              <a:t> ‘horse’</a:t>
            </a:r>
            <a:endParaRPr lang="nb-NO" b="1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8" name="Picture 2" descr="mage result for samer reinsdyr">
            <a:extLst>
              <a:ext uri="{FF2B5EF4-FFF2-40B4-BE49-F238E27FC236}">
                <a16:creationId xmlns:a16="http://schemas.microsoft.com/office/drawing/2014/main" id="{91CE114C-25A7-CE4C-B89E-5CC7C6A3D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91"/>
          <a:stretch/>
        </p:blipFill>
        <p:spPr bwMode="auto">
          <a:xfrm>
            <a:off x="3286897" y="0"/>
            <a:ext cx="4312508" cy="14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90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9" y="1313387"/>
            <a:ext cx="8002645" cy="3281235"/>
          </a:xfrm>
        </p:spPr>
        <p:txBody>
          <a:bodyPr>
            <a:normAutofit/>
          </a:bodyPr>
          <a:lstStyle/>
          <a:p>
            <a:r>
              <a:rPr lang="en-US" dirty="0"/>
              <a:t>North Saami has two possessive constructions</a:t>
            </a:r>
          </a:p>
          <a:p>
            <a:pPr lvl="1"/>
            <a:r>
              <a:rPr lang="en-US" dirty="0" err="1"/>
              <a:t>NPx</a:t>
            </a:r>
            <a:r>
              <a:rPr lang="en-US" dirty="0"/>
              <a:t> = Noun + Possessive suffix, high morphological complexity</a:t>
            </a:r>
          </a:p>
          <a:p>
            <a:pPr lvl="1"/>
            <a:r>
              <a:rPr lang="en-US" dirty="0" err="1"/>
              <a:t>ReflN</a:t>
            </a:r>
            <a:r>
              <a:rPr lang="en-US" dirty="0"/>
              <a:t> = Genitive Reflexive Pronoun + Noun, compositional without added complexity</a:t>
            </a:r>
          </a:p>
          <a:p>
            <a:r>
              <a:rPr lang="en-US" dirty="0"/>
              <a:t>Simpler </a:t>
            </a:r>
            <a:r>
              <a:rPr lang="en-US" dirty="0" err="1"/>
              <a:t>ReflN</a:t>
            </a:r>
            <a:r>
              <a:rPr lang="en-US" dirty="0"/>
              <a:t> replaces </a:t>
            </a:r>
            <a:r>
              <a:rPr lang="en-US" dirty="0" err="1"/>
              <a:t>NPx</a:t>
            </a:r>
            <a:r>
              <a:rPr lang="en-US" dirty="0"/>
              <a:t> simultaneous with policies that removed Mid Generation speakers from L1 environment during their school years ➔ </a:t>
            </a:r>
            <a:r>
              <a:rPr lang="en-US" b="1" dirty="0"/>
              <a:t>Cog Lx helps document discrimination</a:t>
            </a:r>
          </a:p>
          <a:p>
            <a:r>
              <a:rPr lang="en-US" dirty="0"/>
              <a:t>Possession distinction is emerging with </a:t>
            </a:r>
            <a:r>
              <a:rPr lang="en-US" dirty="0" err="1"/>
              <a:t>NPx</a:t>
            </a:r>
            <a:r>
              <a:rPr lang="en-US" dirty="0"/>
              <a:t> marking </a:t>
            </a:r>
            <a:r>
              <a:rPr lang="en-US" dirty="0" err="1"/>
              <a:t>inalienables</a:t>
            </a:r>
            <a:r>
              <a:rPr lang="en-US" dirty="0"/>
              <a:t>, especially Kin, Products, and culture-specific items ➔ </a:t>
            </a:r>
            <a:r>
              <a:rPr lang="en-US" b="1" dirty="0"/>
              <a:t>N. Sámi contributes to understanding inalienability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10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F23A4C-421D-0D4B-968B-A8B54D50FBC1}"/>
              </a:ext>
            </a:extLst>
          </p:cNvPr>
          <p:cNvSpPr txBox="1"/>
          <p:nvPr/>
        </p:nvSpPr>
        <p:spPr>
          <a:xfrm>
            <a:off x="518984" y="247132"/>
            <a:ext cx="799482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b-NO" b="1" dirty="0"/>
              <a:t>References</a:t>
            </a:r>
          </a:p>
          <a:p>
            <a:pPr marL="360000" lvl="0" indent="-457200"/>
            <a:r>
              <a:rPr lang="nb-NO" sz="1400" dirty="0"/>
              <a:t>Bally, Charles. [1926] 1996. The </a:t>
            </a:r>
            <a:r>
              <a:rPr lang="nb-NO" sz="1400" dirty="0" err="1"/>
              <a:t>expression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concepts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personal </a:t>
            </a:r>
            <a:r>
              <a:rPr lang="nb-NO" sz="1400" dirty="0" err="1"/>
              <a:t>domain</a:t>
            </a:r>
            <a:r>
              <a:rPr lang="nb-NO" sz="1400" dirty="0"/>
              <a:t> and </a:t>
            </a:r>
            <a:r>
              <a:rPr lang="nb-NO" sz="1400" dirty="0" err="1"/>
              <a:t>indivisibility</a:t>
            </a:r>
            <a:r>
              <a:rPr lang="nb-NO" sz="1400" dirty="0"/>
              <a:t> in </a:t>
            </a:r>
            <a:r>
              <a:rPr lang="nb-NO" sz="1400" dirty="0" err="1"/>
              <a:t>Indo</a:t>
            </a:r>
            <a:r>
              <a:rPr lang="nb-NO" sz="1400" dirty="0"/>
              <a:t>-European </a:t>
            </a:r>
            <a:r>
              <a:rPr lang="nb-NO" sz="1400" dirty="0" err="1"/>
              <a:t>languages</a:t>
            </a:r>
            <a:r>
              <a:rPr lang="nb-NO" sz="1400" dirty="0"/>
              <a:t>. In: Hilary </a:t>
            </a:r>
            <a:r>
              <a:rPr lang="nb-NO" sz="1400" dirty="0" err="1"/>
              <a:t>Chappell</a:t>
            </a:r>
            <a:r>
              <a:rPr lang="nb-NO" sz="1400" dirty="0"/>
              <a:t> &amp; William McGregor (ed.) The </a:t>
            </a:r>
            <a:r>
              <a:rPr lang="nb-NO" sz="1400" dirty="0" err="1"/>
              <a:t>Grammar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Inalienability</a:t>
            </a:r>
            <a:r>
              <a:rPr lang="nb-NO" sz="1400" dirty="0"/>
              <a:t>. A </a:t>
            </a:r>
            <a:r>
              <a:rPr lang="nb-NO" sz="1400" dirty="0" err="1"/>
              <a:t>Typological</a:t>
            </a:r>
            <a:r>
              <a:rPr lang="nb-NO" sz="1400" dirty="0"/>
              <a:t> </a:t>
            </a:r>
            <a:r>
              <a:rPr lang="nb-NO" sz="1400" dirty="0" err="1"/>
              <a:t>Perspective</a:t>
            </a:r>
            <a:r>
              <a:rPr lang="nb-NO" sz="1400" dirty="0"/>
              <a:t> </a:t>
            </a:r>
            <a:r>
              <a:rPr lang="nb-NO" sz="1400" dirty="0" err="1"/>
              <a:t>on</a:t>
            </a:r>
            <a:r>
              <a:rPr lang="nb-NO" sz="1400" dirty="0"/>
              <a:t> Body Part Terms and </a:t>
            </a:r>
            <a:r>
              <a:rPr lang="nb-NO" sz="1400" dirty="0" err="1"/>
              <a:t>the</a:t>
            </a:r>
            <a:r>
              <a:rPr lang="nb-NO" sz="1400" dirty="0"/>
              <a:t> Part-Whole </a:t>
            </a:r>
            <a:r>
              <a:rPr lang="nb-NO" sz="1400" dirty="0" err="1"/>
              <a:t>Relation</a:t>
            </a:r>
            <a:r>
              <a:rPr lang="nb-NO" sz="1400" dirty="0"/>
              <a:t>. Berlin/New York: </a:t>
            </a:r>
            <a:r>
              <a:rPr lang="nb-NO" sz="1400" dirty="0" err="1"/>
              <a:t>Mouton</a:t>
            </a:r>
            <a:r>
              <a:rPr lang="nb-NO" sz="1400" dirty="0"/>
              <a:t> de </a:t>
            </a:r>
            <a:r>
              <a:rPr lang="nb-NO" sz="1400" dirty="0" err="1"/>
              <a:t>Gruyter</a:t>
            </a:r>
            <a:r>
              <a:rPr lang="nb-NO" sz="1400" dirty="0"/>
              <a:t>, s. 31–61.</a:t>
            </a:r>
          </a:p>
          <a:p>
            <a:pPr marL="360000" lvl="0" indent="-457200"/>
            <a:r>
              <a:rPr lang="nb-NO" sz="1400" dirty="0" err="1"/>
              <a:t>Chappell</a:t>
            </a:r>
            <a:r>
              <a:rPr lang="nb-NO" sz="1400" dirty="0"/>
              <a:t>, H., McGregor, W. 1996. Prolegomena to a </a:t>
            </a:r>
            <a:r>
              <a:rPr lang="nb-NO" sz="1400" dirty="0" err="1"/>
              <a:t>theory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inalienability</a:t>
            </a:r>
            <a:r>
              <a:rPr lang="nb-NO" sz="1400" dirty="0"/>
              <a:t>. In: Hilary </a:t>
            </a:r>
            <a:r>
              <a:rPr lang="nb-NO" sz="1400" dirty="0" err="1"/>
              <a:t>Chappell</a:t>
            </a:r>
            <a:r>
              <a:rPr lang="nb-NO" sz="1400" dirty="0"/>
              <a:t> &amp; William McGregor (ed.) The </a:t>
            </a:r>
            <a:r>
              <a:rPr lang="nb-NO" sz="1400" dirty="0" err="1"/>
              <a:t>Grammar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Inalienability</a:t>
            </a:r>
            <a:r>
              <a:rPr lang="nb-NO" sz="1400" dirty="0"/>
              <a:t>. A </a:t>
            </a:r>
            <a:r>
              <a:rPr lang="nb-NO" sz="1400" dirty="0" err="1"/>
              <a:t>Typological</a:t>
            </a:r>
            <a:r>
              <a:rPr lang="nb-NO" sz="1400" dirty="0"/>
              <a:t> </a:t>
            </a:r>
            <a:r>
              <a:rPr lang="nb-NO" sz="1400" dirty="0" err="1"/>
              <a:t>Perspective</a:t>
            </a:r>
            <a:r>
              <a:rPr lang="nb-NO" sz="1400" dirty="0"/>
              <a:t> </a:t>
            </a:r>
            <a:r>
              <a:rPr lang="nb-NO" sz="1400" dirty="0" err="1"/>
              <a:t>on</a:t>
            </a:r>
            <a:r>
              <a:rPr lang="nb-NO" sz="1400" dirty="0"/>
              <a:t> Body Part Terms and </a:t>
            </a:r>
            <a:r>
              <a:rPr lang="nb-NO" sz="1400" dirty="0" err="1"/>
              <a:t>the</a:t>
            </a:r>
            <a:r>
              <a:rPr lang="nb-NO" sz="1400" dirty="0"/>
              <a:t> Part-Whole </a:t>
            </a:r>
            <a:r>
              <a:rPr lang="nb-NO" sz="1400" dirty="0" err="1"/>
              <a:t>Relation</a:t>
            </a:r>
            <a:r>
              <a:rPr lang="nb-NO" sz="1400" dirty="0"/>
              <a:t>. Berlin/New York: </a:t>
            </a:r>
            <a:r>
              <a:rPr lang="nb-NO" sz="1400" dirty="0" err="1"/>
              <a:t>Mouton</a:t>
            </a:r>
            <a:r>
              <a:rPr lang="nb-NO" sz="1400" dirty="0"/>
              <a:t> de </a:t>
            </a:r>
            <a:r>
              <a:rPr lang="nb-NO" sz="1400" dirty="0" err="1"/>
              <a:t>Gruyter</a:t>
            </a:r>
            <a:r>
              <a:rPr lang="nb-NO" sz="1400" dirty="0"/>
              <a:t>, s. 3–30.</a:t>
            </a:r>
          </a:p>
          <a:p>
            <a:pPr marL="360000" lvl="0" indent="-457200"/>
            <a:r>
              <a:rPr lang="nb-NO" sz="1400" dirty="0"/>
              <a:t>Croft, William 1990. </a:t>
            </a:r>
            <a:r>
              <a:rPr lang="nb-NO" sz="1400" dirty="0" err="1"/>
              <a:t>Typology</a:t>
            </a:r>
            <a:r>
              <a:rPr lang="nb-NO" sz="1400" dirty="0"/>
              <a:t> and </a:t>
            </a:r>
            <a:r>
              <a:rPr lang="nb-NO" sz="1400" dirty="0" err="1"/>
              <a:t>Universals</a:t>
            </a:r>
            <a:r>
              <a:rPr lang="nb-NO" sz="1400" dirty="0"/>
              <a:t>. Cambridge </a:t>
            </a:r>
            <a:r>
              <a:rPr lang="nb-NO" sz="1400" dirty="0" err="1"/>
              <a:t>University</a:t>
            </a:r>
            <a:r>
              <a:rPr lang="nb-NO" sz="1400" dirty="0"/>
              <a:t> Press.</a:t>
            </a:r>
          </a:p>
          <a:p>
            <a:pPr marL="360000" lvl="0" indent="-457200"/>
            <a:r>
              <a:rPr lang="nb-NO" sz="1400" dirty="0"/>
              <a:t>Dixon, R. M. W. 2009. </a:t>
            </a:r>
            <a:r>
              <a:rPr lang="nb-NO" sz="1400" dirty="0" err="1"/>
              <a:t>Grammatical</a:t>
            </a:r>
            <a:r>
              <a:rPr lang="nb-NO" sz="1400" dirty="0"/>
              <a:t> </a:t>
            </a:r>
            <a:r>
              <a:rPr lang="nb-NO" sz="1400" dirty="0" err="1"/>
              <a:t>Topics</a:t>
            </a:r>
            <a:r>
              <a:rPr lang="nb-NO" sz="1400" dirty="0"/>
              <a:t>, Oxford </a:t>
            </a:r>
            <a:r>
              <a:rPr lang="nb-NO" sz="1400" dirty="0" err="1"/>
              <a:t>University</a:t>
            </a:r>
            <a:r>
              <a:rPr lang="nb-NO" sz="1400" dirty="0"/>
              <a:t> Press.</a:t>
            </a:r>
          </a:p>
          <a:p>
            <a:pPr marL="360000" lvl="0" indent="-457200"/>
            <a:r>
              <a:rPr lang="nb-NO" sz="1400" dirty="0" err="1"/>
              <a:t>Haiman</a:t>
            </a:r>
            <a:r>
              <a:rPr lang="nb-NO" sz="1400" dirty="0"/>
              <a:t>, John. 1983. </a:t>
            </a:r>
            <a:r>
              <a:rPr lang="nb-NO" sz="1400" dirty="0" err="1"/>
              <a:t>Iconic</a:t>
            </a:r>
            <a:r>
              <a:rPr lang="nb-NO" sz="1400" dirty="0"/>
              <a:t> and </a:t>
            </a:r>
            <a:r>
              <a:rPr lang="nb-NO" sz="1400" dirty="0" err="1"/>
              <a:t>economic</a:t>
            </a:r>
            <a:r>
              <a:rPr lang="nb-NO" sz="1400" dirty="0"/>
              <a:t> </a:t>
            </a:r>
            <a:r>
              <a:rPr lang="nb-NO" sz="1400" dirty="0" err="1"/>
              <a:t>motivation</a:t>
            </a:r>
            <a:r>
              <a:rPr lang="nb-NO" sz="1400" dirty="0"/>
              <a:t>. Language 59(4), s. 781–819.</a:t>
            </a:r>
          </a:p>
          <a:p>
            <a:pPr marL="360000" lvl="0" indent="-457200"/>
            <a:r>
              <a:rPr lang="nb-NO" sz="1400" dirty="0" err="1"/>
              <a:t>Haiman</a:t>
            </a:r>
            <a:r>
              <a:rPr lang="nb-NO" sz="1400" dirty="0"/>
              <a:t>, John. 1985. Natural </a:t>
            </a:r>
            <a:r>
              <a:rPr lang="nb-NO" sz="1400" dirty="0" err="1"/>
              <a:t>syntax</a:t>
            </a:r>
            <a:r>
              <a:rPr lang="nb-NO" sz="1400" dirty="0"/>
              <a:t> : </a:t>
            </a:r>
            <a:r>
              <a:rPr lang="nb-NO" sz="1400" dirty="0" err="1"/>
              <a:t>iconicity</a:t>
            </a:r>
            <a:r>
              <a:rPr lang="nb-NO" sz="1400" dirty="0"/>
              <a:t> and </a:t>
            </a:r>
            <a:r>
              <a:rPr lang="nb-NO" sz="1400" dirty="0" err="1"/>
              <a:t>erosion</a:t>
            </a:r>
            <a:r>
              <a:rPr lang="nb-NO" sz="1400" dirty="0"/>
              <a:t>. Cambridge </a:t>
            </a:r>
            <a:r>
              <a:rPr lang="nb-NO" sz="1400" dirty="0" err="1"/>
              <a:t>University</a:t>
            </a:r>
            <a:r>
              <a:rPr lang="nb-NO" sz="1400" dirty="0"/>
              <a:t> Press.</a:t>
            </a:r>
          </a:p>
          <a:p>
            <a:pPr marL="360000" lvl="0" indent="-457200"/>
            <a:r>
              <a:rPr lang="en-US" sz="1400" dirty="0"/>
              <a:t>Heine, Bernd. 1997. </a:t>
            </a:r>
            <a:r>
              <a:rPr lang="en-US" sz="1400" i="1" dirty="0"/>
              <a:t>Possession</a:t>
            </a:r>
            <a:r>
              <a:rPr lang="en-US" sz="1400" dirty="0"/>
              <a:t>. Cambridge: Cambridge University Press.</a:t>
            </a:r>
            <a:endParaRPr lang="nb-NO" sz="1400" dirty="0"/>
          </a:p>
          <a:p>
            <a:pPr marL="360000" lvl="0" indent="-457200"/>
            <a:r>
              <a:rPr lang="nb-NO" sz="1400" dirty="0"/>
              <a:t>Janda, Laura A. &amp; Lene Antonsen. 2016. The </a:t>
            </a:r>
            <a:r>
              <a:rPr lang="nb-NO" sz="1400" dirty="0" err="1"/>
              <a:t>ongoing</a:t>
            </a:r>
            <a:r>
              <a:rPr lang="nb-NO" sz="1400" dirty="0"/>
              <a:t> </a:t>
            </a:r>
            <a:r>
              <a:rPr lang="nb-NO" sz="1400" dirty="0" err="1"/>
              <a:t>eclipse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possessive </a:t>
            </a:r>
            <a:r>
              <a:rPr lang="nb-NO" sz="1400" dirty="0" err="1"/>
              <a:t>suffixes</a:t>
            </a:r>
            <a:r>
              <a:rPr lang="nb-NO" sz="1400" dirty="0"/>
              <a:t> in North </a:t>
            </a:r>
            <a:r>
              <a:rPr lang="nb-NO" sz="1400" dirty="0" err="1"/>
              <a:t>Saami</a:t>
            </a:r>
            <a:r>
              <a:rPr lang="nb-NO" sz="1400" dirty="0"/>
              <a:t>: A case </a:t>
            </a:r>
            <a:r>
              <a:rPr lang="nb-NO" sz="1400" dirty="0" err="1"/>
              <a:t>study</a:t>
            </a:r>
            <a:r>
              <a:rPr lang="nb-NO" sz="1400" dirty="0"/>
              <a:t> in </a:t>
            </a:r>
            <a:r>
              <a:rPr lang="nb-NO" sz="1400" dirty="0" err="1"/>
              <a:t>reduction</a:t>
            </a:r>
            <a:r>
              <a:rPr lang="nb-NO" sz="1400" dirty="0"/>
              <a:t> </a:t>
            </a:r>
            <a:r>
              <a:rPr lang="nb-NO" sz="1400" dirty="0" err="1"/>
              <a:t>of</a:t>
            </a:r>
            <a:r>
              <a:rPr lang="nb-NO" sz="1400" dirty="0"/>
              <a:t> </a:t>
            </a:r>
            <a:r>
              <a:rPr lang="nb-NO" sz="1400" dirty="0" err="1"/>
              <a:t>morphological</a:t>
            </a:r>
            <a:r>
              <a:rPr lang="nb-NO" sz="1400" dirty="0"/>
              <a:t> </a:t>
            </a:r>
            <a:r>
              <a:rPr lang="nb-NO" sz="1400" dirty="0" err="1"/>
              <a:t>complexity</a:t>
            </a:r>
            <a:r>
              <a:rPr lang="nb-NO" sz="1400" dirty="0"/>
              <a:t>. </a:t>
            </a:r>
            <a:r>
              <a:rPr lang="nb-NO" sz="1400" dirty="0" err="1"/>
              <a:t>Diachronica</a:t>
            </a:r>
            <a:r>
              <a:rPr lang="nb-NO" sz="1400" dirty="0"/>
              <a:t> 33:3, s. 330–366.</a:t>
            </a:r>
          </a:p>
          <a:p>
            <a:pPr marL="360000" lvl="0" indent="-457200"/>
            <a:r>
              <a:rPr lang="nb-NO" sz="1400" dirty="0" err="1"/>
              <a:t>Lévy-Bruhl</a:t>
            </a:r>
            <a:r>
              <a:rPr lang="nb-NO" sz="1400" dirty="0"/>
              <a:t>, L. 1914. </a:t>
            </a:r>
            <a:r>
              <a:rPr lang="nb-NO" sz="1400" dirty="0" err="1"/>
              <a:t>L’expression</a:t>
            </a:r>
            <a:r>
              <a:rPr lang="nb-NO" sz="1400" dirty="0"/>
              <a:t> de la </a:t>
            </a:r>
            <a:r>
              <a:rPr lang="nb-NO" sz="1400" dirty="0" err="1"/>
              <a:t>possession</a:t>
            </a:r>
            <a:r>
              <a:rPr lang="nb-NO" sz="1400" dirty="0"/>
              <a:t> dans les </a:t>
            </a:r>
            <a:r>
              <a:rPr lang="nb-NO" sz="1400" dirty="0" err="1"/>
              <a:t>langues</a:t>
            </a:r>
            <a:r>
              <a:rPr lang="nb-NO" sz="1400" dirty="0"/>
              <a:t> </a:t>
            </a:r>
            <a:r>
              <a:rPr lang="nb-NO" sz="1400" dirty="0" err="1"/>
              <a:t>mélanésiennes</a:t>
            </a:r>
            <a:r>
              <a:rPr lang="nb-NO" sz="1400" dirty="0"/>
              <a:t>. </a:t>
            </a:r>
            <a:r>
              <a:rPr lang="nb-NO" sz="1400" dirty="0" err="1"/>
              <a:t>Mémoires</a:t>
            </a:r>
            <a:r>
              <a:rPr lang="nb-NO" sz="1400" dirty="0"/>
              <a:t> de la </a:t>
            </a:r>
            <a:r>
              <a:rPr lang="nb-NO" sz="1400" dirty="0" err="1"/>
              <a:t>Société</a:t>
            </a:r>
            <a:r>
              <a:rPr lang="nb-NO" sz="1400" dirty="0"/>
              <a:t> de </a:t>
            </a:r>
            <a:r>
              <a:rPr lang="nb-NO" sz="1400" dirty="0" err="1"/>
              <a:t>Linguistique</a:t>
            </a:r>
            <a:r>
              <a:rPr lang="nb-NO" sz="1400" dirty="0"/>
              <a:t> de Paris, 19 (2), s. 96–104.</a:t>
            </a:r>
          </a:p>
          <a:p>
            <a:pPr marL="360000" lvl="0" indent="-457200"/>
            <a:r>
              <a:rPr lang="nb-NO" sz="1400" dirty="0"/>
              <a:t>Nichols, J. 1988. On alienable and </a:t>
            </a:r>
            <a:r>
              <a:rPr lang="nb-NO" sz="1400" dirty="0" err="1"/>
              <a:t>inalienable</a:t>
            </a:r>
            <a:r>
              <a:rPr lang="nb-NO" sz="1400" dirty="0"/>
              <a:t> </a:t>
            </a:r>
            <a:r>
              <a:rPr lang="nb-NO" sz="1400" dirty="0" err="1"/>
              <a:t>possession</a:t>
            </a:r>
            <a:r>
              <a:rPr lang="nb-NO" sz="1400" dirty="0"/>
              <a:t>.  In: W. </a:t>
            </a:r>
            <a:r>
              <a:rPr lang="nb-NO" sz="1400" dirty="0" err="1"/>
              <a:t>Shipley</a:t>
            </a:r>
            <a:r>
              <a:rPr lang="nb-NO" sz="1400" dirty="0"/>
              <a:t> (</a:t>
            </a:r>
            <a:r>
              <a:rPr lang="nb-NO" sz="1400" dirty="0" err="1"/>
              <a:t>doaimm</a:t>
            </a:r>
            <a:r>
              <a:rPr lang="nb-NO" sz="1400" dirty="0"/>
              <a:t>.), </a:t>
            </a:r>
            <a:r>
              <a:rPr lang="nb-NO" sz="1400" i="1" dirty="0"/>
              <a:t>In </a:t>
            </a:r>
            <a:r>
              <a:rPr lang="nb-NO" sz="1400" i="1" dirty="0" err="1"/>
              <a:t>Honor</a:t>
            </a:r>
            <a:r>
              <a:rPr lang="nb-NO" sz="1400" i="1" dirty="0"/>
              <a:t> </a:t>
            </a:r>
            <a:r>
              <a:rPr lang="nb-NO" sz="1400" i="1" dirty="0" err="1"/>
              <a:t>of</a:t>
            </a:r>
            <a:r>
              <a:rPr lang="nb-NO" sz="1400" i="1" dirty="0"/>
              <a:t> Mary Haas: From </a:t>
            </a:r>
            <a:r>
              <a:rPr lang="nb-NO" sz="1400" i="1" dirty="0" err="1"/>
              <a:t>the</a:t>
            </a:r>
            <a:r>
              <a:rPr lang="nb-NO" sz="1400" i="1" dirty="0"/>
              <a:t> Haas Festival Conference </a:t>
            </a:r>
            <a:r>
              <a:rPr lang="nb-NO" sz="1400" i="1" dirty="0" err="1"/>
              <a:t>on</a:t>
            </a:r>
            <a:r>
              <a:rPr lang="nb-NO" sz="1400" i="1" dirty="0"/>
              <a:t> Native American </a:t>
            </a:r>
            <a:r>
              <a:rPr lang="nb-NO" sz="1400" i="1" dirty="0" err="1"/>
              <a:t>Linguistics</a:t>
            </a:r>
            <a:r>
              <a:rPr lang="nb-NO" sz="1400" dirty="0"/>
              <a:t>, 557–610.  Berlin: </a:t>
            </a:r>
            <a:r>
              <a:rPr lang="nb-NO" sz="1400" dirty="0" err="1"/>
              <a:t>Mouton</a:t>
            </a:r>
            <a:r>
              <a:rPr lang="nb-NO" sz="1400" dirty="0"/>
              <a:t> de </a:t>
            </a:r>
            <a:r>
              <a:rPr lang="nb-NO" sz="1400" dirty="0" err="1"/>
              <a:t>Gruyter</a:t>
            </a:r>
            <a:r>
              <a:rPr lang="nb-NO" sz="1400" dirty="0"/>
              <a:t>.</a:t>
            </a:r>
          </a:p>
          <a:p>
            <a:pPr marL="360000" lvl="0" indent="-457200"/>
            <a:r>
              <a:rPr lang="nb-NO" sz="1400" dirty="0"/>
              <a:t>Nichols, J. 1992. </a:t>
            </a:r>
            <a:r>
              <a:rPr lang="en-US" sz="1400" i="1" dirty="0"/>
              <a:t>Linguistic Diversity in Space and Time.</a:t>
            </a:r>
            <a:r>
              <a:rPr lang="en-US" sz="1400" dirty="0"/>
              <a:t>  University of Chicago Press.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851695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3F4E9-5A66-B246-B3BC-84EAA9CE2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 err="1"/>
              <a:t>Overview</a:t>
            </a:r>
            <a:endParaRPr lang="nb-NO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93C27-830F-614E-BF37-E5BA87148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058150" cy="3263504"/>
          </a:xfrm>
        </p:spPr>
        <p:txBody>
          <a:bodyPr>
            <a:normAutofit/>
          </a:bodyPr>
          <a:lstStyle/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nb-NO" sz="2400" b="1" dirty="0"/>
              <a:t> </a:t>
            </a:r>
            <a:r>
              <a:rPr lang="nb-NO" sz="2400" b="1" dirty="0" err="1"/>
              <a:t>About</a:t>
            </a:r>
            <a:r>
              <a:rPr lang="nb-NO" sz="2400" b="1" dirty="0"/>
              <a:t> North </a:t>
            </a:r>
            <a:r>
              <a:rPr lang="nb-NO" sz="2400" b="1" dirty="0" err="1"/>
              <a:t>Sámi</a:t>
            </a:r>
            <a:r>
              <a:rPr lang="nb-NO" sz="2400" b="1" dirty="0"/>
              <a:t> and </a:t>
            </a:r>
            <a:r>
              <a:rPr lang="nb-NO" sz="2400" b="1" dirty="0" err="1"/>
              <a:t>Its</a:t>
            </a:r>
            <a:r>
              <a:rPr lang="nb-NO" sz="2400" b="1" dirty="0"/>
              <a:t> Possessive Constructions</a:t>
            </a: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/>
              <a:t> What Cognitive Linguistics Contributes to Documenting Discrimination </a:t>
            </a:r>
          </a:p>
          <a:p>
            <a:pPr marL="342900" lvl="1" indent="0">
              <a:spcAft>
                <a:spcPts val="800"/>
              </a:spcAft>
              <a:buNone/>
            </a:pPr>
            <a:r>
              <a:rPr lang="en-US" sz="2100" b="1" dirty="0"/>
              <a:t>Longitudinal study of language change</a:t>
            </a:r>
          </a:p>
          <a:p>
            <a:pPr>
              <a:spcAft>
                <a:spcPts val="800"/>
              </a:spcAft>
              <a:buFont typeface="+mj-lt"/>
              <a:buAutoNum type="arabicPeriod"/>
            </a:pPr>
            <a:r>
              <a:rPr lang="en-US" sz="2400" b="1" dirty="0"/>
              <a:t> What North Sámi Contributes to Understanding Possession</a:t>
            </a:r>
          </a:p>
          <a:p>
            <a:pPr marL="342900" lvl="1" indent="0">
              <a:spcAft>
                <a:spcPts val="800"/>
              </a:spcAft>
              <a:buNone/>
            </a:pPr>
            <a:r>
              <a:rPr lang="nb-NO" sz="2100" b="1" dirty="0" err="1"/>
              <a:t>Emergence</a:t>
            </a:r>
            <a:r>
              <a:rPr lang="nb-NO" sz="2100" b="1" dirty="0"/>
              <a:t> </a:t>
            </a:r>
            <a:r>
              <a:rPr lang="nb-NO" sz="2100" b="1" dirty="0" err="1"/>
              <a:t>of</a:t>
            </a:r>
            <a:r>
              <a:rPr lang="nb-NO" sz="2100" b="1" dirty="0"/>
              <a:t> a </a:t>
            </a:r>
            <a:r>
              <a:rPr lang="nb-NO" sz="2100" b="1" dirty="0" err="1"/>
              <a:t>new</a:t>
            </a:r>
            <a:r>
              <a:rPr lang="nb-NO" sz="2100" b="1" dirty="0"/>
              <a:t> </a:t>
            </a:r>
            <a:r>
              <a:rPr lang="en-US" sz="2100" b="1" dirty="0"/>
              <a:t>alienable vs. inalienable distinction</a:t>
            </a:r>
            <a:endParaRPr lang="nb-NO" sz="2100" dirty="0"/>
          </a:p>
        </p:txBody>
      </p:sp>
    </p:spTree>
    <p:extLst>
      <p:ext uri="{BB962C8B-B14F-4D97-AF65-F5344CB8AC3E}">
        <p14:creationId xmlns:p14="http://schemas.microsoft.com/office/powerpoint/2010/main" val="4111115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83C7A-579F-6740-AAF3-2F4EFD06C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2800" b="1" dirty="0" err="1"/>
              <a:t>About</a:t>
            </a:r>
            <a:r>
              <a:rPr lang="nb-NO" sz="2800" b="1" dirty="0"/>
              <a:t> North </a:t>
            </a:r>
            <a:r>
              <a:rPr lang="nb-NO" sz="2800" b="1" dirty="0" err="1"/>
              <a:t>Sámi</a:t>
            </a:r>
            <a:r>
              <a:rPr lang="nb-NO" sz="2800" b="1" dirty="0"/>
              <a:t> and </a:t>
            </a:r>
            <a:r>
              <a:rPr lang="nb-NO" sz="2800" b="1" dirty="0" err="1"/>
              <a:t>Its</a:t>
            </a:r>
            <a:r>
              <a:rPr lang="nb-NO" sz="2800" b="1" dirty="0"/>
              <a:t> </a:t>
            </a:r>
            <a:br>
              <a:rPr lang="nb-NO" sz="2800" b="1" dirty="0"/>
            </a:br>
            <a:r>
              <a:rPr lang="nb-NO" sz="2800" b="1" dirty="0"/>
              <a:t>Possessive Constructions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9D072-7B8D-5043-AA82-F33F6D6D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0" y="1313387"/>
            <a:ext cx="5545862" cy="35487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/>
              <a:t>North </a:t>
            </a:r>
            <a:r>
              <a:rPr lang="nb-NO" sz="2000" b="1" dirty="0" err="1"/>
              <a:t>Sámi</a:t>
            </a:r>
            <a:r>
              <a:rPr lang="nb-NO" sz="2000" b="1" dirty="0"/>
              <a:t> </a:t>
            </a:r>
            <a:r>
              <a:rPr lang="nb-NO" sz="2000" dirty="0"/>
              <a:t>is </a:t>
            </a:r>
          </a:p>
          <a:p>
            <a:r>
              <a:rPr lang="nb-NO" sz="2000" dirty="0"/>
              <a:t>a </a:t>
            </a:r>
            <a:r>
              <a:rPr lang="nb-NO" sz="2000" b="1" dirty="0" err="1"/>
              <a:t>Finno-Ugric</a:t>
            </a:r>
            <a:r>
              <a:rPr lang="nb-NO" sz="2000" dirty="0"/>
              <a:t> </a:t>
            </a:r>
            <a:r>
              <a:rPr lang="nb-NO" sz="2000" dirty="0" err="1"/>
              <a:t>language</a:t>
            </a:r>
            <a:r>
              <a:rPr lang="nb-NO" sz="2000" dirty="0"/>
              <a:t> </a:t>
            </a:r>
          </a:p>
          <a:p>
            <a:r>
              <a:rPr lang="nb-NO" sz="2000" dirty="0" err="1"/>
              <a:t>spoken</a:t>
            </a:r>
            <a:r>
              <a:rPr lang="nb-NO" sz="2000" dirty="0"/>
              <a:t> by </a:t>
            </a:r>
            <a:r>
              <a:rPr lang="nb-NO" sz="2000" dirty="0" err="1"/>
              <a:t>about</a:t>
            </a:r>
            <a:r>
              <a:rPr lang="nb-NO" sz="2000" dirty="0"/>
              <a:t> </a:t>
            </a:r>
            <a:r>
              <a:rPr lang="se-NO" sz="2000" b="1" dirty="0"/>
              <a:t>20,000 people </a:t>
            </a:r>
          </a:p>
          <a:p>
            <a:r>
              <a:rPr lang="se-NO" sz="2000" dirty="0"/>
              <a:t>in a region they call </a:t>
            </a:r>
            <a:r>
              <a:rPr lang="se-NO" sz="2000" b="1" dirty="0"/>
              <a:t>Sápmi</a:t>
            </a:r>
            <a:r>
              <a:rPr lang="se-NO" sz="2000" dirty="0"/>
              <a:t> in northern Norway, Sweden, and Finland</a:t>
            </a:r>
          </a:p>
          <a:p>
            <a:pPr marL="0" indent="0">
              <a:buNone/>
            </a:pPr>
            <a:r>
              <a:rPr lang="se-NO" sz="2000" b="1" dirty="0"/>
              <a:t>Discriminatory policies </a:t>
            </a:r>
            <a:r>
              <a:rPr lang="se-NO" sz="2000" dirty="0"/>
              <a:t>in effect in all three countries until late 20th century, unofficial discrimination continues</a:t>
            </a:r>
          </a:p>
          <a:p>
            <a:pPr marL="0" indent="0">
              <a:buNone/>
            </a:pPr>
            <a:r>
              <a:rPr lang="se-NO" sz="2000" b="1" dirty="0"/>
              <a:t>Truth and Reconciliation Commissions </a:t>
            </a:r>
            <a:r>
              <a:rPr lang="se-NO" sz="2000" dirty="0"/>
              <a:t>established in </a:t>
            </a:r>
            <a:r>
              <a:rPr lang="se-NO" sz="2000" b="1" dirty="0"/>
              <a:t>Norway</a:t>
            </a:r>
            <a:r>
              <a:rPr lang="se-NO" sz="2000" dirty="0"/>
              <a:t> and </a:t>
            </a:r>
            <a:r>
              <a:rPr lang="se-NO" sz="2000" b="1" dirty="0"/>
              <a:t>Finland</a:t>
            </a:r>
            <a:r>
              <a:rPr lang="se-NO" sz="2000" dirty="0"/>
              <a:t> in </a:t>
            </a:r>
            <a:r>
              <a:rPr lang="se-NO" sz="2000" b="1" dirty="0"/>
              <a:t>2018</a:t>
            </a:r>
            <a:endParaRPr lang="nb-NO" sz="2000" b="1" dirty="0"/>
          </a:p>
        </p:txBody>
      </p:sp>
      <p:pic>
        <p:nvPicPr>
          <p:cNvPr id="4" name="Picture 2" descr="mage result for sami languages family tree">
            <a:extLst>
              <a:ext uri="{FF2B5EF4-FFF2-40B4-BE49-F238E27FC236}">
                <a16:creationId xmlns:a16="http://schemas.microsoft.com/office/drawing/2014/main" id="{38C7FC6D-216D-714A-9DD7-F4EF1372E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787" y="2656949"/>
            <a:ext cx="2755213" cy="248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ge result for sápmi map">
            <a:extLst>
              <a:ext uri="{FF2B5EF4-FFF2-40B4-BE49-F238E27FC236}">
                <a16:creationId xmlns:a16="http://schemas.microsoft.com/office/drawing/2014/main" id="{BEAC04B8-BAA2-F744-AE57-A17478419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92"/>
          <a:stretch/>
        </p:blipFill>
        <p:spPr bwMode="auto">
          <a:xfrm>
            <a:off x="6388787" y="-15088"/>
            <a:ext cx="2755213" cy="26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CF30F462-2D17-5E49-B32B-9E0349FF04BA}"/>
              </a:ext>
            </a:extLst>
          </p:cNvPr>
          <p:cNvSpPr/>
          <p:nvPr/>
        </p:nvSpPr>
        <p:spPr>
          <a:xfrm rot="1601474">
            <a:off x="7660057" y="2745147"/>
            <a:ext cx="212671" cy="41323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1715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Facts about the </a:t>
            </a:r>
            <a:r>
              <a:rPr lang="en-US" b="1" dirty="0" err="1"/>
              <a:t>Sámis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Fun Facts</a:t>
            </a:r>
          </a:p>
          <a:p>
            <a:r>
              <a:rPr lang="en-US" dirty="0"/>
              <a:t>Reindeer</a:t>
            </a:r>
          </a:p>
          <a:p>
            <a:r>
              <a:rPr lang="en-US" dirty="0"/>
              <a:t>Skis</a:t>
            </a:r>
          </a:p>
          <a:p>
            <a:r>
              <a:rPr lang="en-US" dirty="0" err="1"/>
              <a:t>Joik</a:t>
            </a:r>
            <a:endParaRPr lang="en-US" dirty="0"/>
          </a:p>
          <a:p>
            <a:r>
              <a:rPr lang="en-US" dirty="0"/>
              <a:t>Colorful Clothing</a:t>
            </a:r>
          </a:p>
          <a:p>
            <a:r>
              <a:rPr lang="en-US" dirty="0"/>
              <a:t>Far North</a:t>
            </a:r>
          </a:p>
          <a:p>
            <a:r>
              <a:rPr lang="en-US" b="1" dirty="0"/>
              <a:t>Morphologically Complex Language</a:t>
            </a:r>
          </a:p>
          <a:p>
            <a:endParaRPr lang="en-US" dirty="0"/>
          </a:p>
        </p:txBody>
      </p:sp>
      <p:pic>
        <p:nvPicPr>
          <p:cNvPr id="7" name="Picture 6" descr="mage result for samer reinsdyr">
            <a:extLst>
              <a:ext uri="{FF2B5EF4-FFF2-40B4-BE49-F238E27FC236}">
                <a16:creationId xmlns:a16="http://schemas.microsoft.com/office/drawing/2014/main" id="{A2F4B176-34B8-8C4D-8542-D5240CF9C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r="12068"/>
          <a:stretch/>
        </p:blipFill>
        <p:spPr bwMode="auto">
          <a:xfrm>
            <a:off x="5014787" y="154772"/>
            <a:ext cx="2217321" cy="246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age result for samer på ski">
            <a:extLst>
              <a:ext uri="{FF2B5EF4-FFF2-40B4-BE49-F238E27FC236}">
                <a16:creationId xmlns:a16="http://schemas.microsoft.com/office/drawing/2014/main" id="{D0658409-99E2-3A4E-A28A-6413882AC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911" y="-340832"/>
            <a:ext cx="1910089" cy="29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mage result for Mari boine">
            <a:extLst>
              <a:ext uri="{FF2B5EF4-FFF2-40B4-BE49-F238E27FC236}">
                <a16:creationId xmlns:a16="http://schemas.microsoft.com/office/drawing/2014/main" id="{1BF40335-CFA3-0F40-9EF2-F7EE1C68F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t="7340" r="5469" b="13334"/>
          <a:stretch/>
        </p:blipFill>
        <p:spPr bwMode="auto">
          <a:xfrm>
            <a:off x="5614655" y="2617076"/>
            <a:ext cx="3531148" cy="252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182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465" y="266005"/>
            <a:ext cx="4501412" cy="9126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Morphologically Complex: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174799"/>
              </p:ext>
            </p:extLst>
          </p:nvPr>
        </p:nvGraphicFramePr>
        <p:xfrm>
          <a:off x="668465" y="1023680"/>
          <a:ext cx="7947603" cy="1832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49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9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6060">
                <a:tc>
                  <a:txBody>
                    <a:bodyPr/>
                    <a:lstStyle/>
                    <a:p>
                      <a:r>
                        <a:rPr lang="en-US" sz="4000" dirty="0" err="1"/>
                        <a:t>b</a:t>
                      </a:r>
                      <a:r>
                        <a:rPr lang="en-US" sz="4000" dirty="0" err="1">
                          <a:solidFill>
                            <a:srgbClr val="4248FE"/>
                          </a:solidFill>
                        </a:rPr>
                        <a:t>oa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z</a:t>
                      </a:r>
                      <a:r>
                        <a:rPr lang="en-US" sz="4000" dirty="0" err="1">
                          <a:solidFill>
                            <a:srgbClr val="00883F"/>
                          </a:solidFill>
                        </a:rPr>
                        <a:t>u</a:t>
                      </a:r>
                      <a:endParaRPr lang="en-US" sz="4000" dirty="0">
                        <a:solidFill>
                          <a:srgbClr val="00883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/>
                        <a:t>g</a:t>
                      </a:r>
                      <a:r>
                        <a:rPr lang="en-US" sz="4000" dirty="0" err="1">
                          <a:solidFill>
                            <a:srgbClr val="4248FE"/>
                          </a:solidFill>
                        </a:rPr>
                        <a:t>ea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ž</a:t>
                      </a:r>
                      <a:r>
                        <a:rPr lang="en-US" sz="4000" dirty="0" err="1">
                          <a:solidFill>
                            <a:srgbClr val="00883F"/>
                          </a:solidFill>
                        </a:rPr>
                        <a:t>u</a:t>
                      </a:r>
                      <a:r>
                        <a:rPr lang="en-US" sz="4000" dirty="0" err="1"/>
                        <a:t>s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/>
                        <a:t>fea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skk</a:t>
                      </a:r>
                      <a:r>
                        <a:rPr lang="en-US" sz="4000" dirty="0" err="1">
                          <a:solidFill>
                            <a:srgbClr val="00883F"/>
                          </a:solidFill>
                        </a:rPr>
                        <a:t>i</a:t>
                      </a:r>
                      <a:r>
                        <a:rPr lang="en-US" sz="4000" dirty="0" err="1"/>
                        <a:t>r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060">
                <a:tc>
                  <a:txBody>
                    <a:bodyPr/>
                    <a:lstStyle/>
                    <a:p>
                      <a:r>
                        <a:rPr lang="en-US" sz="4000" dirty="0" err="1"/>
                        <a:t>b</a:t>
                      </a:r>
                      <a:r>
                        <a:rPr lang="en-US" sz="4000" dirty="0" err="1">
                          <a:solidFill>
                            <a:srgbClr val="4248FE"/>
                          </a:solidFill>
                        </a:rPr>
                        <a:t>o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hcc</a:t>
                      </a:r>
                      <a:r>
                        <a:rPr lang="en-US" sz="4000" dirty="0" err="1">
                          <a:solidFill>
                            <a:srgbClr val="00883F"/>
                          </a:solidFill>
                        </a:rPr>
                        <a:t>o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</a:rPr>
                        <a:t>t</a:t>
                      </a:r>
                      <a:endParaRPr lang="en-US" sz="4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/>
                        <a:t>g</a:t>
                      </a:r>
                      <a:r>
                        <a:rPr lang="en-US" sz="4000" dirty="0" err="1">
                          <a:solidFill>
                            <a:srgbClr val="4248FE"/>
                          </a:solidFill>
                        </a:rPr>
                        <a:t>e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hč</a:t>
                      </a:r>
                      <a:r>
                        <a:rPr lang="en-US" sz="4000" dirty="0" err="1">
                          <a:solidFill>
                            <a:srgbClr val="00883F"/>
                          </a:solidFill>
                        </a:rPr>
                        <a:t>o</a:t>
                      </a:r>
                      <a:r>
                        <a:rPr lang="en-US" sz="4000" dirty="0" err="1"/>
                        <a:t>s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</a:rPr>
                        <a:t>a</a:t>
                      </a:r>
                      <a:endParaRPr lang="en-US" sz="4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/>
                        <a:t>fea</a:t>
                      </a:r>
                      <a:r>
                        <a:rPr lang="en-US" sz="4000" dirty="0" err="1">
                          <a:solidFill>
                            <a:srgbClr val="C00000"/>
                          </a:solidFill>
                        </a:rPr>
                        <a:t>sk</a:t>
                      </a:r>
                      <a:r>
                        <a:rPr lang="en-US" sz="4000" dirty="0" err="1">
                          <a:solidFill>
                            <a:srgbClr val="00883F"/>
                          </a:solidFill>
                        </a:rPr>
                        <a:t>á</a:t>
                      </a:r>
                      <a:r>
                        <a:rPr lang="en-US" sz="4000" dirty="0" err="1"/>
                        <a:t>r</a:t>
                      </a:r>
                      <a:r>
                        <a:rPr lang="en-US" sz="4000" dirty="0" err="1">
                          <a:solidFill>
                            <a:srgbClr val="7030A0"/>
                          </a:solidFill>
                        </a:rPr>
                        <a:t>is</a:t>
                      </a:r>
                      <a:endParaRPr lang="en-US" sz="40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3209" y="2855800"/>
            <a:ext cx="8042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‘reindeer’ &gt;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NomPl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		‘ending’ &gt;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GenSg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		       ‘entryway’ &gt;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LocSg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6134" y="3516351"/>
            <a:ext cx="2272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consonant alternation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025" y="3516351"/>
            <a:ext cx="1565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4248FE"/>
                </a:solidFill>
              </a:rPr>
              <a:t>diphthong reduction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5661" y="3516350"/>
            <a:ext cx="1717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883F"/>
                </a:solidFill>
              </a:rPr>
              <a:t>vowel alternation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3625" y="3516350"/>
            <a:ext cx="1898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case/number ending</a:t>
            </a:r>
          </a:p>
        </p:txBody>
      </p:sp>
    </p:spTree>
    <p:extLst>
      <p:ext uri="{BB962C8B-B14F-4D97-AF65-F5344CB8AC3E}">
        <p14:creationId xmlns:p14="http://schemas.microsoft.com/office/powerpoint/2010/main" val="1204069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8376" y="225156"/>
            <a:ext cx="3952039" cy="912695"/>
          </a:xfrm>
        </p:spPr>
        <p:txBody>
          <a:bodyPr/>
          <a:lstStyle/>
          <a:p>
            <a:r>
              <a:rPr lang="en-US" b="1" dirty="0"/>
              <a:t>Facts about the </a:t>
            </a:r>
            <a:r>
              <a:rPr lang="en-US" b="1" dirty="0" err="1"/>
              <a:t>Sámis</a:t>
            </a:r>
            <a:endParaRPr lang="en-US" b="1" dirty="0"/>
          </a:p>
        </p:txBody>
      </p:sp>
      <p:pic>
        <p:nvPicPr>
          <p:cNvPr id="7" name="Picture 8" descr="xhibition: \&quot;Oaivemozit/galskap/madness\&quot;, 2013">
            <a:extLst>
              <a:ext uri="{FF2B5EF4-FFF2-40B4-BE49-F238E27FC236}">
                <a16:creationId xmlns:a16="http://schemas.microsoft.com/office/drawing/2014/main" id="{7369340C-6EF5-494B-8A29-36300503E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6" y="2312377"/>
            <a:ext cx="4009947" cy="2837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age result for sameblod">
            <a:extLst>
              <a:ext uri="{FF2B5EF4-FFF2-40B4-BE49-F238E27FC236}">
                <a16:creationId xmlns:a16="http://schemas.microsoft.com/office/drawing/2014/main" id="{456117A0-690B-CD49-893D-8827B4082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1" r="6084"/>
          <a:stretch/>
        </p:blipFill>
        <p:spPr bwMode="auto">
          <a:xfrm>
            <a:off x="0" y="0"/>
            <a:ext cx="4006501" cy="231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98376" y="1334378"/>
            <a:ext cx="3710048" cy="3216287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Not So Fun Facts</a:t>
            </a:r>
          </a:p>
          <a:p>
            <a:r>
              <a:rPr lang="en-US" dirty="0"/>
              <a:t>Threats to Reindeer</a:t>
            </a:r>
          </a:p>
          <a:p>
            <a:r>
              <a:rPr lang="en-US" dirty="0"/>
              <a:t>Residential Schools</a:t>
            </a:r>
          </a:p>
          <a:p>
            <a:r>
              <a:rPr lang="en-US" dirty="0"/>
              <a:t>Racism</a:t>
            </a:r>
          </a:p>
          <a:p>
            <a:r>
              <a:rPr lang="en-US" dirty="0"/>
              <a:t>Suicide </a:t>
            </a:r>
          </a:p>
          <a:p>
            <a:r>
              <a:rPr lang="en-US" dirty="0"/>
              <a:t>Climate Change</a:t>
            </a:r>
          </a:p>
          <a:p>
            <a:r>
              <a:rPr lang="en-US" b="1" dirty="0"/>
              <a:t>Threatened Language</a:t>
            </a:r>
          </a:p>
        </p:txBody>
      </p:sp>
    </p:spTree>
    <p:extLst>
      <p:ext uri="{BB962C8B-B14F-4D97-AF65-F5344CB8AC3E}">
        <p14:creationId xmlns:p14="http://schemas.microsoft.com/office/powerpoint/2010/main" val="2115207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Threatened Language</a:t>
            </a:r>
            <a:endParaRPr lang="en-US" b="1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299" y="1313387"/>
            <a:ext cx="5026506" cy="34520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Heterogeneous</a:t>
            </a:r>
            <a:r>
              <a:rPr lang="en-US" sz="2000" dirty="0"/>
              <a:t> sociolinguistic landscape: </a:t>
            </a:r>
          </a:p>
          <a:p>
            <a:r>
              <a:rPr lang="en-US" sz="2000" dirty="0"/>
              <a:t>some native speakers; some heard or spoke N. Sámi as children, shifted to majority language during school years, later reacquired the language; other people learned the language as adults </a:t>
            </a:r>
          </a:p>
          <a:p>
            <a:pPr marL="0" indent="0">
              <a:buNone/>
            </a:pPr>
            <a:r>
              <a:rPr lang="en-US" sz="2000" dirty="0"/>
              <a:t>Languages exposed to </a:t>
            </a:r>
            <a:r>
              <a:rPr lang="en-US" sz="2000" b="1" dirty="0"/>
              <a:t>contact and adult learners</a:t>
            </a:r>
            <a:r>
              <a:rPr lang="nb-NO" sz="2000" b="1" dirty="0"/>
              <a:t> </a:t>
            </a:r>
            <a:r>
              <a:rPr lang="nb-NO" sz="2000" dirty="0" err="1"/>
              <a:t>tend</a:t>
            </a:r>
            <a:r>
              <a:rPr lang="nb-NO" sz="2000" dirty="0"/>
              <a:t> </a:t>
            </a:r>
            <a:r>
              <a:rPr lang="nb-NO" sz="2000" dirty="0" err="1"/>
              <a:t>toward</a:t>
            </a:r>
            <a:r>
              <a:rPr lang="nb-NO" sz="2000" dirty="0"/>
              <a:t> </a:t>
            </a:r>
            <a:r>
              <a:rPr lang="en-US" sz="2000" b="1" dirty="0"/>
              <a:t>morphological simplification</a:t>
            </a:r>
            <a:r>
              <a:rPr lang="en-US" sz="2000" dirty="0"/>
              <a:t>, favoring analytic constructions</a:t>
            </a:r>
            <a:r>
              <a:rPr lang="nb-NO" sz="2000" dirty="0"/>
              <a:t> </a:t>
            </a:r>
            <a:r>
              <a:rPr lang="nb-NO" sz="1900" dirty="0"/>
              <a:t>(</a:t>
            </a:r>
            <a:r>
              <a:rPr lang="en-US" sz="1900" dirty="0"/>
              <a:t>Trudgill 2002, and McWhorter 2007 &amp; 2011,</a:t>
            </a:r>
            <a:r>
              <a:rPr lang="nb-NO" sz="1900" dirty="0"/>
              <a:t> </a:t>
            </a:r>
            <a:r>
              <a:rPr lang="en-US" sz="1900" dirty="0"/>
              <a:t>Bentz &amp; Winter 2013</a:t>
            </a:r>
            <a:r>
              <a:rPr lang="nb-NO" sz="1900" dirty="0"/>
              <a:t>)</a:t>
            </a:r>
            <a:endParaRPr lang="en-US" sz="1900" dirty="0"/>
          </a:p>
          <a:p>
            <a:endParaRPr lang="en-US" dirty="0"/>
          </a:p>
        </p:txBody>
      </p:sp>
      <p:pic>
        <p:nvPicPr>
          <p:cNvPr id="15362" name="Picture 2" descr="mage result for aili keskital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r="18465"/>
          <a:stretch/>
        </p:blipFill>
        <p:spPr bwMode="auto">
          <a:xfrm>
            <a:off x="5696804" y="1208189"/>
            <a:ext cx="3447195" cy="311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87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ssessive affix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/>
          <a:stretch/>
        </p:blipFill>
        <p:spPr>
          <a:xfrm>
            <a:off x="1310640" y="1503045"/>
            <a:ext cx="6507480" cy="344153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WALS </a:t>
            </a:r>
            <a:r>
              <a:rPr lang="nb-NO" b="1" dirty="0" err="1"/>
              <a:t>Feature</a:t>
            </a:r>
            <a:r>
              <a:rPr lang="nb-NO" b="1" dirty="0"/>
              <a:t> 57a: Possessive </a:t>
            </a:r>
            <a:r>
              <a:rPr lang="nb-NO" b="1" dirty="0" err="1"/>
              <a:t>affixes</a:t>
            </a:r>
            <a:endParaRPr lang="nb-NO" b="1" dirty="0"/>
          </a:p>
        </p:txBody>
      </p:sp>
      <p:sp>
        <p:nvSpPr>
          <p:cNvPr id="6" name="Down Arrow 5"/>
          <p:cNvSpPr/>
          <p:nvPr/>
        </p:nvSpPr>
        <p:spPr>
          <a:xfrm>
            <a:off x="1950720" y="1264920"/>
            <a:ext cx="274320" cy="42672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7" name="TextBox 6"/>
          <p:cNvSpPr txBox="1"/>
          <p:nvPr/>
        </p:nvSpPr>
        <p:spPr>
          <a:xfrm>
            <a:off x="2118360" y="1264920"/>
            <a:ext cx="9781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350" dirty="0"/>
              <a:t>North </a:t>
            </a:r>
            <a:r>
              <a:rPr lang="nb-NO" sz="1350" dirty="0" err="1"/>
              <a:t>Sámi</a:t>
            </a:r>
            <a:endParaRPr lang="nb-NO" sz="1350" dirty="0"/>
          </a:p>
        </p:txBody>
      </p:sp>
    </p:spTree>
    <p:extLst>
      <p:ext uri="{BB962C8B-B14F-4D97-AF65-F5344CB8AC3E}">
        <p14:creationId xmlns:p14="http://schemas.microsoft.com/office/powerpoint/2010/main" val="1131655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3515</TotalTime>
  <Words>1619</Words>
  <Application>Microsoft Macintosh PowerPoint</Application>
  <PresentationFormat>On-screen Show (16:9)</PresentationFormat>
  <Paragraphs>268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ＭＳ 明朝</vt:lpstr>
      <vt:lpstr>Arial</vt:lpstr>
      <vt:lpstr>Calibri</vt:lpstr>
      <vt:lpstr>Calibri Light</vt:lpstr>
      <vt:lpstr>Cambria</vt:lpstr>
      <vt:lpstr>Open Sans</vt:lpstr>
      <vt:lpstr>Times New Roman</vt:lpstr>
      <vt:lpstr>Office Theme</vt:lpstr>
      <vt:lpstr>North Sámi Possessive Constructions in the Era of Truth and Reconciliation </vt:lpstr>
      <vt:lpstr>Our Study of North Sámi Possessive Constructions...</vt:lpstr>
      <vt:lpstr>Overview</vt:lpstr>
      <vt:lpstr>About North Sámi and Its  Possessive Constructions</vt:lpstr>
      <vt:lpstr>Facts about the Sámis</vt:lpstr>
      <vt:lpstr>Morphologically Complex:</vt:lpstr>
      <vt:lpstr>Facts about the Sámis</vt:lpstr>
      <vt:lpstr>Threatened Language</vt:lpstr>
      <vt:lpstr>WALS Feature 57a: Possessive affixes</vt:lpstr>
      <vt:lpstr>North Sámi Possessive Constructions: NPx and ReflN</vt:lpstr>
      <vt:lpstr>ReflN components = reflexive Genitive pronoun + noun inflection </vt:lpstr>
      <vt:lpstr>PowerPoint Presentation</vt:lpstr>
      <vt:lpstr>Two Datasets</vt:lpstr>
      <vt:lpstr>What Cognitive Linguistics Contributes to Documenting Discrimination </vt:lpstr>
      <vt:lpstr>PowerPoint Presentation</vt:lpstr>
      <vt:lpstr>What North Sámi Contributes to Understanding Possession </vt:lpstr>
      <vt:lpstr>New Possession Distinction: ReflN for Alienable vs. NPx for Inalienable</vt:lpstr>
      <vt:lpstr>Semantics of Alienable vs. Inalienable Possession</vt:lpstr>
      <vt:lpstr>Kin and Body Parts</vt:lpstr>
      <vt:lpstr>Products</vt:lpstr>
      <vt:lpstr>Other Cuture-Specific Items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our language textbooks are like overstuffed suitcases </dc:title>
  <dc:creator>Microsoft Office User</dc:creator>
  <cp:lastModifiedBy>Laura A Janda</cp:lastModifiedBy>
  <cp:revision>164</cp:revision>
  <cp:lastPrinted>2018-01-31T15:55:54Z</cp:lastPrinted>
  <dcterms:created xsi:type="dcterms:W3CDTF">2017-10-19T18:34:55Z</dcterms:created>
  <dcterms:modified xsi:type="dcterms:W3CDTF">2019-06-27T13:06:34Z</dcterms:modified>
</cp:coreProperties>
</file>