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328" r:id="rId2"/>
    <p:sldId id="386" r:id="rId3"/>
    <p:sldId id="360" r:id="rId4"/>
    <p:sldId id="355" r:id="rId5"/>
    <p:sldId id="272" r:id="rId6"/>
    <p:sldId id="275" r:id="rId7"/>
    <p:sldId id="362" r:id="rId8"/>
    <p:sldId id="352" r:id="rId9"/>
    <p:sldId id="369" r:id="rId10"/>
    <p:sldId id="357" r:id="rId11"/>
    <p:sldId id="277" r:id="rId12"/>
    <p:sldId id="281" r:id="rId13"/>
    <p:sldId id="282" r:id="rId14"/>
    <p:sldId id="358" r:id="rId15"/>
    <p:sldId id="365" r:id="rId16"/>
    <p:sldId id="297" r:id="rId17"/>
    <p:sldId id="309" r:id="rId18"/>
    <p:sldId id="326" r:id="rId19"/>
    <p:sldId id="311" r:id="rId20"/>
    <p:sldId id="312" r:id="rId21"/>
    <p:sldId id="359" r:id="rId22"/>
    <p:sldId id="366" r:id="rId23"/>
    <p:sldId id="371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5" r:id="rId35"/>
    <p:sldId id="384" r:id="rId36"/>
  </p:sldIdLst>
  <p:sldSz cx="9144000" cy="5143500" type="screen16x9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9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6FFA"/>
    <a:srgbClr val="BC6CED"/>
    <a:srgbClr val="007396"/>
    <a:srgbClr val="59BEC9"/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00"/>
    <p:restoredTop sz="91486"/>
  </p:normalViewPr>
  <p:slideViewPr>
    <p:cSldViewPr snapToGrid="0" snapToObjects="1">
      <p:cViewPr varScale="1">
        <p:scale>
          <a:sx n="114" d="100"/>
          <a:sy n="114" d="100"/>
        </p:scale>
        <p:origin x="1456" y="176"/>
      </p:cViewPr>
      <p:guideLst>
        <p:guide orient="horz" pos="2899"/>
        <p:guide pos="4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18494E-CA58-EE43-A1DD-F8DDCEEBE1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9017D3-02FD-B440-A408-C9F6BEE19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465B-12BC-AF4B-87DE-D94ACC12870A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4FDCF-200A-0E48-8C34-9CE241C885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BDD52-0CEC-9F4C-A0FD-A2BD8334CA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B616-0663-DD46-9381-94F81A83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4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DDA1C-5016-704B-8118-08AD164B582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6C106-4089-BB4D-9FF0-DF66D6CD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0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FADE-0197-8541-ABED-02127B86E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5E70A8-39A9-C74A-B176-79684228E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802E9-758A-924F-A4B1-672DDC73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405D1-63B3-8341-9C99-D1B7FB5B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56AF4-884F-6147-9D9D-F6A03D6B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1837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D39D4-C2C2-6A44-93E0-F1F21825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9B125-92C8-8D46-9AD9-341F7E66D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BBC34-C73B-3E4A-88DC-7A0913A4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1A426-002A-864B-8D75-D65C219B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DC62-AC36-8348-A2A1-0E420F09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73469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ECE11A-71A2-AF47-AC53-7ACDA1E10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E2966-ACE8-9343-917B-32528EC64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57368-AC62-0B46-814F-DDA143ED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0868C-0054-8243-9B4E-942EF3E3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81DA3-015A-9B43-9F15-A0BEBB14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20422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432806"/>
            <a:ext cx="4934354" cy="110251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29"/>
            <a:ext cx="4675782" cy="131445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28" name="Rett linje 27"/>
          <p:cNvCxnSpPr/>
          <p:nvPr userDrawn="1"/>
        </p:nvCxnSpPr>
        <p:spPr>
          <a:xfrm>
            <a:off x="790575" y="2617829"/>
            <a:ext cx="4579572" cy="1191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4" name="Bilde 13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16" name="Rett linje 15"/>
          <p:cNvCxnSpPr/>
          <p:nvPr userDrawn="1"/>
        </p:nvCxnSpPr>
        <p:spPr>
          <a:xfrm flipV="1">
            <a:off x="2488893" y="2162369"/>
            <a:ext cx="6655107" cy="2981139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/>
          <p:cNvCxnSpPr/>
          <p:nvPr userDrawn="1"/>
        </p:nvCxnSpPr>
        <p:spPr>
          <a:xfrm>
            <a:off x="5668985" y="2291719"/>
            <a:ext cx="3475015" cy="1382210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flipH="1">
            <a:off x="4628412" y="-83976"/>
            <a:ext cx="1994100" cy="5227483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32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300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8834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9" name="Bilde 18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20" name="Rett linje 19"/>
          <p:cNvCxnSpPr/>
          <p:nvPr userDrawn="1"/>
        </p:nvCxnSpPr>
        <p:spPr>
          <a:xfrm flipV="1">
            <a:off x="2488893" y="2035780"/>
            <a:ext cx="6953942" cy="3107727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/>
          <p:nvPr userDrawn="1"/>
        </p:nvCxnSpPr>
        <p:spPr>
          <a:xfrm>
            <a:off x="5668985" y="2291719"/>
            <a:ext cx="3773855" cy="1504193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/>
          <p:cNvCxnSpPr/>
          <p:nvPr userDrawn="1"/>
        </p:nvCxnSpPr>
        <p:spPr>
          <a:xfrm rot="5400000">
            <a:off x="2396684" y="669670"/>
            <a:ext cx="6858000" cy="2620072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30"/>
            <a:ext cx="4675782" cy="120503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5370152" y="3004662"/>
            <a:ext cx="3773855" cy="112814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694366" y="4432889"/>
            <a:ext cx="4675782" cy="2930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6720-D8B5-0D43-825D-4FD6D6FF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2B62A-2E56-3344-AD00-FAE94F07A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81E95-6637-7845-8012-A1FFED4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D0592-022E-5941-B6AD-5A45F40A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46BE9-804C-A94C-8478-373B94D9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26849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79BA-ACEC-A747-81BD-3DD0E95E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37F4F-FE23-6849-BC3C-CCC56CE73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70491-A910-A941-BCA1-FF2D2EE7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0B31F-F401-9E4F-9364-780F0AF75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B27B8-2178-094C-96D4-72CE8A8E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88684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BDF5-F3F1-BD41-B934-5A8671E6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6C0D2-D0A2-4A49-836A-CA656C39D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A5E35-7362-6A41-9186-60727653D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15524-1847-904A-A35B-8C0239073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1F81E-CCA3-5F49-ACD6-67100232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117FE-98F2-204B-A506-C5B03031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03933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62AB-C760-7947-89B3-F86AF1DDA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96682-A504-3F43-93A6-814B18E8A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ADF9C-F78D-A542-88D1-596A02135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D0B36-30CB-ED48-946D-C969602597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88B1C-73D9-8442-BDC9-4663DB135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7BA24-93A0-3543-9DB5-FF716E53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D2D31-4269-6B4F-A348-ADF85546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C9C2EE-B4C0-1145-82C5-F4E8C5AE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276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05B2D-5544-274E-8DFD-D9711B5F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5EBB3-3CBD-FF4D-B0C7-C0C9F930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5E7C4-7717-A244-AB66-D116CC4F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FCC7C-AFF1-D54B-8F5C-04D150E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35747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A103C-074D-3D4A-8581-189FD14E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F0320-67A2-4042-9F41-4ECF1A06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AE19B-B59C-AF4D-8D61-7108341A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1303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4665-548C-E241-B72D-B30D8DD2C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6507D-861F-2D4E-8BD5-38579FA80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A2F2A-14FA-8F4E-AC0B-614694BDE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8439B-C26B-054F-B483-1E148A24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ADC68-1B58-1A41-B8DB-C14CE1E1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7DC34-3F46-CF42-A542-3E3380DE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98349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C904-7E2F-804B-A58D-BEF97B12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72EA0C-F67F-8D4F-8256-AE70C20F5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37D2F-0446-F041-A588-BA146050C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2FEC0-55AD-9544-AF6C-C9068BA2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5DEA7-78CA-4241-83C2-BC6CE6BF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4C7B5-F8B3-E14B-84E8-2EAAA6E9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5102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EF0788-8A91-3B45-8564-8F6E451B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CED07-CF6C-894B-B006-62971377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28A88-C00D-484C-A3AA-F06900EE5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7EFF2-805D-484E-A987-8B48472C3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F492D-C6B1-3F42-9F6E-B425736F1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49F1308-D10C-114C-B735-82E05DD6B98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499"/>
          </a:xfrm>
          <a:prstGeom prst="rect">
            <a:avLst/>
          </a:prstGeom>
        </p:spPr>
      </p:pic>
      <p:cxnSp>
        <p:nvCxnSpPr>
          <p:cNvPr id="8" name="Rett linje 12">
            <a:extLst>
              <a:ext uri="{FF2B5EF4-FFF2-40B4-BE49-F238E27FC236}">
                <a16:creationId xmlns:a16="http://schemas.microsoft.com/office/drawing/2014/main" id="{9CF4D06A-059C-6C4B-A7B2-1C906E1AEA46}"/>
              </a:ext>
            </a:extLst>
          </p:cNvPr>
          <p:cNvCxnSpPr/>
          <p:nvPr userDrawn="1"/>
        </p:nvCxnSpPr>
        <p:spPr>
          <a:xfrm rot="5400000">
            <a:off x="7716651" y="37188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14">
            <a:extLst>
              <a:ext uri="{FF2B5EF4-FFF2-40B4-BE49-F238E27FC236}">
                <a16:creationId xmlns:a16="http://schemas.microsoft.com/office/drawing/2014/main" id="{14ADE074-6B9F-E246-A63F-5940A45C8E14}"/>
              </a:ext>
            </a:extLst>
          </p:cNvPr>
          <p:cNvCxnSpPr/>
          <p:nvPr userDrawn="1"/>
        </p:nvCxnSpPr>
        <p:spPr>
          <a:xfrm rot="10800000" flipV="1">
            <a:off x="6924737" y="4135608"/>
            <a:ext cx="2216545" cy="1007893"/>
          </a:xfrm>
          <a:prstGeom prst="line">
            <a:avLst/>
          </a:prstGeom>
          <a:ln>
            <a:solidFill>
              <a:srgbClr val="59BEC9">
                <a:alpha val="5411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16">
            <a:extLst>
              <a:ext uri="{FF2B5EF4-FFF2-40B4-BE49-F238E27FC236}">
                <a16:creationId xmlns:a16="http://schemas.microsoft.com/office/drawing/2014/main" id="{61820C1C-C24B-1741-9357-E12A5C70DD82}"/>
              </a:ext>
            </a:extLst>
          </p:cNvPr>
          <p:cNvCxnSpPr/>
          <p:nvPr userDrawn="1"/>
        </p:nvCxnSpPr>
        <p:spPr>
          <a:xfrm rot="5400000">
            <a:off x="8331762" y="4333979"/>
            <a:ext cx="1161841" cy="457200"/>
          </a:xfrm>
          <a:prstGeom prst="line">
            <a:avLst/>
          </a:prstGeom>
          <a:ln w="19050" cap="flat" cmpd="sng" algn="ctr">
            <a:solidFill>
              <a:srgbClr val="007396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69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2" r:id="rId13"/>
    <p:sldLayoutId id="214748365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tiff"/><Relationship Id="rId7" Type="http://schemas.openxmlformats.org/officeDocument/2006/relationships/image" Target="../media/image21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5" Type="http://schemas.openxmlformats.org/officeDocument/2006/relationships/image" Target="../media/image19.tiff"/><Relationship Id="rId10" Type="http://schemas.openxmlformats.org/officeDocument/2006/relationships/image" Target="../media/image24.jpg"/><Relationship Id="rId4" Type="http://schemas.openxmlformats.org/officeDocument/2006/relationships/image" Target="../media/image18.tiff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ococo.cosyco.ru/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://ruscorpora.ru/o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hyperlink" Target="https://spraakbanken.gu.se/karp/#?mode=konstruktikon-ru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uit-no.github.io/smartool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zhdunami.org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799" y="1432806"/>
            <a:ext cx="7900639" cy="1102519"/>
          </a:xfrm>
        </p:spPr>
        <p:txBody>
          <a:bodyPr>
            <a:noAutofit/>
          </a:bodyPr>
          <a:lstStyle/>
          <a:p>
            <a:r>
              <a:rPr lang="en-US" sz="2800" b="1" dirty="0"/>
              <a:t>Paradigms: </a:t>
            </a:r>
            <a:br>
              <a:rPr lang="en-US" sz="2800" b="1" dirty="0"/>
            </a:br>
            <a:r>
              <a:rPr lang="en-US" sz="2800" b="1" dirty="0"/>
              <a:t>cognitive plausibility and pedagogical application</a:t>
            </a:r>
            <a:r>
              <a:rPr lang="nb-NO" sz="2800" b="1" dirty="0"/>
              <a:t> </a:t>
            </a:r>
            <a:endParaRPr lang="en-US" sz="2800" b="1" dirty="0">
              <a:latin typeface="+mj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94366" y="2704628"/>
            <a:ext cx="7646746" cy="1154853"/>
          </a:xfrm>
        </p:spPr>
        <p:txBody>
          <a:bodyPr>
            <a:noAutofit/>
          </a:bodyPr>
          <a:lstStyle/>
          <a:p>
            <a:r>
              <a:rPr lang="en-US" sz="1800" dirty="0">
                <a:latin typeface="+mn-lt"/>
              </a:rPr>
              <a:t>Laura A. </a:t>
            </a:r>
            <a:r>
              <a:rPr lang="en-US" sz="1800" dirty="0" err="1">
                <a:latin typeface="+mn-lt"/>
              </a:rPr>
              <a:t>Janda</a:t>
            </a:r>
            <a:r>
              <a:rPr lang="cs-CZ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UiT</a:t>
            </a:r>
            <a:r>
              <a:rPr lang="en-US" sz="1800" dirty="0">
                <a:latin typeface="+mn-lt"/>
              </a:rPr>
              <a:t> The Arctic University of Norway</a:t>
            </a:r>
          </a:p>
          <a:p>
            <a:r>
              <a:rPr lang="en-US" sz="1800" dirty="0"/>
              <a:t>Francis M. </a:t>
            </a:r>
            <a:r>
              <a:rPr lang="en-US" sz="1800" dirty="0" err="1"/>
              <a:t>Tyers</a:t>
            </a:r>
            <a:r>
              <a:rPr lang="cs-CZ" sz="1800" dirty="0"/>
              <a:t>, Indiana University and </a:t>
            </a:r>
            <a:r>
              <a:rPr lang="cs-CZ" sz="1800" dirty="0" err="1"/>
              <a:t>Higher</a:t>
            </a:r>
            <a:r>
              <a:rPr lang="cs-CZ" sz="1800" dirty="0"/>
              <a:t> </a:t>
            </a:r>
            <a:r>
              <a:rPr lang="cs-CZ" sz="1800" dirty="0" err="1"/>
              <a:t>School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Economics</a:t>
            </a:r>
            <a:r>
              <a:rPr lang="ru-RU" sz="1800" dirty="0"/>
              <a:t>, </a:t>
            </a:r>
            <a:r>
              <a:rPr lang="cs-CZ" sz="1800" dirty="0" err="1"/>
              <a:t>Moscow</a:t>
            </a:r>
            <a:endParaRPr lang="en-US" sz="1800" dirty="0"/>
          </a:p>
        </p:txBody>
      </p:sp>
      <p:pic>
        <p:nvPicPr>
          <p:cNvPr id="6" name="Picture 3" descr="clear3large.png">
            <a:extLst>
              <a:ext uri="{FF2B5EF4-FFF2-40B4-BE49-F238E27FC236}">
                <a16:creationId xmlns:a16="http://schemas.microsoft.com/office/drawing/2014/main" id="{0F547DC4-5070-D041-819A-BCE2DA060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39" y="4232915"/>
            <a:ext cx="28305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8EBF432-6987-1A46-97F2-B5E6B71C1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3" y="3384973"/>
            <a:ext cx="1740076" cy="174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62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D1F54-6339-3541-AAD5-FFEC91FA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Illustration of Overlapping Subsets of Paradigms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093CF-C8C0-EA4E-BD2F-FA6DA8D4A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000" dirty="0" err="1"/>
              <a:t>Frequency</a:t>
            </a:r>
            <a:r>
              <a:rPr lang="nb-NO" sz="2000" dirty="0"/>
              <a:t> </a:t>
            </a:r>
            <a:r>
              <a:rPr lang="nb-NO" sz="2000" dirty="0" err="1"/>
              <a:t>distributions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wordforms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982 </a:t>
            </a:r>
            <a:r>
              <a:rPr lang="nb-NO" sz="2000" dirty="0" err="1"/>
              <a:t>noun</a:t>
            </a:r>
            <a:r>
              <a:rPr lang="nb-NO" sz="2000" dirty="0"/>
              <a:t> </a:t>
            </a:r>
            <a:r>
              <a:rPr lang="nb-NO" sz="2000" dirty="0" err="1"/>
              <a:t>lexemes</a:t>
            </a:r>
            <a:endParaRPr lang="ru-RU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All </a:t>
            </a:r>
            <a:r>
              <a:rPr lang="nb-NO" sz="2000" dirty="0" err="1"/>
              <a:t>lexemes</a:t>
            </a:r>
            <a:r>
              <a:rPr lang="nb-NO" sz="2000" dirty="0"/>
              <a:t> </a:t>
            </a:r>
            <a:r>
              <a:rPr lang="nb-NO" sz="2000" dirty="0" err="1"/>
              <a:t>with</a:t>
            </a:r>
            <a:r>
              <a:rPr lang="nb-NO" sz="2000" dirty="0"/>
              <a:t> </a:t>
            </a:r>
            <a:r>
              <a:rPr lang="nb-NO" sz="2000" dirty="0" err="1"/>
              <a:t>frequency</a:t>
            </a:r>
            <a:r>
              <a:rPr lang="nb-NO" sz="2000" dirty="0"/>
              <a:t> ≥ 50 in </a:t>
            </a:r>
            <a:r>
              <a:rPr lang="nb-NO" sz="2000" dirty="0" err="1"/>
              <a:t>SynTagRus</a:t>
            </a:r>
            <a:r>
              <a:rPr lang="nb-NO" sz="2000" dirty="0"/>
              <a:t> </a:t>
            </a:r>
            <a:r>
              <a:rPr lang="nb-NO" sz="2000" dirty="0" err="1"/>
              <a:t>representing</a:t>
            </a:r>
            <a:r>
              <a:rPr lang="nb-NO" sz="2000" dirty="0"/>
              <a:t> </a:t>
            </a:r>
            <a:r>
              <a:rPr lang="nb-NO" sz="2000" dirty="0" err="1"/>
              <a:t>five</a:t>
            </a:r>
            <a:r>
              <a:rPr lang="nb-NO" sz="2000" dirty="0"/>
              <a:t> </a:t>
            </a:r>
            <a:r>
              <a:rPr lang="nb-NO" sz="2000" dirty="0" err="1"/>
              <a:t>paradigm</a:t>
            </a:r>
            <a:r>
              <a:rPr lang="nb-NO" sz="2000" dirty="0"/>
              <a:t> types: </a:t>
            </a:r>
          </a:p>
          <a:p>
            <a:pPr lvl="1"/>
            <a:r>
              <a:rPr lang="nb-NO" sz="2000" dirty="0" err="1"/>
              <a:t>masculine</a:t>
            </a:r>
            <a:r>
              <a:rPr lang="nb-NO" sz="2000" dirty="0"/>
              <a:t> </a:t>
            </a:r>
            <a:r>
              <a:rPr lang="nb-NO" sz="2000" dirty="0" err="1"/>
              <a:t>inanimate</a:t>
            </a:r>
            <a:r>
              <a:rPr lang="nb-NO" sz="2000" dirty="0"/>
              <a:t> (312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</a:p>
          <a:p>
            <a:pPr lvl="1"/>
            <a:r>
              <a:rPr lang="nb-NO" sz="2000" dirty="0" err="1"/>
              <a:t>masculine</a:t>
            </a:r>
            <a:r>
              <a:rPr lang="nb-NO" sz="2000" dirty="0"/>
              <a:t> </a:t>
            </a:r>
            <a:r>
              <a:rPr lang="nb-NO" sz="2000" dirty="0" err="1"/>
              <a:t>animate</a:t>
            </a:r>
            <a:r>
              <a:rPr lang="nb-NO" sz="2000" dirty="0"/>
              <a:t> (95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</a:p>
          <a:p>
            <a:pPr lvl="1"/>
            <a:r>
              <a:rPr lang="nb-NO" sz="2000" dirty="0" err="1"/>
              <a:t>neuter</a:t>
            </a:r>
            <a:r>
              <a:rPr lang="nb-NO" sz="2000" dirty="0"/>
              <a:t> </a:t>
            </a:r>
            <a:r>
              <a:rPr lang="nb-NO" sz="2000" dirty="0" err="1"/>
              <a:t>inanimate</a:t>
            </a:r>
            <a:r>
              <a:rPr lang="nb-NO" sz="2000" dirty="0"/>
              <a:t> (238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</a:p>
          <a:p>
            <a:pPr lvl="1"/>
            <a:r>
              <a:rPr lang="nb-NO" sz="2000" dirty="0"/>
              <a:t>feminine </a:t>
            </a:r>
            <a:r>
              <a:rPr lang="nb-NO" sz="2000" dirty="0" err="1"/>
              <a:t>inanimate</a:t>
            </a:r>
            <a:r>
              <a:rPr lang="nb-NO" sz="2000" dirty="0"/>
              <a:t> II (ending in -a/-</a:t>
            </a:r>
            <a:r>
              <a:rPr lang="ru-RU" sz="2000" dirty="0"/>
              <a:t>я</a:t>
            </a:r>
            <a:r>
              <a:rPr lang="nb-NO" sz="2000" dirty="0"/>
              <a:t>, 261 </a:t>
            </a:r>
            <a:r>
              <a:rPr lang="nb-NO" sz="2000" dirty="0" err="1"/>
              <a:t>lexemes</a:t>
            </a:r>
            <a:r>
              <a:rPr lang="nb-NO" sz="2000" dirty="0"/>
              <a:t>) </a:t>
            </a:r>
          </a:p>
          <a:p>
            <a:pPr lvl="1"/>
            <a:r>
              <a:rPr lang="nb-NO" sz="2000" dirty="0"/>
              <a:t>feminine </a:t>
            </a:r>
            <a:r>
              <a:rPr lang="nb-NO" sz="2000" dirty="0" err="1"/>
              <a:t>inanimate</a:t>
            </a:r>
            <a:r>
              <a:rPr lang="nb-NO" sz="2000" dirty="0"/>
              <a:t> III (ending in -</a:t>
            </a:r>
            <a:r>
              <a:rPr lang="ru-RU" sz="2000" dirty="0"/>
              <a:t>ь</a:t>
            </a:r>
            <a:r>
              <a:rPr lang="nb-NO" sz="2000" dirty="0"/>
              <a:t>, 75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6999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645444" y="225029"/>
            <a:ext cx="5910263" cy="653653"/>
          </a:xfrm>
        </p:spPr>
        <p:txBody>
          <a:bodyPr>
            <a:noAutofit/>
          </a:bodyPr>
          <a:lstStyle/>
          <a:p>
            <a:pPr algn="ctr"/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Frequency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Distributions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of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Some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b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</a:b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High-frequency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Russian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Nouns</a:t>
            </a:r>
            <a:endParaRPr lang="en-US" altLang="en-US" sz="2800" b="1" dirty="0">
              <a:latin typeface="Open Sans" charset="0"/>
              <a:ea typeface="ＭＳ Ｐゴシック" charset="-128"/>
              <a:cs typeface="Open Sans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89460" y="1313260"/>
          <a:ext cx="6172200" cy="3337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страх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отделение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концепция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память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Gsg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страха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отделения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концепции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памяти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Dsg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памяти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Asg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страх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отделение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концепцию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память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Isg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страхом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солдатом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отделением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концепцией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памятью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Lsg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страхе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отделении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памяти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солдаты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Gpl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страхов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отделений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концепций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Dpl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Apl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Ipl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страхами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концепциями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Lpl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страхах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389460" y="4650581"/>
            <a:ext cx="6407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i="1" dirty="0">
                <a:latin typeface="Calibri" charset="0"/>
              </a:rPr>
              <a:t>Key:</a:t>
            </a:r>
            <a:r>
              <a:rPr lang="ru-RU" altLang="en-US" i="1" dirty="0">
                <a:latin typeface="Calibri" charset="0"/>
              </a:rPr>
              <a:t> </a:t>
            </a:r>
            <a:r>
              <a:rPr lang="nb-NO" altLang="en-US" b="1" dirty="0">
                <a:latin typeface="Calibri" charset="0"/>
              </a:rPr>
              <a:t>bold</a:t>
            </a:r>
            <a:r>
              <a:rPr lang="nb-NO" altLang="en-US" dirty="0">
                <a:latin typeface="Calibri" charset="0"/>
              </a:rPr>
              <a:t> &gt;20%, </a:t>
            </a:r>
            <a:r>
              <a:rPr lang="nb-NO" altLang="en-US" dirty="0" err="1">
                <a:latin typeface="Calibri" charset="0"/>
              </a:rPr>
              <a:t>plain</a:t>
            </a:r>
            <a:r>
              <a:rPr lang="nb-NO" altLang="en-US" dirty="0">
                <a:latin typeface="Calibri" charset="0"/>
              </a:rPr>
              <a:t> &gt;10%, </a:t>
            </a:r>
            <a:r>
              <a:rPr lang="nb-NO" altLang="en-US" dirty="0" err="1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grey</a:t>
            </a:r>
            <a:r>
              <a:rPr lang="nb-NO" altLang="en-US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 </a:t>
            </a:r>
            <a:r>
              <a:rPr lang="nb-NO" altLang="en-US" dirty="0">
                <a:latin typeface="Calibri" charset="0"/>
              </a:rPr>
              <a:t>1-9%, (blank) </a:t>
            </a:r>
            <a:r>
              <a:rPr lang="nb-NO" altLang="en-US" dirty="0" err="1">
                <a:latin typeface="Calibri" charset="0"/>
              </a:rPr>
              <a:t>unattested</a:t>
            </a:r>
            <a:r>
              <a:rPr lang="nb-NO" altLang="en-US" dirty="0">
                <a:latin typeface="Calibri" charset="0"/>
              </a:rPr>
              <a:t> </a:t>
            </a:r>
            <a:endParaRPr lang="en-US" altLang="en-US" dirty="0">
              <a:latin typeface="Calibri" charset="0"/>
            </a:endParaRPr>
          </a:p>
        </p:txBody>
      </p:sp>
      <p:sp>
        <p:nvSpPr>
          <p:cNvPr id="24652" name="TextBox 2"/>
          <p:cNvSpPr txBox="1">
            <a:spLocks noChangeArrowheads="1"/>
          </p:cNvSpPr>
          <p:nvPr/>
        </p:nvSpPr>
        <p:spPr bwMode="auto">
          <a:xfrm>
            <a:off x="1475185" y="913210"/>
            <a:ext cx="64079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1350" i="1" dirty="0">
                <a:latin typeface="Calibri" charset="0"/>
              </a:rPr>
              <a:t>		‘</a:t>
            </a:r>
            <a:r>
              <a:rPr lang="nb-NO" altLang="en-US" sz="1350" i="1" dirty="0" err="1">
                <a:latin typeface="Calibri" charset="0"/>
              </a:rPr>
              <a:t>fear</a:t>
            </a:r>
            <a:r>
              <a:rPr lang="nb-NO" altLang="en-US" sz="1350" i="1" dirty="0">
                <a:latin typeface="Calibri" charset="0"/>
              </a:rPr>
              <a:t>’	              ‘</a:t>
            </a:r>
            <a:r>
              <a:rPr lang="nb-NO" altLang="en-US" sz="1350" i="1" dirty="0" err="1">
                <a:latin typeface="Calibri" charset="0"/>
              </a:rPr>
              <a:t>soldier</a:t>
            </a:r>
            <a:r>
              <a:rPr lang="nb-NO" altLang="en-US" sz="1350" i="1" dirty="0">
                <a:latin typeface="Calibri" charset="0"/>
              </a:rPr>
              <a:t>’	    ‘</a:t>
            </a:r>
            <a:r>
              <a:rPr lang="nb-NO" altLang="en-US" sz="1350" i="1" dirty="0" err="1">
                <a:latin typeface="Calibri" charset="0"/>
              </a:rPr>
              <a:t>department</a:t>
            </a:r>
            <a:r>
              <a:rPr lang="nb-NO" altLang="en-US" sz="1350" i="1" dirty="0">
                <a:latin typeface="Calibri" charset="0"/>
              </a:rPr>
              <a:t>’    ‘</a:t>
            </a:r>
            <a:r>
              <a:rPr lang="nb-NO" altLang="en-US" sz="1350" i="1" dirty="0" err="1">
                <a:latin typeface="Calibri" charset="0"/>
              </a:rPr>
              <a:t>concept</a:t>
            </a:r>
            <a:r>
              <a:rPr lang="nb-NO" altLang="en-US" sz="1350" i="1" dirty="0">
                <a:latin typeface="Calibri" charset="0"/>
              </a:rPr>
              <a:t>’</a:t>
            </a:r>
            <a:r>
              <a:rPr lang="nb-NO" altLang="en-US" sz="1350" i="1">
                <a:latin typeface="Calibri" charset="0"/>
              </a:rPr>
              <a:t>	‘</a:t>
            </a:r>
            <a:r>
              <a:rPr lang="nb-NO" altLang="en-US" sz="1350" i="1" dirty="0" err="1">
                <a:latin typeface="Calibri" charset="0"/>
              </a:rPr>
              <a:t>memory</a:t>
            </a:r>
            <a:r>
              <a:rPr lang="nb-NO" altLang="en-US" sz="1350" i="1" dirty="0">
                <a:latin typeface="Calibri" charset="0"/>
              </a:rPr>
              <a:t>’</a:t>
            </a:r>
            <a:endParaRPr lang="en-US" altLang="en-US" sz="135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</p:spTree>
    <p:extLst>
      <p:ext uri="{BB962C8B-B14F-4D97-AF65-F5344CB8AC3E}">
        <p14:creationId xmlns:p14="http://schemas.microsoft.com/office/powerpoint/2010/main" val="46962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1113235" y="421482"/>
            <a:ext cx="3414713" cy="1313260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100" b="1" dirty="0"/>
              <a:t>Typically a lexeme is found in only 1-3 </a:t>
            </a:r>
            <a:r>
              <a:rPr lang="en-US" sz="2100" b="1" dirty="0" err="1"/>
              <a:t>wordforms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166894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94FCBC8B-F964-FA43-8DBB-6358B66E5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4103"/>
            <a:ext cx="2968978" cy="4952029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/>
              <a:t>Any single lexeme gives exposure to only a subset of the paradigm.</a:t>
            </a:r>
          </a:p>
          <a:p>
            <a:pPr algn="ctr">
              <a:defRPr/>
            </a:pPr>
            <a:r>
              <a:rPr lang="en-US" sz="2400" b="1" dirty="0"/>
              <a:t>Each lexeme has a different subset of most typical forms.</a:t>
            </a:r>
          </a:p>
          <a:p>
            <a:pPr algn="ctr">
              <a:defRPr/>
            </a:pPr>
            <a:r>
              <a:rPr lang="en-US" sz="2400" b="1" dirty="0"/>
              <a:t>Collectively they populate the entire “space” of case/number combinations.</a:t>
            </a:r>
          </a:p>
        </p:txBody>
      </p:sp>
    </p:spTree>
    <p:extLst>
      <p:ext uri="{BB962C8B-B14F-4D97-AF65-F5344CB8AC3E}">
        <p14:creationId xmlns:p14="http://schemas.microsoft.com/office/powerpoint/2010/main" val="2847555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0E67-5E4E-F945-9582-63549D87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 err="1"/>
              <a:t>Distributional</a:t>
            </a:r>
            <a:r>
              <a:rPr lang="nb-NO" sz="3200" b="1" dirty="0"/>
              <a:t> </a:t>
            </a:r>
            <a:r>
              <a:rPr lang="nb-NO" sz="3200" b="1" dirty="0" err="1"/>
              <a:t>Facts</a:t>
            </a:r>
            <a:r>
              <a:rPr lang="nb-NO" sz="3200" b="1" dirty="0"/>
              <a:t> </a:t>
            </a:r>
            <a:r>
              <a:rPr lang="nb-NO" sz="3200" b="1" dirty="0" err="1"/>
              <a:t>about</a:t>
            </a:r>
            <a:r>
              <a:rPr lang="nb-NO" sz="3200" b="1" dirty="0"/>
              <a:t> </a:t>
            </a:r>
            <a:br>
              <a:rPr lang="nb-NO" sz="3200" b="1" dirty="0"/>
            </a:br>
            <a:r>
              <a:rPr lang="nb-NO" sz="3200" b="1" dirty="0"/>
              <a:t>Russian </a:t>
            </a:r>
            <a:r>
              <a:rPr lang="nb-NO" sz="3200" b="1" dirty="0" err="1"/>
              <a:t>Paradigms</a:t>
            </a:r>
            <a:r>
              <a:rPr lang="nb-NO" sz="3200" b="1" dirty="0"/>
              <a:t>: </a:t>
            </a:r>
            <a:r>
              <a:rPr lang="nb-NO" sz="3200" b="1" dirty="0" err="1"/>
              <a:t>Summary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3BAA6-0D73-2741-AE55-578C6D070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b-NO" sz="2400" dirty="0"/>
              <a:t>Even a </a:t>
            </a:r>
            <a:r>
              <a:rPr lang="nb-NO" sz="2400" dirty="0" err="1"/>
              <a:t>small</a:t>
            </a:r>
            <a:r>
              <a:rPr lang="nb-NO" sz="2400" dirty="0"/>
              <a:t> </a:t>
            </a:r>
            <a:r>
              <a:rPr lang="nb-NO" sz="2400" dirty="0" err="1"/>
              <a:t>vocabulary</a:t>
            </a:r>
            <a:r>
              <a:rPr lang="nb-NO" sz="2400" dirty="0"/>
              <a:t> </a:t>
            </a:r>
            <a:r>
              <a:rPr lang="nb-NO" sz="2400" dirty="0" err="1"/>
              <a:t>can</a:t>
            </a:r>
            <a:r>
              <a:rPr lang="nb-NO" sz="2400" dirty="0"/>
              <a:t> have </a:t>
            </a:r>
            <a:r>
              <a:rPr lang="nb-NO" sz="2400" b="1" dirty="0"/>
              <a:t>&gt;100,000 </a:t>
            </a:r>
            <a:r>
              <a:rPr lang="nb-NO" sz="2400" b="1" dirty="0" err="1"/>
              <a:t>wordforms</a:t>
            </a:r>
            <a:endParaRPr lang="nb-NO" sz="2400" b="1" dirty="0"/>
          </a:p>
          <a:p>
            <a:r>
              <a:rPr lang="nb-NO" sz="2400" b="1" dirty="0"/>
              <a:t>&lt;10%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are</a:t>
            </a:r>
            <a:r>
              <a:rPr lang="nb-NO" sz="2400" dirty="0"/>
              <a:t> </a:t>
            </a:r>
            <a:r>
              <a:rPr lang="nb-NO" sz="2400" dirty="0" err="1"/>
              <a:t>frequent</a:t>
            </a:r>
            <a:r>
              <a:rPr lang="nb-NO" sz="2400" dirty="0"/>
              <a:t>, </a:t>
            </a:r>
            <a:r>
              <a:rPr lang="nb-NO" sz="2400" dirty="0" err="1"/>
              <a:t>others</a:t>
            </a:r>
            <a:r>
              <a:rPr lang="nb-NO" sz="2400" dirty="0"/>
              <a:t> rare or </a:t>
            </a:r>
            <a:r>
              <a:rPr lang="nb-NO" sz="2400" dirty="0" err="1"/>
              <a:t>unencountered</a:t>
            </a:r>
            <a:endParaRPr lang="nb-NO" sz="2400" dirty="0"/>
          </a:p>
          <a:p>
            <a:r>
              <a:rPr lang="nb-NO" sz="2400" dirty="0" err="1"/>
              <a:t>Each</a:t>
            </a:r>
            <a:r>
              <a:rPr lang="nb-NO" sz="2400" dirty="0"/>
              <a:t> </a:t>
            </a:r>
            <a:r>
              <a:rPr lang="nb-NO" sz="2400" dirty="0" err="1"/>
              <a:t>lexeme</a:t>
            </a:r>
            <a:r>
              <a:rPr lang="nb-NO" sz="2400" dirty="0"/>
              <a:t> is </a:t>
            </a:r>
            <a:r>
              <a:rPr lang="nb-NO" sz="2400" dirty="0" err="1"/>
              <a:t>common</a:t>
            </a:r>
            <a:r>
              <a:rPr lang="nb-NO" sz="2400" dirty="0"/>
              <a:t> in a </a:t>
            </a:r>
            <a:r>
              <a:rPr lang="nb-NO" sz="2400" b="1" dirty="0" err="1"/>
              <a:t>subset</a:t>
            </a:r>
            <a:r>
              <a:rPr lang="nb-NO" sz="2400" b="1" dirty="0"/>
              <a:t> </a:t>
            </a:r>
            <a:r>
              <a:rPr lang="nb-NO" sz="2400" b="1" dirty="0" err="1"/>
              <a:t>of</a:t>
            </a:r>
            <a:r>
              <a:rPr lang="nb-NO" sz="2400" b="1" dirty="0"/>
              <a:t> </a:t>
            </a:r>
            <a:r>
              <a:rPr lang="nb-NO" sz="2400" b="1" dirty="0" err="1"/>
              <a:t>wordforms</a:t>
            </a:r>
            <a:endParaRPr lang="nb-NO" sz="2400" b="1" dirty="0"/>
          </a:p>
          <a:p>
            <a:r>
              <a:rPr lang="nb-NO" sz="2400" dirty="0"/>
              <a:t>The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common</a:t>
            </a:r>
            <a:r>
              <a:rPr lang="nb-NO" sz="2400" dirty="0"/>
              <a:t> to a </a:t>
            </a:r>
            <a:r>
              <a:rPr lang="nb-NO" sz="2400" dirty="0" err="1"/>
              <a:t>lexeme</a:t>
            </a:r>
            <a:r>
              <a:rPr lang="nb-NO" sz="2400" dirty="0"/>
              <a:t> </a:t>
            </a:r>
            <a:r>
              <a:rPr lang="nb-NO" sz="2400" dirty="0" err="1"/>
              <a:t>are</a:t>
            </a:r>
            <a:r>
              <a:rPr lang="nb-NO" sz="2400" dirty="0"/>
              <a:t> </a:t>
            </a:r>
            <a:r>
              <a:rPr lang="nb-NO" sz="2400" b="1" dirty="0" err="1"/>
              <a:t>motivated</a:t>
            </a:r>
            <a:r>
              <a:rPr lang="nb-NO" sz="2400" b="1" dirty="0"/>
              <a:t> by </a:t>
            </a:r>
            <a:r>
              <a:rPr lang="nb-NO" sz="2400" b="1" dirty="0" err="1"/>
              <a:t>typical</a:t>
            </a:r>
            <a:r>
              <a:rPr lang="nb-NO" sz="2400" b="1" dirty="0"/>
              <a:t> </a:t>
            </a:r>
            <a:r>
              <a:rPr lang="nb-NO" sz="2400" b="1" dirty="0" err="1"/>
              <a:t>collocations</a:t>
            </a:r>
            <a:r>
              <a:rPr lang="nb-NO" sz="2400" b="1" dirty="0"/>
              <a:t> and </a:t>
            </a:r>
            <a:r>
              <a:rPr lang="nb-NO" sz="2400" b="1" dirty="0" err="1"/>
              <a:t>grammatical</a:t>
            </a:r>
            <a:r>
              <a:rPr lang="nb-NO" sz="2400" b="1" dirty="0"/>
              <a:t> </a:t>
            </a:r>
            <a:r>
              <a:rPr lang="nb-NO" sz="2400" b="1" dirty="0" err="1"/>
              <a:t>constructions</a:t>
            </a:r>
            <a:endParaRPr lang="nb-NO" sz="2400" b="1" dirty="0"/>
          </a:p>
          <a:p>
            <a:r>
              <a:rPr lang="nb-NO" sz="2400" b="1" dirty="0"/>
              <a:t>Overlapping </a:t>
            </a:r>
            <a:r>
              <a:rPr lang="nb-NO" sz="2400" b="1" dirty="0" err="1"/>
              <a:t>subsets</a:t>
            </a:r>
            <a:r>
              <a:rPr lang="nb-NO" sz="2400" b="1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create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b="1" dirty="0" err="1"/>
              <a:t>illusion</a:t>
            </a:r>
            <a:r>
              <a:rPr lang="nb-NO" sz="2400" b="1" dirty="0"/>
              <a:t> </a:t>
            </a:r>
            <a:r>
              <a:rPr lang="nb-NO" sz="2400" b="1" dirty="0" err="1"/>
              <a:t>of</a:t>
            </a:r>
            <a:r>
              <a:rPr lang="nb-NO" sz="2400" b="1" dirty="0"/>
              <a:t> a full </a:t>
            </a:r>
            <a:r>
              <a:rPr lang="nb-NO" sz="2400" b="1" dirty="0" err="1"/>
              <a:t>paradigm</a:t>
            </a:r>
            <a:r>
              <a:rPr lang="nb-NO" sz="2400" dirty="0"/>
              <a:t>, make it </a:t>
            </a:r>
            <a:r>
              <a:rPr lang="nb-NO" sz="2400" dirty="0" err="1"/>
              <a:t>possible</a:t>
            </a:r>
            <a:r>
              <a:rPr lang="nb-NO" sz="2400" dirty="0"/>
              <a:t> for native speakers to </a:t>
            </a:r>
            <a:r>
              <a:rPr lang="nb-NO" sz="2400" dirty="0" err="1"/>
              <a:t>comprehend</a:t>
            </a:r>
            <a:r>
              <a:rPr lang="nb-NO" sz="2400" dirty="0"/>
              <a:t> and </a:t>
            </a:r>
            <a:r>
              <a:rPr lang="nb-NO" sz="2400" dirty="0" err="1"/>
              <a:t>produce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they</a:t>
            </a:r>
            <a:r>
              <a:rPr lang="nb-NO" sz="2400" dirty="0"/>
              <a:t> have never </a:t>
            </a:r>
            <a:r>
              <a:rPr lang="nb-NO" sz="2400" dirty="0" err="1"/>
              <a:t>encountered</a:t>
            </a:r>
            <a:endParaRPr lang="nb-NO" sz="2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1905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70300" y="225029"/>
            <a:ext cx="7105673" cy="91320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b="1" dirty="0"/>
              <a:t>Computational Leaning Experiment</a:t>
            </a:r>
            <a:endParaRPr lang="nb-NO" sz="2800" b="1" dirty="0"/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Based on an ordered list of the most frequent forms for nouns, verbs, and adjectives in </a:t>
            </a:r>
            <a:r>
              <a:rPr lang="en-US" altLang="en-US" sz="2200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endParaRPr lang="en-US" altLang="en-US" sz="2200" dirty="0">
              <a:latin typeface="+mn-lt"/>
              <a:ea typeface="ＭＳ Ｐゴシック" charset="-128"/>
              <a:cs typeface="Open Sans Light" charset="0"/>
            </a:endParaRPr>
          </a:p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Machine learning: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100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200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300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400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500 most frequent forms, predict the next 100 most frequent forms</a:t>
            </a:r>
          </a:p>
          <a:p>
            <a:pPr lvl="1"/>
            <a:r>
              <a:rPr lang="mr-IN" altLang="en-US" dirty="0">
                <a:latin typeface="+mn-lt"/>
                <a:ea typeface="ＭＳ Ｐゴシック" charset="-128"/>
                <a:cs typeface="Open Sans Light" charset="0"/>
              </a:rPr>
              <a:t>…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until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5400,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when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runs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out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of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data</a:t>
            </a:r>
          </a:p>
          <a:p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81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3607594" y="621507"/>
            <a:ext cx="3546872" cy="1950244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7030A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4273153" y="3274219"/>
            <a:ext cx="3242072" cy="1695450"/>
          </a:xfrm>
          <a:prstGeom prst="wedgeRoundRectCallout">
            <a:avLst>
              <a:gd name="adj1" fmla="val -14662"/>
              <a:gd name="adj2" fmla="val -90037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1800-5400: </a:t>
            </a:r>
          </a:p>
          <a:p>
            <a:pPr algn="ctr">
              <a:defRPr/>
            </a:pPr>
            <a:r>
              <a:rPr lang="en-US" sz="2700" b="1" dirty="0"/>
              <a:t>Single forms model outperforms </a:t>
            </a:r>
          </a:p>
          <a:p>
            <a:pPr algn="ctr">
              <a:defRPr/>
            </a:pPr>
            <a:r>
              <a:rPr lang="en-US" sz="2700" b="1" dirty="0"/>
              <a:t>full paradigms</a:t>
            </a:r>
          </a:p>
        </p:txBody>
      </p:sp>
    </p:spTree>
    <p:extLst>
      <p:ext uri="{BB962C8B-B14F-4D97-AF65-F5344CB8AC3E}">
        <p14:creationId xmlns:p14="http://schemas.microsoft.com/office/powerpoint/2010/main" val="688762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0" y="199697"/>
            <a:ext cx="3289738" cy="2650373"/>
          </a:xfrm>
          <a:prstGeom prst="wedgeRoundRectCallout">
            <a:avLst>
              <a:gd name="adj1" fmla="val 38769"/>
              <a:gd name="adj2" fmla="val 83216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After 11 iterations, the errors committed by the single forms model are consistently smaller</a:t>
            </a:r>
          </a:p>
        </p:txBody>
      </p:sp>
    </p:spTree>
    <p:extLst>
      <p:ext uri="{BB962C8B-B14F-4D97-AF65-F5344CB8AC3E}">
        <p14:creationId xmlns:p14="http://schemas.microsoft.com/office/powerpoint/2010/main" val="990058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b="1" dirty="0">
                <a:latin typeface="+mj-lt"/>
                <a:ea typeface="ＭＳ Ｐゴシック" charset="-128"/>
                <a:cs typeface="Open Sans" charset="0"/>
              </a:rPr>
              <a:t>Computational Learning Experiment: Summary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756745" y="1313260"/>
            <a:ext cx="7693572" cy="3615928"/>
          </a:xfrm>
        </p:spPr>
        <p:txBody>
          <a:bodyPr>
            <a:noAutofit/>
          </a:bodyPr>
          <a:lstStyle/>
          <a:p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Learning is potentially enhanced by focus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only on the most typical wordforms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 attested for each lexeme: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accuracy increases 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and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severity of errors decreases</a:t>
            </a:r>
          </a:p>
          <a:p>
            <a:r>
              <a:rPr lang="en-US" altLang="en-US" sz="2800" dirty="0">
                <a:ea typeface="ＭＳ Ｐゴシック" charset="-128"/>
                <a:cs typeface="Open Sans Light" charset="0"/>
              </a:rPr>
              <a:t>This finding is </a:t>
            </a:r>
            <a:r>
              <a:rPr lang="en-US" altLang="en-US" sz="2800" b="1" dirty="0">
                <a:ea typeface="ＭＳ Ｐゴシック" charset="-128"/>
                <a:cs typeface="Open Sans Light" charset="0"/>
              </a:rPr>
              <a:t>consistent with a usage-based cognitively plausible model</a:t>
            </a:r>
            <a:endParaRPr lang="en-US" altLang="en-US" sz="2800" b="1" dirty="0">
              <a:latin typeface="+mn-lt"/>
              <a:ea typeface="ＭＳ Ｐゴシック" charset="-128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15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9F24-7C64-D243-930C-BA2884B2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Russian?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009CE-88F9-A842-B4CF-ECAA2372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69219"/>
            <a:ext cx="8134861" cy="3263504"/>
          </a:xfrm>
        </p:spPr>
        <p:txBody>
          <a:bodyPr>
            <a:noAutofit/>
          </a:bodyPr>
          <a:lstStyle/>
          <a:p>
            <a:r>
              <a:rPr lang="en-US" sz="2400" dirty="0"/>
              <a:t>Morphologically relatively </a:t>
            </a:r>
            <a:r>
              <a:rPr lang="en-US" sz="2400" b="1" dirty="0"/>
              <a:t>complex</a:t>
            </a:r>
            <a:r>
              <a:rPr lang="nb-NO" sz="2400" dirty="0"/>
              <a:t> </a:t>
            </a:r>
          </a:p>
          <a:p>
            <a:pPr lvl="1"/>
            <a:r>
              <a:rPr lang="nb-NO" sz="2400" dirty="0" err="1"/>
              <a:t>relatively</a:t>
            </a:r>
            <a:r>
              <a:rPr lang="nb-NO" sz="2400" dirty="0"/>
              <a:t> </a:t>
            </a:r>
            <a:r>
              <a:rPr lang="nb-NO" sz="2400" dirty="0" err="1"/>
              <a:t>large</a:t>
            </a:r>
            <a:r>
              <a:rPr lang="nb-NO" sz="2400" dirty="0"/>
              <a:t> </a:t>
            </a:r>
            <a:r>
              <a:rPr lang="nb-NO" sz="2400" dirty="0" err="1"/>
              <a:t>numbers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forms in </a:t>
            </a:r>
            <a:r>
              <a:rPr lang="nb-NO" sz="2400" b="1" dirty="0" err="1"/>
              <a:t>paradigms</a:t>
            </a:r>
            <a:endParaRPr lang="nb-NO" sz="2400" b="1" dirty="0"/>
          </a:p>
          <a:p>
            <a:pPr lvl="1"/>
            <a:r>
              <a:rPr lang="nb-NO" sz="2400" dirty="0" err="1"/>
              <a:t>relatively</a:t>
            </a:r>
            <a:r>
              <a:rPr lang="nb-NO" sz="2400" dirty="0"/>
              <a:t> </a:t>
            </a:r>
            <a:r>
              <a:rPr lang="nb-NO" sz="2400" dirty="0" err="1"/>
              <a:t>numerous</a:t>
            </a:r>
            <a:r>
              <a:rPr lang="nb-NO" sz="2400" dirty="0"/>
              <a:t> </a:t>
            </a:r>
            <a:r>
              <a:rPr lang="en-US" sz="2400" b="1" dirty="0"/>
              <a:t>inflectional classes</a:t>
            </a:r>
            <a:r>
              <a:rPr lang="nb-NO" sz="2400" b="1" dirty="0"/>
              <a:t> </a:t>
            </a:r>
          </a:p>
          <a:p>
            <a:pPr lvl="1"/>
            <a:r>
              <a:rPr lang="nb-NO" sz="2400" dirty="0" err="1"/>
              <a:t>high</a:t>
            </a:r>
            <a:r>
              <a:rPr lang="nb-NO" sz="2400" dirty="0"/>
              <a:t> </a:t>
            </a:r>
            <a:r>
              <a:rPr lang="en-US" sz="2400" dirty="0"/>
              <a:t>proportion of </a:t>
            </a:r>
            <a:r>
              <a:rPr lang="en-US" sz="2400" b="1" dirty="0"/>
              <a:t>irregular and </a:t>
            </a:r>
            <a:r>
              <a:rPr lang="en-US" sz="2400" b="1" dirty="0" err="1"/>
              <a:t>suppletive</a:t>
            </a:r>
            <a:r>
              <a:rPr lang="en-US" sz="2400" b="1" dirty="0"/>
              <a:t> </a:t>
            </a:r>
            <a:r>
              <a:rPr lang="en-US" sz="2400" dirty="0"/>
              <a:t>word forms</a:t>
            </a:r>
          </a:p>
          <a:p>
            <a:pPr lvl="1"/>
            <a:endParaRPr lang="en-US" sz="2400" dirty="0"/>
          </a:p>
          <a:p>
            <a:r>
              <a:rPr lang="en-US" sz="2700" b="1" dirty="0"/>
              <a:t>Full paradigms </a:t>
            </a:r>
            <a:r>
              <a:rPr lang="en-US" sz="2700" dirty="0"/>
              <a:t>are </a:t>
            </a:r>
            <a:r>
              <a:rPr lang="en-US" sz="2700" b="1" dirty="0"/>
              <a:t>not cognitively plausible</a:t>
            </a:r>
          </a:p>
          <a:p>
            <a:r>
              <a:rPr lang="en-US" sz="2700" dirty="0"/>
              <a:t>We propose a </a:t>
            </a:r>
            <a:r>
              <a:rPr lang="en-US" sz="2700" b="1" dirty="0"/>
              <a:t>usage-based model </a:t>
            </a:r>
            <a:r>
              <a:rPr lang="en-US" sz="2700" dirty="0"/>
              <a:t>of Russian inflection and a </a:t>
            </a:r>
            <a:r>
              <a:rPr lang="en-US" sz="2700" b="1" dirty="0"/>
              <a:t>pedagogical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280FB-83F9-3F43-9645-4A67CEE69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14" b="21329"/>
          <a:stretch/>
        </p:blipFill>
        <p:spPr>
          <a:xfrm>
            <a:off x="6477000" y="0"/>
            <a:ext cx="2667000" cy="17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83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241737" y="225156"/>
            <a:ext cx="8308679" cy="91269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altLang="en-US" sz="4000" b="1" dirty="0">
                <a:latin typeface="+mj-lt"/>
                <a:ea typeface="ＭＳ Ｐゴシック" charset="-128"/>
                <a:cs typeface="Open Sans" charset="0"/>
              </a:rPr>
              <a:t>Introducing the </a:t>
            </a:r>
            <a:r>
              <a:rPr lang="en-US" altLang="en-US" sz="4000" b="1" dirty="0" err="1">
                <a:latin typeface="+mj-lt"/>
                <a:ea typeface="ＭＳ Ｐゴシック" charset="-128"/>
                <a:cs typeface="Open Sans" charset="0"/>
              </a:rPr>
              <a:t>SMARTool</a:t>
            </a:r>
            <a:endParaRPr lang="en-US" altLang="en-US" sz="4000" b="1" dirty="0">
              <a:latin typeface="+mj-lt"/>
              <a:ea typeface="ＭＳ Ｐゴシック" charset="-128"/>
              <a:cs typeface="Open Sans" charset="0"/>
            </a:endParaRP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2678253" y="1250732"/>
            <a:ext cx="5872163" cy="3823714"/>
          </a:xfrm>
        </p:spPr>
        <p:txBody>
          <a:bodyPr>
            <a:noAutofit/>
          </a:bodyPr>
          <a:lstStyle/>
          <a:p>
            <a:r>
              <a:rPr lang="en-US" altLang="en-US" sz="2400" b="1" dirty="0">
                <a:latin typeface="+mn-lt"/>
                <a:ea typeface="ＭＳ Ｐゴシック" charset="-128"/>
                <a:cs typeface="Open Sans Light" charset="0"/>
              </a:rPr>
              <a:t>Strategic Mastery of Russian Tool</a:t>
            </a:r>
          </a:p>
          <a:p>
            <a:r>
              <a:rPr lang="nb-NO" sz="2400" dirty="0">
                <a:latin typeface="+mn-lt"/>
              </a:rPr>
              <a:t>The </a:t>
            </a:r>
            <a:r>
              <a:rPr lang="nb-NO" sz="2400" dirty="0" err="1">
                <a:latin typeface="+mn-lt"/>
              </a:rPr>
              <a:t>user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can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browse</a:t>
            </a:r>
            <a:r>
              <a:rPr lang="nb-NO" sz="2400" dirty="0">
                <a:latin typeface="+mn-lt"/>
              </a:rPr>
              <a:t> over 3000 Russian </a:t>
            </a:r>
            <a:r>
              <a:rPr lang="nb-NO" sz="2400" dirty="0" err="1">
                <a:latin typeface="+mn-lt"/>
              </a:rPr>
              <a:t>words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according</a:t>
            </a:r>
            <a:r>
              <a:rPr lang="nb-NO" sz="2400" dirty="0">
                <a:latin typeface="+mn-lt"/>
              </a:rPr>
              <a:t> to </a:t>
            </a:r>
            <a:r>
              <a:rPr lang="nb-NO" sz="2400" dirty="0" err="1">
                <a:latin typeface="+mn-lt"/>
              </a:rPr>
              <a:t>proficiency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level</a:t>
            </a:r>
            <a:r>
              <a:rPr lang="nb-NO" sz="2400" dirty="0">
                <a:latin typeface="+mn-lt"/>
              </a:rPr>
              <a:t>, </a:t>
            </a:r>
            <a:r>
              <a:rPr lang="nb-NO" sz="2400" dirty="0" err="1">
                <a:latin typeface="+mn-lt"/>
              </a:rPr>
              <a:t>topic</a:t>
            </a:r>
            <a:r>
              <a:rPr lang="nb-NO" sz="2400" dirty="0">
                <a:latin typeface="+mn-lt"/>
              </a:rPr>
              <a:t>, and </a:t>
            </a:r>
            <a:r>
              <a:rPr lang="nb-NO" sz="2400" dirty="0" err="1">
                <a:latin typeface="+mn-lt"/>
              </a:rPr>
              <a:t>grammatical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categories</a:t>
            </a:r>
            <a:r>
              <a:rPr lang="nb-NO" sz="2400" dirty="0">
                <a:latin typeface="+mn-lt"/>
              </a:rPr>
              <a:t>.</a:t>
            </a:r>
          </a:p>
          <a:p>
            <a:r>
              <a:rPr lang="nb-NO" sz="2400" dirty="0">
                <a:latin typeface="+mn-lt"/>
              </a:rPr>
              <a:t>For </a:t>
            </a:r>
            <a:r>
              <a:rPr lang="nb-NO" sz="2400" dirty="0" err="1">
                <a:latin typeface="+mn-lt"/>
              </a:rPr>
              <a:t>each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word</a:t>
            </a:r>
            <a:r>
              <a:rPr lang="nb-NO" sz="2400" dirty="0">
                <a:latin typeface="+mn-lt"/>
              </a:rPr>
              <a:t>, </a:t>
            </a:r>
            <a:r>
              <a:rPr lang="nb-NO" sz="2400" dirty="0" err="1">
                <a:latin typeface="+mn-lt"/>
              </a:rPr>
              <a:t>the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SMARTool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provides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the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three</a:t>
            </a:r>
            <a:r>
              <a:rPr lang="nb-NO" sz="2400" dirty="0">
                <a:latin typeface="+mn-lt"/>
              </a:rPr>
              <a:t> most </a:t>
            </a:r>
            <a:r>
              <a:rPr lang="nb-NO" sz="2400" dirty="0" err="1">
                <a:latin typeface="+mn-lt"/>
              </a:rPr>
              <a:t>common</a:t>
            </a:r>
            <a:r>
              <a:rPr lang="nb-NO" sz="2400" dirty="0">
                <a:latin typeface="+mn-lt"/>
              </a:rPr>
              <a:t> forms, </a:t>
            </a:r>
            <a:r>
              <a:rPr lang="nb-NO" sz="2400" dirty="0" err="1">
                <a:latin typeface="+mn-lt"/>
              </a:rPr>
              <a:t>plus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example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sentences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that</a:t>
            </a:r>
            <a:r>
              <a:rPr lang="nb-NO" sz="2400" dirty="0">
                <a:latin typeface="+mn-lt"/>
              </a:rPr>
              <a:t> show </a:t>
            </a:r>
            <a:r>
              <a:rPr lang="nb-NO" sz="2400" dirty="0" err="1">
                <a:latin typeface="+mn-lt"/>
              </a:rPr>
              <a:t>typical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collocations</a:t>
            </a:r>
            <a:r>
              <a:rPr lang="nb-NO" sz="2400" dirty="0">
                <a:latin typeface="+mn-lt"/>
              </a:rPr>
              <a:t> and </a:t>
            </a:r>
            <a:r>
              <a:rPr lang="nb-NO" sz="2400" dirty="0" err="1">
                <a:latin typeface="+mn-lt"/>
              </a:rPr>
              <a:t>grammatical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constructions</a:t>
            </a:r>
            <a:r>
              <a:rPr lang="nb-NO" sz="2400" dirty="0">
                <a:latin typeface="+mn-lt"/>
              </a:rPr>
              <a:t>.</a:t>
            </a:r>
          </a:p>
          <a:p>
            <a:r>
              <a:rPr lang="nb-NO" sz="2400" dirty="0"/>
              <a:t>The </a:t>
            </a:r>
            <a:r>
              <a:rPr lang="nb-NO" sz="2400" dirty="0" err="1"/>
              <a:t>SMARTool</a:t>
            </a:r>
            <a:r>
              <a:rPr lang="nb-NO" sz="2400" dirty="0"/>
              <a:t> </a:t>
            </a:r>
            <a:r>
              <a:rPr lang="nb-NO" sz="2400" dirty="0" err="1"/>
              <a:t>provides</a:t>
            </a:r>
            <a:r>
              <a:rPr lang="nb-NO" sz="2400" dirty="0"/>
              <a:t> </a:t>
            </a:r>
            <a:r>
              <a:rPr lang="nb-NO" sz="2400" dirty="0" err="1"/>
              <a:t>audio</a:t>
            </a:r>
            <a:r>
              <a:rPr lang="nb-NO" sz="2400" dirty="0"/>
              <a:t> and </a:t>
            </a:r>
            <a:r>
              <a:rPr lang="nb-NO" sz="2400" dirty="0" err="1"/>
              <a:t>translations</a:t>
            </a:r>
            <a:endParaRPr lang="nb-NO" sz="2400" dirty="0">
              <a:latin typeface="+mn-lt"/>
            </a:endParaRPr>
          </a:p>
          <a:p>
            <a:pPr marL="0" indent="0">
              <a:buNone/>
            </a:pPr>
            <a:endParaRPr lang="en-US" sz="2200" dirty="0">
              <a:latin typeface="+mn-lt"/>
            </a:endParaRPr>
          </a:p>
          <a:p>
            <a:endParaRPr lang="en-US" altLang="en-US" sz="2600" dirty="0">
              <a:latin typeface="+mn-lt"/>
              <a:ea typeface="ＭＳ Ｐゴシック" charset="-128"/>
              <a:cs typeface="Open Sans Light" charset="0"/>
            </a:endParaRPr>
          </a:p>
        </p:txBody>
      </p:sp>
      <p:pic>
        <p:nvPicPr>
          <p:cNvPr id="5" name="Picture 4" descr="mage result for packing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7" y="1250731"/>
            <a:ext cx="2330332" cy="382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361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703C-7B86-AA40-AA3A-FF5B070D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Members</a:t>
            </a:r>
            <a:r>
              <a:rPr lang="nb-NO" b="1" dirty="0"/>
              <a:t> </a:t>
            </a:r>
            <a:r>
              <a:rPr lang="nb-NO" b="1" dirty="0" err="1"/>
              <a:t>of</a:t>
            </a:r>
            <a:r>
              <a:rPr lang="nb-NO" b="1" dirty="0"/>
              <a:t> </a:t>
            </a:r>
            <a:r>
              <a:rPr lang="nb-NO" b="1" dirty="0" err="1"/>
              <a:t>the</a:t>
            </a:r>
            <a:r>
              <a:rPr lang="nb-NO" b="1" dirty="0"/>
              <a:t> </a:t>
            </a:r>
            <a:r>
              <a:rPr lang="nb-NO" b="1" dirty="0" err="1"/>
              <a:t>SMARTool</a:t>
            </a:r>
            <a:r>
              <a:rPr lang="nb-NO" b="1" dirty="0"/>
              <a:t>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169FF-0E7C-9544-A0A1-D60CB345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1" r="20155" b="22999"/>
          <a:stretch/>
        </p:blipFill>
        <p:spPr>
          <a:xfrm>
            <a:off x="670300" y="1130331"/>
            <a:ext cx="1291079" cy="1536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7E168-458A-524D-9BDC-6AB346ACA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0" t="-1" r="13712" b="833"/>
          <a:stretch/>
        </p:blipFill>
        <p:spPr>
          <a:xfrm>
            <a:off x="2181221" y="1137851"/>
            <a:ext cx="1602463" cy="1536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9BC9-34F4-B542-B76D-93C3FAC8CB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39"/>
          <a:stretch/>
        </p:blipFill>
        <p:spPr>
          <a:xfrm>
            <a:off x="3913382" y="1137850"/>
            <a:ext cx="1551684" cy="1536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51A76B-0BB2-4B47-A3C6-439DA7FE9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416" y="1130331"/>
            <a:ext cx="1235238" cy="1542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A3367-D406-DF44-82A3-09F85AAA6F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67" r="4326" b="8684"/>
          <a:stretch/>
        </p:blipFill>
        <p:spPr>
          <a:xfrm>
            <a:off x="7108445" y="1130331"/>
            <a:ext cx="1455643" cy="1543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E5AB8-3C2C-7345-B9D3-D8BB9292F0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05" r="11281"/>
          <a:stretch/>
        </p:blipFill>
        <p:spPr>
          <a:xfrm>
            <a:off x="670300" y="3072324"/>
            <a:ext cx="1324843" cy="1637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5A46F2-ECF1-5644-888D-6096B3652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98" t="1471" r="10642" b="3300"/>
          <a:stretch/>
        </p:blipFill>
        <p:spPr>
          <a:xfrm>
            <a:off x="2277848" y="3072324"/>
            <a:ext cx="1409208" cy="16373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261DC6-2D36-8A4A-A260-4E6CBBA42D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16" t="3872" r="11401" b="3445"/>
          <a:stretch/>
        </p:blipFill>
        <p:spPr>
          <a:xfrm>
            <a:off x="3937770" y="3072323"/>
            <a:ext cx="1527296" cy="16373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98B177-F012-7244-A04E-7597D7A43155}"/>
              </a:ext>
            </a:extLst>
          </p:cNvPr>
          <p:cNvSpPr txBox="1"/>
          <p:nvPr/>
        </p:nvSpPr>
        <p:spPr>
          <a:xfrm>
            <a:off x="670300" y="2674017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Radovan Bast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B70A71-CBDD-2E43-AB22-94D313EDC6A0}"/>
              </a:ext>
            </a:extLst>
          </p:cNvPr>
          <p:cNvSpPr txBox="1"/>
          <p:nvPr/>
        </p:nvSpPr>
        <p:spPr>
          <a:xfrm>
            <a:off x="2316879" y="2666498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Tore Nesset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33EE4-E6B7-4243-AB48-6B1050E5026E}"/>
              </a:ext>
            </a:extLst>
          </p:cNvPr>
          <p:cNvSpPr txBox="1"/>
          <p:nvPr/>
        </p:nvSpPr>
        <p:spPr>
          <a:xfrm>
            <a:off x="3945352" y="2666497"/>
            <a:ext cx="1486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Svetlana </a:t>
            </a:r>
            <a:r>
              <a:rPr lang="nb-NO" sz="1400" dirty="0" err="1"/>
              <a:t>Sokolova</a:t>
            </a:r>
            <a:endParaRPr lang="nb-NO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9DB75-1C38-2345-B56D-31CF7BF0457D}"/>
              </a:ext>
            </a:extLst>
          </p:cNvPr>
          <p:cNvSpPr txBox="1"/>
          <p:nvPr/>
        </p:nvSpPr>
        <p:spPr>
          <a:xfrm>
            <a:off x="5559961" y="2674017"/>
            <a:ext cx="144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Mikhail </a:t>
            </a:r>
            <a:r>
              <a:rPr lang="nb-NO" sz="1400" dirty="0" err="1"/>
              <a:t>Kopotev</a:t>
            </a:r>
            <a:endParaRPr lang="nb-NO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0F4914-A1FC-8B48-943E-45ACA20AE991}"/>
              </a:ext>
            </a:extLst>
          </p:cNvPr>
          <p:cNvSpPr txBox="1"/>
          <p:nvPr/>
        </p:nvSpPr>
        <p:spPr>
          <a:xfrm>
            <a:off x="7101862" y="2674017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Francis </a:t>
            </a:r>
            <a:r>
              <a:rPr lang="nb-NO" sz="1400" dirty="0" err="1"/>
              <a:t>Tyers</a:t>
            </a:r>
            <a:endParaRPr lang="nb-NO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653728-9BD4-7E43-A15D-E756BEFF8D80}"/>
              </a:ext>
            </a:extLst>
          </p:cNvPr>
          <p:cNvSpPr txBox="1"/>
          <p:nvPr/>
        </p:nvSpPr>
        <p:spPr>
          <a:xfrm>
            <a:off x="505821" y="4702509"/>
            <a:ext cx="1601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Ekaterina </a:t>
            </a:r>
            <a:r>
              <a:rPr lang="nb-NO" sz="1400" dirty="0" err="1"/>
              <a:t>Rakhilina</a:t>
            </a:r>
            <a:endParaRPr lang="nb-NO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FB95B-B6D7-DE40-A052-C6DE505C6567}"/>
              </a:ext>
            </a:extLst>
          </p:cNvPr>
          <p:cNvSpPr txBox="1"/>
          <p:nvPr/>
        </p:nvSpPr>
        <p:spPr>
          <a:xfrm>
            <a:off x="2181221" y="4709682"/>
            <a:ext cx="1602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Olga </a:t>
            </a:r>
            <a:r>
              <a:rPr lang="nb-NO" sz="1400" dirty="0" err="1"/>
              <a:t>Lyashevskaya</a:t>
            </a:r>
            <a:endParaRPr lang="nb-NO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5AFAA-3888-1B48-9BDD-527BABC3F466}"/>
              </a:ext>
            </a:extLst>
          </p:cNvPr>
          <p:cNvSpPr txBox="1"/>
          <p:nvPr/>
        </p:nvSpPr>
        <p:spPr>
          <a:xfrm>
            <a:off x="3885888" y="4713442"/>
            <a:ext cx="1605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Valentina </a:t>
            </a:r>
            <a:r>
              <a:rPr lang="nb-NO" sz="1400" dirty="0" err="1"/>
              <a:t>Zhukova</a:t>
            </a:r>
            <a:endParaRPr lang="nb-NO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989F08-D408-8942-B90B-F57F1945489E}"/>
              </a:ext>
            </a:extLst>
          </p:cNvPr>
          <p:cNvSpPr txBox="1"/>
          <p:nvPr/>
        </p:nvSpPr>
        <p:spPr>
          <a:xfrm>
            <a:off x="5574972" y="4709682"/>
            <a:ext cx="1503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James McDonald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EFE3B8-C06E-D54C-A69D-C2B70FBECB22}"/>
              </a:ext>
            </a:extLst>
          </p:cNvPr>
          <p:cNvSpPr txBox="1"/>
          <p:nvPr/>
        </p:nvSpPr>
        <p:spPr>
          <a:xfrm>
            <a:off x="7101862" y="4702507"/>
            <a:ext cx="166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err="1"/>
              <a:t>Evgeniia</a:t>
            </a:r>
            <a:r>
              <a:rPr lang="nb-NO" sz="1400" dirty="0"/>
              <a:t> </a:t>
            </a:r>
            <a:r>
              <a:rPr lang="nb-NO" sz="1400" dirty="0" err="1"/>
              <a:t>Sudarikova</a:t>
            </a:r>
            <a:endParaRPr lang="nb-NO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1F46B-DE72-E443-A101-AD4B9F7BB3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105" t="42028" r="35943" b="14959"/>
          <a:stretch/>
        </p:blipFill>
        <p:spPr>
          <a:xfrm rot="10800000">
            <a:off x="7188451" y="3072323"/>
            <a:ext cx="1412499" cy="1630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EAD6D-CB8D-174C-BED9-0256184925F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386" t="24652" r="8989" b="5621"/>
          <a:stretch/>
        </p:blipFill>
        <p:spPr>
          <a:xfrm>
            <a:off x="5655320" y="3072322"/>
            <a:ext cx="1365310" cy="16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50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2DAF-63B6-9B42-9B15-CA7AFEC3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/>
              <a:t>Vocabulary Selection from 5 Textbooks and </a:t>
            </a:r>
            <a:r>
              <a:rPr lang="ru-RU" sz="2800" b="1" dirty="0"/>
              <a:t>Лексический минимум</a:t>
            </a:r>
            <a:r>
              <a:rPr lang="nb-NO" sz="2800" b="1" dirty="0"/>
              <a:t>; </a:t>
            </a:r>
            <a:r>
              <a:rPr lang="nb-NO" sz="2800" b="1" dirty="0" err="1"/>
              <a:t>Balanced</a:t>
            </a:r>
            <a:r>
              <a:rPr lang="nb-NO" sz="2800" b="1" dirty="0"/>
              <a:t> for </a:t>
            </a:r>
            <a:r>
              <a:rPr lang="nb-NO" sz="2800" b="1" dirty="0" err="1"/>
              <a:t>Nouns</a:t>
            </a:r>
            <a:r>
              <a:rPr lang="nb-NO" sz="2800" b="1" dirty="0"/>
              <a:t>, Verbs, </a:t>
            </a:r>
            <a:r>
              <a:rPr lang="nb-NO" sz="2800" b="1" dirty="0" err="1"/>
              <a:t>Adjs</a:t>
            </a:r>
            <a:r>
              <a:rPr lang="nb-NO" sz="2800" b="1" dirty="0"/>
              <a:t> (RNC ratio)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F12BFA-B54F-654C-BBE3-D370E8049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304166"/>
              </p:ext>
            </p:extLst>
          </p:nvPr>
        </p:nvGraphicFramePr>
        <p:xfrm>
          <a:off x="628650" y="1278577"/>
          <a:ext cx="7886700" cy="3657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3718515284"/>
                    </a:ext>
                  </a:extLst>
                </a:gridCol>
                <a:gridCol w="2270933">
                  <a:extLst>
                    <a:ext uri="{9D8B030D-6E8A-4147-A177-3AD203B41FA5}">
                      <a16:colId xmlns:a16="http://schemas.microsoft.com/office/drawing/2014/main" val="2102064521"/>
                    </a:ext>
                  </a:extLst>
                </a:gridCol>
                <a:gridCol w="2319251">
                  <a:extLst>
                    <a:ext uri="{9D8B030D-6E8A-4147-A177-3AD203B41FA5}">
                      <a16:colId xmlns:a16="http://schemas.microsoft.com/office/drawing/2014/main" val="2967504266"/>
                    </a:ext>
                  </a:extLst>
                </a:gridCol>
                <a:gridCol w="1324841">
                  <a:extLst>
                    <a:ext uri="{9D8B030D-6E8A-4147-A177-3AD203B41FA5}">
                      <a16:colId xmlns:a16="http://schemas.microsoft.com/office/drawing/2014/main" val="1040901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CEFR Level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ACTFL Equivalent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Russian Equivalent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SMARTool number of lexemes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830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A1 “Beginner”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Novice Low-Mid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ТЭУ </a:t>
                      </a:r>
                      <a:r>
                        <a:rPr lang="en-US" sz="2000" dirty="0" err="1">
                          <a:effectLst/>
                        </a:rPr>
                        <a:t>Элементарный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9488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A2 “Elementary”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Novice High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ТБУ </a:t>
                      </a:r>
                      <a:r>
                        <a:rPr lang="en-US" sz="2000" dirty="0" err="1">
                          <a:effectLst/>
                        </a:rPr>
                        <a:t>Базовый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306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B1 “Intermediate”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Intermediate Low-Mid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ТРКИ-1 I </a:t>
                      </a:r>
                      <a:r>
                        <a:rPr lang="en-US" sz="2000" dirty="0" err="1">
                          <a:effectLst/>
                        </a:rPr>
                        <a:t>Cертификационный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1,000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3641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B2 “Upper Intermediate”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Intermediate High-Advanced Low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ТРКИ-2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1,000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718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540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5C7D-0538-9746-A623-A5AC43FF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Typical Contexts Illustrated by Examples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18F3B-4A77-4446-BB02-917F15EE2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6017627" cy="32635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each lexeme we identify 3 </a:t>
            </a:r>
            <a:r>
              <a:rPr lang="en-US"/>
              <a:t>most common </a:t>
            </a:r>
            <a:r>
              <a:rPr lang="en-US" dirty="0"/>
              <a:t>wordforms and </a:t>
            </a:r>
            <a:r>
              <a:rPr lang="en-US" b="1" dirty="0"/>
              <a:t>most typical grammatical constructions</a:t>
            </a:r>
            <a:r>
              <a:rPr lang="en-US" dirty="0"/>
              <a:t> and </a:t>
            </a:r>
            <a:r>
              <a:rPr lang="en-US" b="1" dirty="0"/>
              <a:t>lexical collocations</a:t>
            </a:r>
            <a:r>
              <a:rPr lang="en-US" dirty="0"/>
              <a:t>, and provide corpus-inspired </a:t>
            </a:r>
            <a:r>
              <a:rPr lang="en-US" b="1" dirty="0"/>
              <a:t>example sentences</a:t>
            </a:r>
          </a:p>
          <a:p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queries</a:t>
            </a:r>
            <a:r>
              <a:rPr lang="nb-NO" dirty="0"/>
              <a:t>:</a:t>
            </a:r>
          </a:p>
          <a:p>
            <a:pPr lvl="1"/>
            <a:r>
              <a:rPr lang="nb-NO" dirty="0" err="1"/>
              <a:t>SynTagRus</a:t>
            </a:r>
            <a:r>
              <a:rPr lang="nb-NO" dirty="0"/>
              <a:t> Corpus</a:t>
            </a:r>
          </a:p>
          <a:p>
            <a:pPr lvl="1"/>
            <a:r>
              <a:rPr lang="en-US" dirty="0"/>
              <a:t>the Russian National Corpus (</a:t>
            </a:r>
            <a:r>
              <a:rPr lang="nb-NO" dirty="0">
                <a:hlinkClick r:id="rId2"/>
              </a:rPr>
              <a:t>http://ruscorpora.ru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Collocations Colligations Corpora (</a:t>
            </a:r>
            <a:r>
              <a:rPr lang="en-US" u="sng" dirty="0">
                <a:hlinkClick r:id="rId3"/>
              </a:rPr>
              <a:t>http://cococo.cosyco.ru/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the Russian </a:t>
            </a:r>
            <a:r>
              <a:rPr lang="en-US" dirty="0" err="1"/>
              <a:t>Constructicon</a:t>
            </a:r>
            <a:r>
              <a:rPr lang="en-US" dirty="0"/>
              <a:t> (</a:t>
            </a:r>
            <a:r>
              <a:rPr lang="en-US" u="sng" dirty="0">
                <a:hlinkClick r:id="rId4"/>
              </a:rPr>
              <a:t>https://spraakbanken.gu.se/karp/#?mode=konstruktikon-rus</a:t>
            </a:r>
            <a:r>
              <a:rPr lang="en-US" dirty="0"/>
              <a:t>)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00488-C4F9-ED4A-8AF2-7493680D8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277" y="2457481"/>
            <a:ext cx="2411599" cy="568021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BFB577-FB64-DA4E-A85F-6A6D5242E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277" y="3180885"/>
            <a:ext cx="2415642" cy="623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F9CCA-D6CB-2146-BD30-61A190FB3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277" y="3957213"/>
            <a:ext cx="2411599" cy="5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19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3359-7EE2-C849-ADA4-15593499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SMARTool</a:t>
            </a:r>
            <a:r>
              <a:rPr lang="nb-NO" b="1" dirty="0"/>
              <a:t>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3E41-FD53-2143-9FBE-A359EF2A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b="1" dirty="0"/>
              <a:t>Select a </a:t>
            </a:r>
            <a:r>
              <a:rPr lang="nb-NO" sz="2400" b="1" dirty="0" err="1"/>
              <a:t>level</a:t>
            </a:r>
            <a:r>
              <a:rPr lang="nb-NO" sz="2400" b="1" dirty="0"/>
              <a:t>: </a:t>
            </a:r>
            <a:r>
              <a:rPr lang="nb-NO" sz="2400" dirty="0"/>
              <a:t>A1, A2, B1, B2, all </a:t>
            </a:r>
            <a:r>
              <a:rPr lang="nb-NO" sz="2400" dirty="0" err="1"/>
              <a:t>levels</a:t>
            </a:r>
            <a:endParaRPr lang="nb-NO" sz="2400" dirty="0"/>
          </a:p>
          <a:p>
            <a:pPr lvl="1"/>
            <a:r>
              <a:rPr lang="en-US" sz="2000" b="1" dirty="0"/>
              <a:t>Search by topic:</a:t>
            </a:r>
            <a:r>
              <a:rPr lang="en-US" sz="2000" dirty="0"/>
              <a:t> </a:t>
            </a:r>
            <a:r>
              <a:rPr lang="en-US" sz="2000" i="1" dirty="0" err="1"/>
              <a:t>внутренний</a:t>
            </a:r>
            <a:r>
              <a:rPr lang="en-US" sz="2000" i="1" dirty="0"/>
              <a:t> </a:t>
            </a:r>
            <a:r>
              <a:rPr lang="en-US" sz="2000" i="1" dirty="0" err="1"/>
              <a:t>мир</a:t>
            </a:r>
            <a:r>
              <a:rPr lang="en-US" sz="2000" dirty="0"/>
              <a:t>, </a:t>
            </a:r>
            <a:r>
              <a:rPr lang="en-US" sz="2000" i="1" dirty="0" err="1"/>
              <a:t>время</a:t>
            </a:r>
            <a:r>
              <a:rPr lang="en-US" sz="2000" dirty="0"/>
              <a:t>, </a:t>
            </a:r>
            <a:r>
              <a:rPr lang="en-US" sz="2000" i="1" dirty="0" err="1"/>
              <a:t>еда</a:t>
            </a:r>
            <a:r>
              <a:rPr lang="en-US" sz="2000" dirty="0"/>
              <a:t>, </a:t>
            </a:r>
            <a:r>
              <a:rPr lang="en-US" sz="2000" i="1" dirty="0" err="1"/>
              <a:t>животные</a:t>
            </a:r>
            <a:r>
              <a:rPr lang="en-US" sz="2000" i="1" dirty="0"/>
              <a:t>/</a:t>
            </a:r>
            <a:r>
              <a:rPr lang="en-US" sz="2000" i="1" dirty="0" err="1"/>
              <a:t>растения</a:t>
            </a:r>
            <a:r>
              <a:rPr lang="en-US" sz="2000" i="1" dirty="0"/>
              <a:t>,</a:t>
            </a:r>
            <a:r>
              <a:rPr lang="en-US" sz="2000" dirty="0"/>
              <a:t> </a:t>
            </a:r>
            <a:r>
              <a:rPr lang="en-US" sz="2000" i="1" dirty="0" err="1"/>
              <a:t>жильё</a:t>
            </a:r>
            <a:r>
              <a:rPr lang="en-US" sz="2000" dirty="0"/>
              <a:t>, </a:t>
            </a:r>
            <a:r>
              <a:rPr lang="en-US" sz="2000" i="1" dirty="0" err="1"/>
              <a:t>здоровье</a:t>
            </a:r>
            <a:r>
              <a:rPr lang="en-US" sz="2000" dirty="0"/>
              <a:t>, </a:t>
            </a:r>
            <a:r>
              <a:rPr lang="en-US" sz="2000" i="1" dirty="0" err="1"/>
              <a:t>люди</a:t>
            </a:r>
            <a:r>
              <a:rPr lang="en-US" sz="2000" dirty="0"/>
              <a:t>, </a:t>
            </a:r>
            <a:r>
              <a:rPr lang="en-US" sz="2000" i="1" dirty="0" err="1"/>
              <a:t>магазин</a:t>
            </a:r>
            <a:r>
              <a:rPr lang="en-US" sz="2000" dirty="0"/>
              <a:t>, </a:t>
            </a:r>
            <a:r>
              <a:rPr lang="en-US" sz="2000" i="1" dirty="0" err="1"/>
              <a:t>мера</a:t>
            </a:r>
            <a:r>
              <a:rPr lang="en-US" sz="2000" dirty="0"/>
              <a:t>, </a:t>
            </a:r>
            <a:r>
              <a:rPr lang="en-US" sz="2000" i="1" dirty="0" err="1"/>
              <a:t>общение</a:t>
            </a:r>
            <a:r>
              <a:rPr lang="en-US" sz="2000" dirty="0"/>
              <a:t>, </a:t>
            </a:r>
            <a:r>
              <a:rPr lang="en-US" sz="2000" i="1" dirty="0" err="1"/>
              <a:t>одежда</a:t>
            </a:r>
            <a:r>
              <a:rPr lang="en-US" sz="2000" dirty="0"/>
              <a:t>, </a:t>
            </a:r>
            <a:r>
              <a:rPr lang="en-US" sz="2000" i="1" dirty="0" err="1"/>
              <a:t>описание</a:t>
            </a:r>
            <a:r>
              <a:rPr lang="en-US" sz="2000" dirty="0"/>
              <a:t>, </a:t>
            </a:r>
            <a:r>
              <a:rPr lang="en-US" sz="2000" i="1" dirty="0" err="1"/>
              <a:t>погода</a:t>
            </a:r>
            <a:r>
              <a:rPr lang="en-US" sz="2000" dirty="0"/>
              <a:t>, </a:t>
            </a:r>
            <a:r>
              <a:rPr lang="en-US" sz="2000" i="1" dirty="0" err="1"/>
              <a:t>политика</a:t>
            </a:r>
            <a:r>
              <a:rPr lang="en-US" sz="2000" dirty="0"/>
              <a:t>, </a:t>
            </a:r>
            <a:r>
              <a:rPr lang="en-US" sz="2000" i="1" dirty="0" err="1"/>
              <a:t>путешествие</a:t>
            </a:r>
            <a:r>
              <a:rPr lang="en-US" sz="2000" dirty="0"/>
              <a:t>, </a:t>
            </a:r>
            <a:r>
              <a:rPr lang="en-US" sz="2000" i="1" dirty="0" err="1"/>
              <a:t>свободное</a:t>
            </a:r>
            <a:r>
              <a:rPr lang="en-US" sz="2000" dirty="0"/>
              <a:t> </a:t>
            </a:r>
            <a:r>
              <a:rPr lang="en-US" sz="2000" i="1" dirty="0" err="1"/>
              <a:t>время</a:t>
            </a:r>
            <a:r>
              <a:rPr lang="en-US" sz="2000" dirty="0"/>
              <a:t>, </a:t>
            </a:r>
            <a:r>
              <a:rPr lang="en-US" sz="2000" i="1" dirty="0" err="1"/>
              <a:t>транспорт</a:t>
            </a:r>
            <a:r>
              <a:rPr lang="en-US" sz="2000" dirty="0"/>
              <a:t>, </a:t>
            </a:r>
            <a:r>
              <a:rPr lang="en-US" sz="2000" i="1" dirty="0" err="1"/>
              <a:t>учёба</a:t>
            </a:r>
            <a:r>
              <a:rPr lang="en-US" sz="2000" i="1" dirty="0"/>
              <a:t>/</a:t>
            </a:r>
            <a:r>
              <a:rPr lang="en-US" sz="2000" i="1" dirty="0" err="1"/>
              <a:t>работа</a:t>
            </a:r>
            <a:endParaRPr lang="en-US" sz="2000" i="1" dirty="0"/>
          </a:p>
          <a:p>
            <a:pPr lvl="1"/>
            <a:r>
              <a:rPr lang="nb-NO" sz="2000" b="1" dirty="0" err="1"/>
              <a:t>Search</a:t>
            </a:r>
            <a:r>
              <a:rPr lang="nb-NO" sz="2000" b="1" dirty="0"/>
              <a:t> by </a:t>
            </a:r>
            <a:r>
              <a:rPr lang="nb-NO" sz="2000" b="1" dirty="0" err="1"/>
              <a:t>analysis</a:t>
            </a:r>
            <a:r>
              <a:rPr lang="nb-NO" sz="2000" b="1" dirty="0"/>
              <a:t>: </a:t>
            </a:r>
            <a:r>
              <a:rPr lang="nb-NO" sz="2000" dirty="0"/>
              <a:t>Select </a:t>
            </a:r>
            <a:r>
              <a:rPr lang="nb-NO" sz="2000" dirty="0" err="1"/>
              <a:t>grammatical</a:t>
            </a:r>
            <a:r>
              <a:rPr lang="nb-NO" sz="2000" dirty="0"/>
              <a:t> </a:t>
            </a:r>
            <a:r>
              <a:rPr lang="nb-NO" sz="2000" dirty="0" err="1"/>
              <a:t>features</a:t>
            </a:r>
            <a:r>
              <a:rPr lang="nb-NO" sz="2000" dirty="0"/>
              <a:t>, </a:t>
            </a:r>
            <a:r>
              <a:rPr lang="nb-NO" sz="2000" dirty="0" err="1"/>
              <a:t>such</a:t>
            </a:r>
            <a:r>
              <a:rPr lang="nb-NO" sz="2000" dirty="0"/>
              <a:t> as </a:t>
            </a:r>
            <a:r>
              <a:rPr lang="en-US" sz="2000" dirty="0"/>
              <a:t>“</a:t>
            </a:r>
            <a:r>
              <a:rPr lang="en-US" sz="2000" dirty="0" err="1"/>
              <a:t>Ins.Sing</a:t>
            </a:r>
            <a:r>
              <a:rPr lang="en-US" sz="2000" dirty="0"/>
              <a:t>”</a:t>
            </a:r>
            <a:r>
              <a:rPr lang="nb-NO" sz="2000" dirty="0"/>
              <a:t> </a:t>
            </a:r>
          </a:p>
          <a:p>
            <a:pPr lvl="1"/>
            <a:r>
              <a:rPr lang="en-US" sz="2000" b="1" dirty="0"/>
              <a:t>Search by dictionary</a:t>
            </a:r>
          </a:p>
          <a:p>
            <a:pPr lvl="1"/>
            <a:endParaRPr lang="en-US" sz="2000" b="1" dirty="0"/>
          </a:p>
          <a:p>
            <a:r>
              <a:rPr lang="en-US" sz="2300" b="1" dirty="0"/>
              <a:t>Translations and audio </a:t>
            </a:r>
            <a:r>
              <a:rPr lang="en-US" sz="2300" dirty="0"/>
              <a:t>available for all example sentences</a:t>
            </a:r>
            <a:r>
              <a:rPr lang="en-US" sz="2300" b="1" dirty="0"/>
              <a:t> </a:t>
            </a:r>
            <a:endParaRPr lang="nb-NO" sz="2300" b="1" dirty="0"/>
          </a:p>
        </p:txBody>
      </p:sp>
    </p:spTree>
    <p:extLst>
      <p:ext uri="{BB962C8B-B14F-4D97-AF65-F5344CB8AC3E}">
        <p14:creationId xmlns:p14="http://schemas.microsoft.com/office/powerpoint/2010/main" val="2475302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58E13E-4B50-8841-A5C3-3496A513F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4336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FDF5EA-71AF-AE41-84AA-C69960CAB969}"/>
              </a:ext>
            </a:extLst>
          </p:cNvPr>
          <p:cNvSpPr/>
          <p:nvPr/>
        </p:nvSpPr>
        <p:spPr>
          <a:xfrm>
            <a:off x="5331417" y="2123268"/>
            <a:ext cx="3665349" cy="2805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nb-NO" sz="2800" dirty="0"/>
              <a:t>Select a Level</a:t>
            </a:r>
          </a:p>
          <a:p>
            <a:pPr marL="514350" indent="-514350" algn="ctr">
              <a:buAutoNum type="arabicParenR"/>
            </a:pPr>
            <a:endParaRPr lang="nb-NO" sz="2800" dirty="0"/>
          </a:p>
          <a:p>
            <a:pPr algn="ctr"/>
            <a:r>
              <a:rPr lang="nb-NO" sz="2800" dirty="0"/>
              <a:t>2) </a:t>
            </a:r>
            <a:r>
              <a:rPr lang="nb-NO" sz="2800" dirty="0" err="1"/>
              <a:t>Search</a:t>
            </a:r>
            <a:r>
              <a:rPr lang="nb-NO" sz="2800" dirty="0"/>
              <a:t> by </a:t>
            </a:r>
            <a:r>
              <a:rPr lang="nb-NO" sz="2800" dirty="0" err="1"/>
              <a:t>topic</a:t>
            </a:r>
            <a:r>
              <a:rPr lang="nb-NO" sz="2800" dirty="0"/>
              <a:t>, </a:t>
            </a:r>
            <a:r>
              <a:rPr lang="nb-NO" sz="2800" dirty="0" err="1"/>
              <a:t>analysis</a:t>
            </a:r>
            <a:r>
              <a:rPr lang="nb-NO" sz="2800" dirty="0"/>
              <a:t>, </a:t>
            </a:r>
            <a:r>
              <a:rPr lang="nb-NO" sz="2800" dirty="0" err="1"/>
              <a:t>dictionary</a:t>
            </a:r>
            <a:r>
              <a:rPr lang="nb-NO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9467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CA315-23FC-4647-B6CE-7C0B94683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99"/>
            <a:ext cx="9158449" cy="4688601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ED1FB33-04F8-264F-ADF9-B8A651C9BB3A}"/>
              </a:ext>
            </a:extLst>
          </p:cNvPr>
          <p:cNvSpPr/>
          <p:nvPr/>
        </p:nvSpPr>
        <p:spPr>
          <a:xfrm rot="14321757">
            <a:off x="435719" y="2012908"/>
            <a:ext cx="650513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063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04B1D-AE1E-F74B-8F6A-D0211EF5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3" y="0"/>
            <a:ext cx="9141662" cy="55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19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BC9D1-A599-F248-9A5F-A3B9713FB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3422"/>
            <a:ext cx="9216386" cy="53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53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1A766-91CA-6C4F-B325-DACDCC3D4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190"/>
            <a:ext cx="9144000" cy="5289612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9D2FB0CA-2287-D44D-94EB-85572E397B16}"/>
              </a:ext>
            </a:extLst>
          </p:cNvPr>
          <p:cNvSpPr/>
          <p:nvPr/>
        </p:nvSpPr>
        <p:spPr>
          <a:xfrm rot="14321757">
            <a:off x="210992" y="2750815"/>
            <a:ext cx="650513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3812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424540-7B37-634A-A8B0-F75FDD31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 err="1"/>
              <a:t>Overview</a:t>
            </a:r>
            <a:endParaRPr lang="nb-NO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104A2-2D05-8E49-B61E-1C87E8BB8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270906" cy="326350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800" dirty="0" err="1"/>
              <a:t>Distributional</a:t>
            </a:r>
            <a:r>
              <a:rPr lang="nb-NO" sz="2800" dirty="0"/>
              <a:t> </a:t>
            </a:r>
            <a:r>
              <a:rPr lang="nb-NO" sz="2800" dirty="0" err="1"/>
              <a:t>Facts</a:t>
            </a:r>
            <a:r>
              <a:rPr lang="nb-NO" sz="2800" dirty="0"/>
              <a:t> </a:t>
            </a:r>
            <a:r>
              <a:rPr lang="nb-NO" sz="2800" dirty="0" err="1"/>
              <a:t>about</a:t>
            </a:r>
            <a:r>
              <a:rPr lang="nb-NO" sz="2800" dirty="0"/>
              <a:t> Russian </a:t>
            </a:r>
            <a:r>
              <a:rPr lang="nb-NO" sz="2800" dirty="0" err="1"/>
              <a:t>Paradigms</a:t>
            </a:r>
            <a:endParaRPr lang="nb-NO" sz="2800" dirty="0"/>
          </a:p>
          <a:p>
            <a:pPr marL="342900" lvl="1" indent="0">
              <a:buNone/>
            </a:pPr>
            <a:endParaRPr lang="nb-NO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Computational Experiment on Learning of Paradigms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Introducing the </a:t>
            </a:r>
            <a:r>
              <a:rPr lang="en-US" sz="2800" dirty="0" err="1"/>
              <a:t>SMARTool</a:t>
            </a:r>
            <a:endParaRPr lang="nb-NO" sz="2800" dirty="0"/>
          </a:p>
          <a:p>
            <a:pPr marL="342900" lvl="1" indent="0">
              <a:buNone/>
            </a:pPr>
            <a:r>
              <a:rPr lang="nb-NO" sz="2500" dirty="0">
                <a:hlinkClick r:id="rId2"/>
              </a:rPr>
              <a:t>http://uit-no.github.io/smartool</a:t>
            </a:r>
            <a:r>
              <a:rPr lang="nb-NO" sz="2500">
                <a:hlinkClick r:id="rId2"/>
              </a:rPr>
              <a:t>/</a:t>
            </a:r>
            <a:endParaRPr lang="nb-NO" sz="2500"/>
          </a:p>
        </p:txBody>
      </p:sp>
    </p:spTree>
    <p:extLst>
      <p:ext uri="{BB962C8B-B14F-4D97-AF65-F5344CB8AC3E}">
        <p14:creationId xmlns:p14="http://schemas.microsoft.com/office/powerpoint/2010/main" val="3808651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CB3F4-FAE6-7F4F-9DE3-57265A7E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4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F6B92-7320-254B-8C8C-887B52A6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94"/>
            <a:ext cx="9144000" cy="558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23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3F688-2066-244B-AB78-39A28D6D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987"/>
            <a:ext cx="9144000" cy="554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24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6CCE6-B150-584E-ADAB-91B32224F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0" y="-110426"/>
            <a:ext cx="9049260" cy="5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6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3C3C-75EC-514B-9CB5-68EBF1F1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The </a:t>
            </a:r>
            <a:r>
              <a:rPr lang="nb-NO" b="1" dirty="0" err="1"/>
              <a:t>SMARTool</a:t>
            </a:r>
            <a:r>
              <a:rPr lang="nb-NO" b="1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417FA-AB50-FC47-82A5-8C536A4B3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Inspired by research </a:t>
            </a:r>
            <a:r>
              <a:rPr lang="en-US" dirty="0"/>
              <a:t>on the distribution and simulated learning of Russian wordforms (</a:t>
            </a:r>
            <a:r>
              <a:rPr lang="en-US" b="1" dirty="0"/>
              <a:t>cognitively plausible</a:t>
            </a:r>
            <a:r>
              <a:rPr lang="en-US" dirty="0"/>
              <a:t>)</a:t>
            </a:r>
            <a:r>
              <a:rPr lang="nb-NO" dirty="0"/>
              <a:t> </a:t>
            </a:r>
          </a:p>
          <a:p>
            <a:r>
              <a:rPr lang="en-US" dirty="0"/>
              <a:t>Strategic focus on the </a:t>
            </a:r>
            <a:r>
              <a:rPr lang="en-US" b="1" dirty="0"/>
              <a:t>highest frequency wordforms and contexts </a:t>
            </a:r>
            <a:r>
              <a:rPr lang="en-US" dirty="0"/>
              <a:t>that motivate their use</a:t>
            </a:r>
            <a:r>
              <a:rPr lang="nb-NO" dirty="0"/>
              <a:t> (</a:t>
            </a:r>
            <a:r>
              <a:rPr lang="nb-NO" b="1" dirty="0" err="1"/>
              <a:t>usage-based</a:t>
            </a:r>
            <a:r>
              <a:rPr lang="nb-NO" dirty="0"/>
              <a:t>)</a:t>
            </a:r>
          </a:p>
          <a:p>
            <a:r>
              <a:rPr lang="en-US" b="1" dirty="0"/>
              <a:t>Reduces the task</a:t>
            </a:r>
            <a:r>
              <a:rPr lang="en-US" dirty="0"/>
              <a:t> of learning a basic vocabulary of about 3,000 lexemes </a:t>
            </a:r>
            <a:r>
              <a:rPr lang="en-US" b="1" dirty="0"/>
              <a:t>by over 90%</a:t>
            </a:r>
            <a:r>
              <a:rPr lang="nb-NO" b="1" dirty="0"/>
              <a:t> </a:t>
            </a:r>
          </a:p>
          <a:p>
            <a:r>
              <a:rPr lang="en-US" dirty="0"/>
              <a:t>Can be </a:t>
            </a:r>
            <a:r>
              <a:rPr lang="en-US" b="1" dirty="0"/>
              <a:t>continuously updated </a:t>
            </a:r>
            <a:r>
              <a:rPr lang="en-US" dirty="0"/>
              <a:t>and custom-tailored</a:t>
            </a:r>
          </a:p>
          <a:p>
            <a:r>
              <a:rPr lang="en-US" dirty="0"/>
              <a:t>Potentially </a:t>
            </a:r>
            <a:r>
              <a:rPr lang="en-US" b="1" dirty="0"/>
              <a:t>portable to other languages </a:t>
            </a:r>
            <a:r>
              <a:rPr lang="en-US" dirty="0"/>
              <a:t>with rich inflectional morphology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1697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E8C385-2411-824A-8157-6408BED15363}"/>
              </a:ext>
            </a:extLst>
          </p:cNvPr>
          <p:cNvSpPr txBox="1"/>
          <p:nvPr/>
        </p:nvSpPr>
        <p:spPr>
          <a:xfrm>
            <a:off x="85240" y="61993"/>
            <a:ext cx="90587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References</a:t>
            </a:r>
            <a:endParaRPr lang="nb-NO" dirty="0"/>
          </a:p>
          <a:p>
            <a:pPr marL="180000" indent="-457200"/>
            <a:r>
              <a:rPr lang="en-US" sz="900" dirty="0" err="1"/>
              <a:t>Andrjušina</a:t>
            </a:r>
            <a:r>
              <a:rPr lang="en-US" sz="900" dirty="0"/>
              <a:t>, N. P., G. A. </a:t>
            </a:r>
            <a:r>
              <a:rPr lang="en-US" sz="900" dirty="0" err="1"/>
              <a:t>Bitextina</a:t>
            </a:r>
            <a:r>
              <a:rPr lang="en-US" sz="900" dirty="0"/>
              <a:t>, L. P. </a:t>
            </a:r>
            <a:r>
              <a:rPr lang="en-US" sz="900" dirty="0" err="1"/>
              <a:t>Klobukova</a:t>
            </a:r>
            <a:r>
              <a:rPr lang="en-US" sz="900" dirty="0"/>
              <a:t>, L. N. </a:t>
            </a:r>
            <a:r>
              <a:rPr lang="en-US" sz="900" dirty="0" err="1"/>
              <a:t>Norejko</a:t>
            </a:r>
            <a:r>
              <a:rPr lang="en-US" sz="900" dirty="0"/>
              <a:t>, I. V. </a:t>
            </a:r>
            <a:r>
              <a:rPr lang="en-US" sz="900" dirty="0" err="1"/>
              <a:t>Odincova</a:t>
            </a:r>
            <a:r>
              <a:rPr lang="en-US" sz="900" dirty="0"/>
              <a:t> (eds.). 2014-2015. </a:t>
            </a:r>
            <a:r>
              <a:rPr lang="en-US" sz="900" i="1" dirty="0" err="1"/>
              <a:t>Лексический</a:t>
            </a:r>
            <a:r>
              <a:rPr lang="en-US" sz="900" i="1" dirty="0"/>
              <a:t> </a:t>
            </a:r>
            <a:r>
              <a:rPr lang="en-US" sz="900" i="1" dirty="0" err="1"/>
              <a:t>минимум</a:t>
            </a:r>
            <a:r>
              <a:rPr lang="en-US" sz="900" i="1" dirty="0"/>
              <a:t> </a:t>
            </a:r>
            <a:r>
              <a:rPr lang="en-US" sz="900" i="1" dirty="0" err="1"/>
              <a:t>по</a:t>
            </a:r>
            <a:r>
              <a:rPr lang="en-US" sz="900" i="1" dirty="0"/>
              <a:t> </a:t>
            </a:r>
            <a:r>
              <a:rPr lang="en-US" sz="900" i="1" dirty="0" err="1"/>
              <a:t>русскому</a:t>
            </a:r>
            <a:r>
              <a:rPr lang="en-US" sz="900" i="1" dirty="0"/>
              <a:t> </a:t>
            </a:r>
            <a:r>
              <a:rPr lang="en-US" sz="900" i="1" dirty="0" err="1"/>
              <a:t>языку</a:t>
            </a:r>
            <a:r>
              <a:rPr lang="en-US" sz="900" i="1" dirty="0"/>
              <a:t>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иностранному</a:t>
            </a:r>
            <a:r>
              <a:rPr lang="en-US" sz="900" i="1" dirty="0"/>
              <a:t>.</a:t>
            </a:r>
            <a:r>
              <a:rPr lang="en-US" sz="900" dirty="0"/>
              <a:t> Levels A1-B2. St. Petersburg: Zlatoust.</a:t>
            </a:r>
            <a:endParaRPr lang="nb-NO" sz="900" dirty="0"/>
          </a:p>
          <a:p>
            <a:pPr marL="180000" indent="-457200"/>
            <a:r>
              <a:rPr lang="en-US" sz="900" dirty="0" err="1"/>
              <a:t>Baayen</a:t>
            </a:r>
            <a:r>
              <a:rPr lang="en-US" sz="900" dirty="0"/>
              <a:t>, R. Harald. 1992. Quantitative aspects of morphological productivity. In Gert E. </a:t>
            </a:r>
            <a:r>
              <a:rPr lang="en-US" sz="900" dirty="0" err="1"/>
              <a:t>Booij</a:t>
            </a:r>
            <a:r>
              <a:rPr lang="en-US" sz="900" dirty="0"/>
              <a:t> and J. Van </a:t>
            </a:r>
            <a:r>
              <a:rPr lang="en-US" sz="900" dirty="0" err="1"/>
              <a:t>Marle</a:t>
            </a:r>
            <a:r>
              <a:rPr lang="en-US" sz="900" dirty="0"/>
              <a:t> (eds.), </a:t>
            </a:r>
            <a:r>
              <a:rPr lang="en-US" sz="900" i="1" dirty="0"/>
              <a:t>Yearbook of Morphology 1991</a:t>
            </a:r>
            <a:r>
              <a:rPr lang="en-US" sz="900" dirty="0"/>
              <a:t>, 109–149. Dordrecht: Kluwer Academic Publishers.</a:t>
            </a:r>
            <a:endParaRPr lang="nb-NO" sz="900" dirty="0"/>
          </a:p>
          <a:p>
            <a:pPr marL="180000" indent="-457200"/>
            <a:r>
              <a:rPr lang="en-US" sz="900" dirty="0" err="1"/>
              <a:t>Baayen</a:t>
            </a:r>
            <a:r>
              <a:rPr lang="en-US" sz="900" dirty="0"/>
              <a:t>, R. Harald. 1993. On frequency, transparency, and productivity. In Gert E. </a:t>
            </a:r>
            <a:r>
              <a:rPr lang="en-US" sz="900" dirty="0" err="1"/>
              <a:t>Booij</a:t>
            </a:r>
            <a:r>
              <a:rPr lang="en-US" sz="900" dirty="0"/>
              <a:t> and J. Van </a:t>
            </a:r>
            <a:r>
              <a:rPr lang="en-US" sz="900" dirty="0" err="1"/>
              <a:t>Marle</a:t>
            </a:r>
            <a:r>
              <a:rPr lang="en-US" sz="900" dirty="0"/>
              <a:t> (eds.), </a:t>
            </a:r>
            <a:r>
              <a:rPr lang="en-US" sz="900" i="1" dirty="0"/>
              <a:t>Yearbook of Morphology 1992</a:t>
            </a:r>
            <a:r>
              <a:rPr lang="en-US" sz="900" dirty="0"/>
              <a:t>, 181–208. Dordrecht: Kluwer Academic Publishers.</a:t>
            </a:r>
            <a:endParaRPr lang="nb-NO" sz="900" dirty="0"/>
          </a:p>
          <a:p>
            <a:pPr marL="180000" indent="-457200"/>
            <a:r>
              <a:rPr lang="en-US" sz="900" dirty="0"/>
              <a:t>Bondar’, N. I. and S. A. </a:t>
            </a:r>
            <a:r>
              <a:rPr lang="en-US" sz="900" dirty="0" err="1"/>
              <a:t>Lutin</a:t>
            </a:r>
            <a:r>
              <a:rPr lang="en-US" sz="900" dirty="0"/>
              <a:t>. 2013.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спросить</a:t>
            </a:r>
            <a:r>
              <a:rPr lang="en-US" sz="900" i="1" dirty="0"/>
              <a:t>?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сказать</a:t>
            </a:r>
            <a:r>
              <a:rPr lang="en-US" sz="900" i="1" dirty="0"/>
              <a:t>?</a:t>
            </a:r>
            <a:r>
              <a:rPr lang="en-US" sz="900" dirty="0"/>
              <a:t>, 2nd ed. Moscow: </a:t>
            </a:r>
            <a:r>
              <a:rPr lang="en-US" sz="900" dirty="0" err="1"/>
              <a:t>Russkij</a:t>
            </a:r>
            <a:r>
              <a:rPr lang="en-US" sz="900" dirty="0"/>
              <a:t> </a:t>
            </a:r>
            <a:r>
              <a:rPr lang="en-US" sz="900" dirty="0" err="1"/>
              <a:t>jazyk</a:t>
            </a:r>
            <a:r>
              <a:rPr lang="en-US" sz="900" dirty="0"/>
              <a:t>.</a:t>
            </a:r>
            <a:endParaRPr lang="nb-NO" sz="900" dirty="0"/>
          </a:p>
          <a:p>
            <a:pPr marL="180000" indent="-457200"/>
            <a:r>
              <a:rPr lang="en-US" sz="900" dirty="0" err="1"/>
              <a:t>Černyšov</a:t>
            </a:r>
            <a:r>
              <a:rPr lang="en-US" sz="900" dirty="0"/>
              <a:t>, Stanislav. 2004. </a:t>
            </a:r>
            <a:r>
              <a:rPr lang="en-US" sz="900" i="1" dirty="0" err="1"/>
              <a:t>Поехали</a:t>
            </a:r>
            <a:r>
              <a:rPr lang="en-US" sz="900" i="1" dirty="0"/>
              <a:t>!</a:t>
            </a:r>
            <a:r>
              <a:rPr lang="en-US" sz="900" dirty="0"/>
              <a:t> St. Petersburg: Zlatoust.</a:t>
            </a:r>
            <a:endParaRPr lang="nb-NO" sz="900" dirty="0"/>
          </a:p>
          <a:p>
            <a:pPr marL="180000" indent="-457200"/>
            <a:r>
              <a:rPr lang="en-US" sz="900" dirty="0"/>
              <a:t>Chun, Dorothy, Richard Kern and Bryan Smith. 2016. Technology in language use, language teaching, and language learning. </a:t>
            </a:r>
            <a:r>
              <a:rPr lang="en-US" sz="900" i="1" dirty="0"/>
              <a:t>The Modern Language Journal</a:t>
            </a:r>
            <a:r>
              <a:rPr lang="en-US" sz="900" dirty="0"/>
              <a:t>, 100, 64–80. doi:10.1111/modl.12302</a:t>
            </a:r>
            <a:endParaRPr lang="nb-NO" sz="900" dirty="0"/>
          </a:p>
          <a:p>
            <a:pPr marL="180000" indent="-457200"/>
            <a:r>
              <a:rPr lang="en-US" sz="900" dirty="0"/>
              <a:t>Comer, William. 2019. Measured words: Quantifying vocabulary exposure in beginning Russian. </a:t>
            </a:r>
            <a:r>
              <a:rPr lang="en-US" sz="900" i="1" dirty="0"/>
              <a:t>Slavic and East European Journal</a:t>
            </a:r>
            <a:r>
              <a:rPr lang="ru-RU" sz="900" dirty="0"/>
              <a:t> 60, </a:t>
            </a:r>
            <a:r>
              <a:rPr lang="nb-NO" sz="900" dirty="0"/>
              <a:t>no. 1, 92–114.</a:t>
            </a:r>
          </a:p>
          <a:p>
            <a:pPr marL="180000" indent="-457200"/>
            <a:r>
              <a:rPr lang="en-US" sz="900" dirty="0" err="1"/>
              <a:t>deBenedette</a:t>
            </a:r>
            <a:r>
              <a:rPr lang="en-US" sz="900" dirty="0"/>
              <a:t>, Lynne, William J. Comer, </a:t>
            </a:r>
            <a:r>
              <a:rPr lang="en-US" sz="900" dirty="0" err="1"/>
              <a:t>Alla</a:t>
            </a:r>
            <a:r>
              <a:rPr lang="en-US" sz="900" dirty="0"/>
              <a:t> </a:t>
            </a:r>
            <a:r>
              <a:rPr lang="en-US" sz="900" dirty="0" err="1"/>
              <a:t>Smyslova</a:t>
            </a:r>
            <a:r>
              <a:rPr lang="en-US" sz="900" dirty="0"/>
              <a:t>, Jonathan Perkins. 2013. </a:t>
            </a:r>
            <a:r>
              <a:rPr lang="en-US" sz="900" i="1" dirty="0" err="1"/>
              <a:t>Между</a:t>
            </a:r>
            <a:r>
              <a:rPr lang="en-US" sz="900" i="1" dirty="0"/>
              <a:t> </a:t>
            </a:r>
            <a:r>
              <a:rPr lang="en-US" sz="900" i="1" dirty="0" err="1"/>
              <a:t>нами</a:t>
            </a:r>
            <a:r>
              <a:rPr lang="en-US" sz="900" i="1" dirty="0"/>
              <a:t> (Between You and Me): An Interactive Introduction to Russian</a:t>
            </a:r>
            <a:r>
              <a:rPr lang="en-US" sz="900" dirty="0"/>
              <a:t>. </a:t>
            </a:r>
            <a:r>
              <a:rPr lang="en-US" sz="900" u="sng" dirty="0">
                <a:hlinkClick r:id="rId2"/>
              </a:rPr>
              <a:t>http://www.mezhdunami.org/</a:t>
            </a:r>
            <a:r>
              <a:rPr lang="en-US" sz="900" dirty="0"/>
              <a:t> (accessed 1 April 2018).</a:t>
            </a:r>
            <a:endParaRPr lang="nb-NO" sz="900" dirty="0"/>
          </a:p>
          <a:p>
            <a:pPr marL="180000" indent="-457200"/>
            <a:r>
              <a:rPr lang="en-US" sz="900" dirty="0" err="1"/>
              <a:t>Djačenko</a:t>
            </a:r>
            <a:r>
              <a:rPr lang="en-US" sz="900" dirty="0"/>
              <a:t>, P. V., L. L. </a:t>
            </a:r>
            <a:r>
              <a:rPr lang="en-US" sz="900" dirty="0" err="1"/>
              <a:t>Iomdin</a:t>
            </a:r>
            <a:r>
              <a:rPr lang="en-US" sz="900" dirty="0"/>
              <a:t>, A. V. </a:t>
            </a:r>
            <a:r>
              <a:rPr lang="en-US" sz="900" dirty="0" err="1"/>
              <a:t>Lazurskij</a:t>
            </a:r>
            <a:r>
              <a:rPr lang="en-US" sz="900" dirty="0"/>
              <a:t>, L. G. </a:t>
            </a:r>
            <a:r>
              <a:rPr lang="en-US" sz="900" dirty="0" err="1"/>
              <a:t>Mitjušin</a:t>
            </a:r>
            <a:r>
              <a:rPr lang="en-US" sz="900" dirty="0"/>
              <a:t>, O. Ju. </a:t>
            </a:r>
            <a:r>
              <a:rPr lang="en-US" sz="900" dirty="0" err="1"/>
              <a:t>Podlesskaja</a:t>
            </a:r>
            <a:r>
              <a:rPr lang="en-US" sz="900" dirty="0"/>
              <a:t>, V. G. </a:t>
            </a:r>
            <a:r>
              <a:rPr lang="en-US" sz="900" dirty="0" err="1"/>
              <a:t>Sizov</a:t>
            </a:r>
            <a:r>
              <a:rPr lang="en-US" sz="900" dirty="0"/>
              <a:t>, T. I. </a:t>
            </a:r>
            <a:r>
              <a:rPr lang="en-US" sz="900" dirty="0" err="1"/>
              <a:t>Frolova</a:t>
            </a:r>
            <a:r>
              <a:rPr lang="en-US" sz="900" dirty="0"/>
              <a:t>, L. L. </a:t>
            </a:r>
            <a:r>
              <a:rPr lang="en-US" sz="900" dirty="0" err="1"/>
              <a:t>Cinman</a:t>
            </a:r>
            <a:r>
              <a:rPr lang="en-US" sz="900" dirty="0"/>
              <a:t>. 2015. </a:t>
            </a:r>
            <a:r>
              <a:rPr lang="en-US" sz="900" dirty="0" err="1"/>
              <a:t>Современное</a:t>
            </a:r>
            <a:r>
              <a:rPr lang="en-US" sz="900" dirty="0"/>
              <a:t> </a:t>
            </a:r>
            <a:r>
              <a:rPr lang="en-US" sz="900" dirty="0" err="1"/>
              <a:t>состояние</a:t>
            </a:r>
            <a:r>
              <a:rPr lang="en-US" sz="900" dirty="0"/>
              <a:t> </a:t>
            </a:r>
            <a:r>
              <a:rPr lang="en-US" sz="900" dirty="0" err="1"/>
              <a:t>глубоко</a:t>
            </a:r>
            <a:r>
              <a:rPr lang="en-US" sz="900" dirty="0"/>
              <a:t> </a:t>
            </a:r>
            <a:r>
              <a:rPr lang="en-US" sz="900" dirty="0" err="1"/>
              <a:t>аннотированного</a:t>
            </a:r>
            <a:r>
              <a:rPr lang="en-US" sz="900" dirty="0"/>
              <a:t> </a:t>
            </a:r>
            <a:r>
              <a:rPr lang="en-US" sz="900" dirty="0" err="1"/>
              <a:t>корпуса</a:t>
            </a:r>
            <a:r>
              <a:rPr lang="en-US" sz="900" dirty="0"/>
              <a:t> </a:t>
            </a:r>
            <a:r>
              <a:rPr lang="en-US" sz="900" dirty="0" err="1"/>
              <a:t>текстов</a:t>
            </a:r>
            <a:r>
              <a:rPr lang="en-US" sz="900" dirty="0"/>
              <a:t> </a:t>
            </a:r>
            <a:r>
              <a:rPr lang="en-US" sz="900" dirty="0" err="1"/>
              <a:t>русского</a:t>
            </a:r>
            <a:r>
              <a:rPr lang="en-US" sz="900" dirty="0"/>
              <a:t> </a:t>
            </a:r>
            <a:r>
              <a:rPr lang="en-US" sz="900" dirty="0" err="1"/>
              <a:t>языка</a:t>
            </a:r>
            <a:r>
              <a:rPr lang="en-US" sz="900" dirty="0"/>
              <a:t> (</a:t>
            </a:r>
            <a:r>
              <a:rPr lang="en-US" sz="900" dirty="0" err="1"/>
              <a:t>СинТагРус</a:t>
            </a:r>
            <a:r>
              <a:rPr lang="en-US" sz="900" dirty="0"/>
              <a:t>). </a:t>
            </a:r>
            <a:r>
              <a:rPr lang="en-US" sz="900" i="1" dirty="0" err="1"/>
              <a:t>Сборник</a:t>
            </a:r>
            <a:r>
              <a:rPr lang="en-US" sz="900" i="1" dirty="0"/>
              <a:t> «</a:t>
            </a:r>
            <a:r>
              <a:rPr lang="en-US" sz="900" i="1" dirty="0" err="1"/>
              <a:t>Национальный</a:t>
            </a:r>
            <a:r>
              <a:rPr lang="en-US" sz="900" i="1" dirty="0"/>
              <a:t> </a:t>
            </a:r>
            <a:r>
              <a:rPr lang="en-US" sz="900" i="1" dirty="0" err="1"/>
              <a:t>корпус</a:t>
            </a:r>
            <a:r>
              <a:rPr lang="en-US" sz="900" i="1" dirty="0"/>
              <a:t> </a:t>
            </a:r>
            <a:r>
              <a:rPr lang="en-US" sz="900" i="1" dirty="0" err="1"/>
              <a:t>русского</a:t>
            </a:r>
            <a:r>
              <a:rPr lang="en-US" sz="900" i="1" dirty="0"/>
              <a:t> </a:t>
            </a:r>
            <a:r>
              <a:rPr lang="en-US" sz="900" i="1" dirty="0" err="1"/>
              <a:t>языка</a:t>
            </a:r>
            <a:r>
              <a:rPr lang="en-US" sz="900" i="1" dirty="0"/>
              <a:t>: 10 </a:t>
            </a:r>
            <a:r>
              <a:rPr lang="en-US" sz="900" i="1" dirty="0" err="1"/>
              <a:t>лет</a:t>
            </a:r>
            <a:r>
              <a:rPr lang="en-US" sz="900" i="1" dirty="0"/>
              <a:t> </a:t>
            </a:r>
            <a:r>
              <a:rPr lang="en-US" sz="900" i="1" dirty="0" err="1"/>
              <a:t>проекту</a:t>
            </a:r>
            <a:r>
              <a:rPr lang="en-US" sz="900" i="1" dirty="0"/>
              <a:t>». </a:t>
            </a:r>
            <a:r>
              <a:rPr lang="en-US" sz="900" i="1" dirty="0" err="1"/>
              <a:t>Труды</a:t>
            </a:r>
            <a:r>
              <a:rPr lang="en-US" sz="900" i="1" dirty="0"/>
              <a:t> </a:t>
            </a:r>
            <a:r>
              <a:rPr lang="en-US" sz="900" i="1" dirty="0" err="1"/>
              <a:t>Института</a:t>
            </a:r>
            <a:r>
              <a:rPr lang="en-US" sz="900" i="1" dirty="0"/>
              <a:t> </a:t>
            </a:r>
            <a:r>
              <a:rPr lang="en-US" sz="900" i="1" dirty="0" err="1"/>
              <a:t>русского</a:t>
            </a:r>
            <a:r>
              <a:rPr lang="en-US" sz="900" i="1" dirty="0"/>
              <a:t> </a:t>
            </a:r>
            <a:r>
              <a:rPr lang="en-US" sz="900" i="1" dirty="0" err="1"/>
              <a:t>языка</a:t>
            </a:r>
            <a:r>
              <a:rPr lang="en-US" sz="900" i="1" dirty="0"/>
              <a:t> </a:t>
            </a:r>
            <a:r>
              <a:rPr lang="en-US" sz="900" i="1" dirty="0" err="1"/>
              <a:t>им</a:t>
            </a:r>
            <a:r>
              <a:rPr lang="en-US" sz="900" i="1" dirty="0"/>
              <a:t>. В.В. </a:t>
            </a:r>
            <a:r>
              <a:rPr lang="en-US" sz="900" i="1" dirty="0" err="1"/>
              <a:t>Виноградова</a:t>
            </a:r>
            <a:r>
              <a:rPr lang="en-US" sz="900" i="1" dirty="0"/>
              <a:t>.</a:t>
            </a:r>
            <a:r>
              <a:rPr lang="en-US" sz="900" dirty="0"/>
              <a:t> </a:t>
            </a:r>
            <a:r>
              <a:rPr lang="en-US" sz="900" dirty="0" err="1"/>
              <a:t>Вып</a:t>
            </a:r>
            <a:r>
              <a:rPr lang="en-US" sz="900" dirty="0"/>
              <a:t>. 6., 272–299.</a:t>
            </a:r>
            <a:endParaRPr lang="nb-NO" sz="900" dirty="0"/>
          </a:p>
          <a:p>
            <a:pPr marL="180000" indent="-457200"/>
            <a:r>
              <a:rPr lang="nb-NO" sz="900" dirty="0"/>
              <a:t>Endresen, Anna, Laura A. Janda, Robert Reynolds and Francis M. </a:t>
            </a:r>
            <a:r>
              <a:rPr lang="nb-NO" sz="900" dirty="0" err="1"/>
              <a:t>Tyers</a:t>
            </a:r>
            <a:r>
              <a:rPr lang="nb-NO" sz="900" dirty="0"/>
              <a:t>. 2016. Who </a:t>
            </a:r>
            <a:r>
              <a:rPr lang="nb-NO" sz="900" dirty="0" err="1"/>
              <a:t>needs</a:t>
            </a:r>
            <a:r>
              <a:rPr lang="nb-NO" sz="900" dirty="0"/>
              <a:t> </a:t>
            </a:r>
            <a:r>
              <a:rPr lang="nb-NO" sz="900" dirty="0" err="1"/>
              <a:t>particles</a:t>
            </a:r>
            <a:r>
              <a:rPr lang="nb-NO" sz="900" dirty="0"/>
              <a:t>? A </a:t>
            </a:r>
            <a:r>
              <a:rPr lang="nb-NO" sz="900" dirty="0" err="1"/>
              <a:t>challenge</a:t>
            </a:r>
            <a:r>
              <a:rPr lang="nb-NO" sz="900" dirty="0"/>
              <a:t> to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classification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particles</a:t>
            </a:r>
            <a:r>
              <a:rPr lang="nb-NO" sz="900" dirty="0"/>
              <a:t> as a part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speech</a:t>
            </a:r>
            <a:r>
              <a:rPr lang="nb-NO" sz="900" dirty="0"/>
              <a:t> in Russian. </a:t>
            </a:r>
            <a:r>
              <a:rPr lang="nb-NO" sz="900" i="1" dirty="0"/>
              <a:t>Russian </a:t>
            </a:r>
            <a:r>
              <a:rPr lang="nb-NO" sz="900" i="1" dirty="0" err="1"/>
              <a:t>Linguistics</a:t>
            </a:r>
            <a:r>
              <a:rPr lang="nb-NO" sz="900" i="1" dirty="0"/>
              <a:t> </a:t>
            </a:r>
            <a:r>
              <a:rPr lang="nb-NO" sz="900" dirty="0"/>
              <a:t>40: 2, 103-132. DOI 10.1007/s11185-016-9160-2.</a:t>
            </a:r>
          </a:p>
          <a:p>
            <a:pPr marL="180000" indent="-457200"/>
            <a:r>
              <a:rPr lang="nb-NO" sz="900" dirty="0" err="1"/>
              <a:t>Golonka</a:t>
            </a:r>
            <a:r>
              <a:rPr lang="nb-NO" sz="900" dirty="0"/>
              <a:t>, Ewa M., Anita R. Bowles, Victor M. Frank, </a:t>
            </a:r>
            <a:r>
              <a:rPr lang="nb-NO" sz="900" dirty="0" err="1"/>
              <a:t>Dorna</a:t>
            </a:r>
            <a:r>
              <a:rPr lang="nb-NO" sz="900" dirty="0"/>
              <a:t> L. Richardson, Suzanne </a:t>
            </a:r>
            <a:r>
              <a:rPr lang="nb-NO" sz="900" dirty="0" err="1"/>
              <a:t>Freynik</a:t>
            </a:r>
            <a:r>
              <a:rPr lang="nb-NO" sz="900" dirty="0"/>
              <a:t>. 2014. Technologies for </a:t>
            </a:r>
            <a:r>
              <a:rPr lang="nb-NO" sz="900" dirty="0" err="1"/>
              <a:t>foreign</a:t>
            </a:r>
            <a:r>
              <a:rPr lang="nb-NO" sz="900" dirty="0"/>
              <a:t> </a:t>
            </a:r>
            <a:r>
              <a:rPr lang="nb-NO" sz="900" dirty="0" err="1"/>
              <a:t>language</a:t>
            </a:r>
            <a:r>
              <a:rPr lang="nb-NO" sz="900" dirty="0"/>
              <a:t> </a:t>
            </a:r>
            <a:r>
              <a:rPr lang="nb-NO" sz="900" dirty="0" err="1"/>
              <a:t>learning</a:t>
            </a:r>
            <a:r>
              <a:rPr lang="nb-NO" sz="900" dirty="0"/>
              <a:t>: a </a:t>
            </a:r>
            <a:r>
              <a:rPr lang="nb-NO" sz="900" dirty="0" err="1"/>
              <a:t>review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technology</a:t>
            </a:r>
            <a:r>
              <a:rPr lang="nb-NO" sz="900" dirty="0"/>
              <a:t> types and </a:t>
            </a:r>
            <a:r>
              <a:rPr lang="nb-NO" sz="900" dirty="0" err="1"/>
              <a:t>their</a:t>
            </a:r>
            <a:r>
              <a:rPr lang="nb-NO" sz="900" dirty="0"/>
              <a:t> </a:t>
            </a:r>
            <a:r>
              <a:rPr lang="nb-NO" sz="900" dirty="0" err="1"/>
              <a:t>effectiveness</a:t>
            </a:r>
            <a:r>
              <a:rPr lang="nb-NO" sz="900" dirty="0"/>
              <a:t>. </a:t>
            </a:r>
            <a:r>
              <a:rPr lang="nb-NO" sz="900" i="1" dirty="0"/>
              <a:t>Computer </a:t>
            </a:r>
            <a:r>
              <a:rPr lang="nb-NO" sz="900" i="1" dirty="0" err="1"/>
              <a:t>Assisted</a:t>
            </a:r>
            <a:r>
              <a:rPr lang="nb-NO" sz="900" i="1" dirty="0"/>
              <a:t> Language Learning</a:t>
            </a:r>
            <a:r>
              <a:rPr lang="nb-NO" sz="900" dirty="0"/>
              <a:t>, 27:1, 70–105, DOI: 10.1080/09588221.2012.700315</a:t>
            </a:r>
          </a:p>
          <a:p>
            <a:pPr marL="180000" indent="-457200"/>
            <a:r>
              <a:rPr lang="en-US" sz="900" dirty="0"/>
              <a:t>Hart, Betty and Todd R </a:t>
            </a:r>
            <a:r>
              <a:rPr lang="en-US" sz="900" dirty="0" err="1"/>
              <a:t>Risley</a:t>
            </a:r>
            <a:r>
              <a:rPr lang="en-US" sz="900" dirty="0"/>
              <a:t>. 2003. The early catastrophe. The 30 million word gap by age 3. American Educator Spring 2003. 4–9.</a:t>
            </a:r>
            <a:endParaRPr lang="nb-NO" sz="900" dirty="0"/>
          </a:p>
          <a:p>
            <a:pPr marL="180000" indent="-457200"/>
            <a:r>
              <a:rPr lang="en-US" sz="900" dirty="0"/>
              <a:t>Hayes-</a:t>
            </a:r>
            <a:r>
              <a:rPr lang="en-US" sz="900" dirty="0" err="1"/>
              <a:t>Harb</a:t>
            </a:r>
            <a:r>
              <a:rPr lang="en-US" sz="900" dirty="0"/>
              <a:t>, Rachel, Jane Hacking. 2015. The influence of written stress marks on native English speakers’ acquisition of Russian lexical stress contrasts. </a:t>
            </a:r>
            <a:r>
              <a:rPr lang="en-US" sz="900" i="1" dirty="0"/>
              <a:t>Slavic and East European Journal</a:t>
            </a:r>
            <a:r>
              <a:rPr lang="en-US" sz="900" dirty="0"/>
              <a:t>, 59:1, 91–109.</a:t>
            </a:r>
            <a:endParaRPr lang="nb-NO" sz="900" dirty="0"/>
          </a:p>
          <a:p>
            <a:pPr marL="180000" indent="-457200"/>
            <a:r>
              <a:rPr lang="en-US" sz="900" dirty="0"/>
              <a:t>Hertz, </a:t>
            </a:r>
            <a:r>
              <a:rPr lang="en-US" sz="900" dirty="0" err="1"/>
              <a:t>Birgitte</a:t>
            </a:r>
            <a:r>
              <a:rPr lang="en-US" sz="900" dirty="0"/>
              <a:t>, Hanne </a:t>
            </a:r>
            <a:r>
              <a:rPr lang="en-US" sz="900" dirty="0" err="1"/>
              <a:t>Leervad</a:t>
            </a:r>
            <a:r>
              <a:rPr lang="en-US" sz="900" dirty="0"/>
              <a:t>, Henrik </a:t>
            </a:r>
            <a:r>
              <a:rPr lang="en-US" sz="900" dirty="0" err="1"/>
              <a:t>Lærkes</a:t>
            </a:r>
            <a:r>
              <a:rPr lang="en-US" sz="900" dirty="0"/>
              <a:t>, Henrik </a:t>
            </a:r>
            <a:r>
              <a:rPr lang="en-US" sz="900" dirty="0" err="1"/>
              <a:t>Møller</a:t>
            </a:r>
            <a:r>
              <a:rPr lang="en-US" sz="900" dirty="0"/>
              <a:t>, Peter </a:t>
            </a:r>
            <a:r>
              <a:rPr lang="en-US" sz="900" dirty="0" err="1"/>
              <a:t>Schousboe</a:t>
            </a:r>
            <a:r>
              <a:rPr lang="en-US" sz="900" dirty="0"/>
              <a:t>. 2001. </a:t>
            </a:r>
            <a:r>
              <a:rPr lang="en-US" sz="900" i="1" dirty="0" err="1"/>
              <a:t>Свидание</a:t>
            </a:r>
            <a:r>
              <a:rPr lang="en-US" sz="900" i="1" dirty="0"/>
              <a:t> </a:t>
            </a:r>
            <a:r>
              <a:rPr lang="en-US" sz="900" i="1" dirty="0" err="1"/>
              <a:t>в</a:t>
            </a:r>
            <a:r>
              <a:rPr lang="en-US" sz="900" i="1" dirty="0"/>
              <a:t> </a:t>
            </a:r>
            <a:r>
              <a:rPr lang="en-US" sz="900" i="1" dirty="0" err="1"/>
              <a:t>Петербурге</a:t>
            </a:r>
            <a:r>
              <a:rPr lang="en-US" sz="900" i="1" dirty="0"/>
              <a:t>. </a:t>
            </a:r>
            <a:r>
              <a:rPr lang="en-US" sz="900" i="1" dirty="0" err="1"/>
              <a:t>Møde</a:t>
            </a:r>
            <a:r>
              <a:rPr lang="en-US" sz="900" i="1" dirty="0"/>
              <a:t> </a:t>
            </a:r>
            <a:r>
              <a:rPr lang="en-US" sz="900" i="1" dirty="0" err="1"/>
              <a:t>i</a:t>
            </a:r>
            <a:r>
              <a:rPr lang="en-US" sz="900" i="1" dirty="0"/>
              <a:t> </a:t>
            </a:r>
            <a:r>
              <a:rPr lang="en-US" sz="900" i="1" dirty="0" err="1"/>
              <a:t>Petersborg</a:t>
            </a:r>
            <a:r>
              <a:rPr lang="en-US" sz="900" i="1" dirty="0"/>
              <a:t>.</a:t>
            </a:r>
            <a:r>
              <a:rPr lang="en-US" sz="900" dirty="0"/>
              <a:t> Copenhagen: Gyldendal.</a:t>
            </a:r>
            <a:endParaRPr lang="nb-NO" sz="900" dirty="0"/>
          </a:p>
          <a:p>
            <a:pPr marL="180000" indent="-457200"/>
            <a:r>
              <a:rPr lang="en-US" sz="900" dirty="0" err="1"/>
              <a:t>Janda</a:t>
            </a:r>
            <a:r>
              <a:rPr lang="en-US" sz="900" dirty="0"/>
              <a:t>, Laura A. and Francis M. </a:t>
            </a:r>
            <a:r>
              <a:rPr lang="en-US" sz="900" dirty="0" err="1"/>
              <a:t>Tyers</a:t>
            </a:r>
            <a:r>
              <a:rPr lang="en-US" sz="900" dirty="0"/>
              <a:t>. 2018. Less is More: Why All Paradigms are Defective, and Why that is a Good Thing. </a:t>
            </a:r>
            <a:r>
              <a:rPr lang="en-US" sz="900" i="1" dirty="0"/>
              <a:t>Corpus Linguistics and Linguistic Theory</a:t>
            </a:r>
            <a:r>
              <a:rPr lang="en-US" sz="900" dirty="0"/>
              <a:t> 14(2), 33pp. </a:t>
            </a:r>
            <a:r>
              <a:rPr lang="nb-NO" sz="900" dirty="0" err="1"/>
              <a:t>doi.org</a:t>
            </a:r>
            <a:r>
              <a:rPr lang="nb-NO" sz="900" dirty="0"/>
              <a:t>/10.1515/cllt-2018-0031.</a:t>
            </a:r>
          </a:p>
          <a:p>
            <a:pPr marL="180000" indent="-457200"/>
            <a:r>
              <a:rPr lang="en-US" sz="900" dirty="0" err="1"/>
              <a:t>Janda</a:t>
            </a:r>
            <a:r>
              <a:rPr lang="en-US" sz="900" dirty="0"/>
              <a:t>, Laura A. Under Submission. </a:t>
            </a:r>
            <a:r>
              <a:rPr lang="nb-NO" sz="900" dirty="0" err="1"/>
              <a:t>Yggur</a:t>
            </a:r>
            <a:r>
              <a:rPr lang="nb-NO" sz="900" dirty="0"/>
              <a:t> and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power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language</a:t>
            </a:r>
            <a:r>
              <a:rPr lang="nb-NO" sz="900" dirty="0"/>
              <a:t>: A </a:t>
            </a:r>
            <a:r>
              <a:rPr lang="nb-NO" sz="900" dirty="0" err="1"/>
              <a:t>linguistic</a:t>
            </a:r>
            <a:r>
              <a:rPr lang="nb-NO" sz="900" dirty="0"/>
              <a:t> </a:t>
            </a:r>
            <a:r>
              <a:rPr lang="nb-NO" sz="900" dirty="0" err="1"/>
              <a:t>invention</a:t>
            </a:r>
            <a:r>
              <a:rPr lang="nb-NO" sz="900" dirty="0"/>
              <a:t> </a:t>
            </a:r>
            <a:r>
              <a:rPr lang="nb-NO" sz="900" dirty="0" err="1"/>
              <a:t>embedded</a:t>
            </a:r>
            <a:r>
              <a:rPr lang="nb-NO" sz="900" dirty="0"/>
              <a:t> in a </a:t>
            </a:r>
            <a:r>
              <a:rPr lang="nb-NO" sz="900" dirty="0" err="1"/>
              <a:t>Czech</a:t>
            </a:r>
            <a:r>
              <a:rPr lang="nb-NO" sz="900" dirty="0"/>
              <a:t> </a:t>
            </a:r>
            <a:r>
              <a:rPr lang="nb-NO" sz="900" dirty="0" err="1"/>
              <a:t>novel</a:t>
            </a:r>
            <a:r>
              <a:rPr lang="nb-NO" sz="900" dirty="0"/>
              <a:t>. </a:t>
            </a:r>
          </a:p>
          <a:p>
            <a:pPr marL="180000" indent="-457200"/>
            <a:r>
              <a:rPr lang="en-US" sz="900" dirty="0"/>
              <a:t>Kuznetsova, Julia. 2017. The ratio of unique word forms as a measure of creativity. In Anastasia Makarova, Stephen M. Dickey &amp; Dagmar </a:t>
            </a:r>
            <a:r>
              <a:rPr lang="en-US" sz="900" dirty="0" err="1"/>
              <a:t>Divjak</a:t>
            </a:r>
            <a:r>
              <a:rPr lang="en-US" sz="900" dirty="0"/>
              <a:t> (eds.), </a:t>
            </a:r>
            <a:r>
              <a:rPr lang="en-US" sz="900" i="1" dirty="0"/>
              <a:t>Each Venture a New Beginning: Studies in Honor of Laura A. </a:t>
            </a:r>
            <a:r>
              <a:rPr lang="en-US" sz="900" i="1" dirty="0" err="1"/>
              <a:t>Janda</a:t>
            </a:r>
            <a:r>
              <a:rPr lang="en-US" sz="900" dirty="0"/>
              <a:t>, 85–97. Bloomington, IN: </a:t>
            </a:r>
            <a:r>
              <a:rPr lang="en-US" sz="900" dirty="0" err="1"/>
              <a:t>Slavica</a:t>
            </a:r>
            <a:r>
              <a:rPr lang="en-US" sz="900" dirty="0"/>
              <a:t> Publishers.</a:t>
            </a:r>
            <a:endParaRPr lang="nb-NO" sz="900" dirty="0"/>
          </a:p>
          <a:p>
            <a:pPr marL="180000" indent="-457200"/>
            <a:r>
              <a:rPr lang="en-US" sz="900" dirty="0"/>
              <a:t>Malouf, Robert. 2016. Generating morphological paradigms with a recurrent neural network. </a:t>
            </a:r>
            <a:r>
              <a:rPr lang="en-US" sz="900" i="1" dirty="0"/>
              <a:t>San Diego Linguistic Papers. 6</a:t>
            </a:r>
            <a:r>
              <a:rPr lang="en-US" sz="900" dirty="0"/>
              <a:t>. 122–129.</a:t>
            </a:r>
            <a:endParaRPr lang="nb-NO" sz="900" dirty="0"/>
          </a:p>
          <a:p>
            <a:pPr marL="180000" indent="-457200"/>
            <a:r>
              <a:rPr lang="en-US" sz="900" dirty="0"/>
              <a:t>Manning, Christopher D. &amp; </a:t>
            </a:r>
            <a:r>
              <a:rPr lang="en-US" sz="900" dirty="0" err="1"/>
              <a:t>Hinrich</a:t>
            </a:r>
            <a:r>
              <a:rPr lang="en-US" sz="900" dirty="0"/>
              <a:t> </a:t>
            </a:r>
            <a:r>
              <a:rPr lang="en-US" sz="900" dirty="0" err="1"/>
              <a:t>Schütze</a:t>
            </a:r>
            <a:r>
              <a:rPr lang="en-US" sz="900" dirty="0"/>
              <a:t>. 1999. Foundations of Statistical Natural Language Processing. Cambridge, MA: MIT Press.</a:t>
            </a:r>
            <a:endParaRPr lang="nb-NO" sz="900" dirty="0"/>
          </a:p>
          <a:p>
            <a:pPr marL="180000" indent="-457200"/>
            <a:r>
              <a:rPr lang="en-US" sz="900" dirty="0" err="1"/>
              <a:t>Moreno-Sánchez</a:t>
            </a:r>
            <a:r>
              <a:rPr lang="en-US" sz="900" dirty="0"/>
              <a:t>, Isabel, </a:t>
            </a:r>
            <a:r>
              <a:rPr lang="en-US" sz="900" dirty="0" err="1"/>
              <a:t>Francesc</a:t>
            </a:r>
            <a:r>
              <a:rPr lang="en-US" sz="900" dirty="0"/>
              <a:t> Font-Clos &amp; </a:t>
            </a:r>
            <a:r>
              <a:rPr lang="en-US" sz="900" dirty="0" err="1"/>
              <a:t>Álvaro</a:t>
            </a:r>
            <a:r>
              <a:rPr lang="en-US" sz="900" dirty="0"/>
              <a:t> Corral. 2016. Large-scale analysis of </a:t>
            </a:r>
            <a:r>
              <a:rPr lang="en-US" sz="900" dirty="0" err="1"/>
              <a:t>Zipf’s</a:t>
            </a:r>
            <a:r>
              <a:rPr lang="en-US" sz="900" dirty="0"/>
              <a:t> Law in English texts. </a:t>
            </a:r>
            <a:r>
              <a:rPr lang="en-US" sz="900" dirty="0" err="1"/>
              <a:t>PLoS</a:t>
            </a:r>
            <a:r>
              <a:rPr lang="en-US" sz="900" dirty="0"/>
              <a:t> One. 11(1). e0147073. 10.1371/journal. pone.0147073.</a:t>
            </a:r>
            <a:endParaRPr lang="nb-NO" sz="900" dirty="0"/>
          </a:p>
          <a:p>
            <a:pPr marL="180000" indent="-457200"/>
            <a:r>
              <a:rPr lang="en-US" sz="900" dirty="0"/>
              <a:t>Robin, Richard, Galina </a:t>
            </a:r>
            <a:r>
              <a:rPr lang="en-US" sz="900" dirty="0" err="1"/>
              <a:t>Shatalina</a:t>
            </a:r>
            <a:r>
              <a:rPr lang="en-US" sz="900" dirty="0"/>
              <a:t>, Karen Evans-Romaine. 2012. </a:t>
            </a:r>
            <a:r>
              <a:rPr lang="en-US" sz="900" i="1" dirty="0" err="1"/>
              <a:t>Голоса</a:t>
            </a:r>
            <a:r>
              <a:rPr lang="en-US" sz="900" dirty="0"/>
              <a:t> (Vols. 1-2), 5</a:t>
            </a:r>
            <a:r>
              <a:rPr lang="en-US" sz="900" baseline="30000" dirty="0"/>
              <a:t>th</a:t>
            </a:r>
            <a:r>
              <a:rPr lang="en-US" sz="900" dirty="0"/>
              <a:t> ed. New York: Pearson.</a:t>
            </a:r>
            <a:endParaRPr lang="nb-NO" sz="900" dirty="0"/>
          </a:p>
          <a:p>
            <a:pPr marL="180000" indent="-457200"/>
            <a:r>
              <a:rPr lang="en-US" sz="900" dirty="0"/>
              <a:t>Wade, Terence. 2011. </a:t>
            </a:r>
            <a:r>
              <a:rPr lang="en-US" sz="900" i="1" dirty="0"/>
              <a:t>A Comprehensive Russian Grammar</a:t>
            </a:r>
            <a:r>
              <a:rPr lang="en-US" sz="900" dirty="0"/>
              <a:t>, 3rd Edition. Oxford: Wiley-Blackwell.</a:t>
            </a:r>
            <a:endParaRPr lang="nb-NO" sz="900" dirty="0"/>
          </a:p>
          <a:p>
            <a:pPr marL="180000" indent="-457200"/>
            <a:r>
              <a:rPr lang="en-US" sz="900" dirty="0" err="1"/>
              <a:t>Zaliznjak</a:t>
            </a:r>
            <a:r>
              <a:rPr lang="en-US" sz="900" dirty="0"/>
              <a:t>, A. A. 1980. </a:t>
            </a:r>
            <a:r>
              <a:rPr lang="ru-RU" sz="900" i="1" dirty="0"/>
              <a:t>Грамматический словарь русского языка</a:t>
            </a:r>
            <a:r>
              <a:rPr lang="en-US" sz="900" dirty="0"/>
              <a:t>. Moscow: </a:t>
            </a:r>
            <a:r>
              <a:rPr lang="en-US" sz="900" dirty="0" err="1"/>
              <a:t>Russkij</a:t>
            </a:r>
            <a:r>
              <a:rPr lang="en-US" sz="900" dirty="0"/>
              <a:t> </a:t>
            </a:r>
            <a:r>
              <a:rPr lang="en-US" sz="900" dirty="0" err="1"/>
              <a:t>jazyk</a:t>
            </a:r>
            <a:r>
              <a:rPr lang="en-US" sz="900" dirty="0"/>
              <a:t>.</a:t>
            </a:r>
            <a:endParaRPr lang="nb-NO" sz="900" dirty="0"/>
          </a:p>
          <a:p>
            <a:pPr marL="180000" indent="-457200"/>
            <a:r>
              <a:rPr lang="en-US" sz="900" dirty="0" err="1"/>
              <a:t>Zipf</a:t>
            </a:r>
            <a:r>
              <a:rPr lang="en-US" sz="900" dirty="0"/>
              <a:t>, George K. 1949. Human Behavior and the Principle of Least Effort. Reading, MA: Addison-Wesley.</a:t>
            </a:r>
            <a:r>
              <a:rPr lang="nb-NO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28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38375-6E0F-E048-8FC9-2C6AEE3D1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864" y="967856"/>
            <a:ext cx="2044700" cy="269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CAA66-2429-6941-B755-039EA672CD17}"/>
              </a:ext>
            </a:extLst>
          </p:cNvPr>
          <p:cNvSpPr txBox="1"/>
          <p:nvPr/>
        </p:nvSpPr>
        <p:spPr>
          <a:xfrm>
            <a:off x="6824864" y="3678839"/>
            <a:ext cx="201168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George K. </a:t>
            </a:r>
            <a:r>
              <a:rPr lang="nb-NO" dirty="0" err="1"/>
              <a:t>Zipf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9A9454-20C6-1E4B-996A-25EECD0458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8835" y="0"/>
            <a:ext cx="5586041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72F77-C241-D84D-B53C-7D4EF0798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0" y="1313387"/>
            <a:ext cx="6595024" cy="3281235"/>
          </a:xfrm>
        </p:spPr>
        <p:txBody>
          <a:bodyPr/>
          <a:lstStyle/>
          <a:p>
            <a:pPr marL="0" indent="0">
              <a:buNone/>
            </a:pPr>
            <a:r>
              <a:rPr lang="nb-NO" sz="2400" b="1" dirty="0"/>
              <a:t>Word </a:t>
            </a:r>
            <a:r>
              <a:rPr lang="nb-NO" sz="2400" b="1" dirty="0" err="1"/>
              <a:t>frequency</a:t>
            </a:r>
            <a:r>
              <a:rPr lang="nb-NO" sz="2400" b="1" dirty="0"/>
              <a:t> </a:t>
            </a:r>
            <a:r>
              <a:rPr lang="nb-NO" sz="2400" dirty="0"/>
              <a:t>is </a:t>
            </a:r>
            <a:r>
              <a:rPr lang="nb-NO" sz="2400" dirty="0" err="1"/>
              <a:t>inversely</a:t>
            </a:r>
            <a:r>
              <a:rPr lang="nb-NO" sz="2400" dirty="0"/>
              <a:t> </a:t>
            </a:r>
            <a:r>
              <a:rPr lang="nb-NO" sz="2400" dirty="0" err="1"/>
              <a:t>proportional</a:t>
            </a:r>
            <a:r>
              <a:rPr lang="nb-NO" sz="2400" dirty="0"/>
              <a:t> to </a:t>
            </a:r>
            <a:r>
              <a:rPr lang="nb-NO" sz="2400" dirty="0" err="1"/>
              <a:t>frequency</a:t>
            </a:r>
            <a:r>
              <a:rPr lang="nb-NO" sz="2400" dirty="0"/>
              <a:t> rank (</a:t>
            </a:r>
            <a:r>
              <a:rPr lang="nb-NO" sz="2400" dirty="0" err="1"/>
              <a:t>Zipf’s</a:t>
            </a:r>
            <a:r>
              <a:rPr lang="nb-NO" sz="2400" dirty="0"/>
              <a:t> Law)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Zipfian distribution:</a:t>
            </a:r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nb-NO" sz="2400" dirty="0" err="1"/>
              <a:t>Few</a:t>
            </a:r>
            <a:r>
              <a:rPr lang="nb-NO" sz="2400" dirty="0"/>
              <a:t> </a:t>
            </a:r>
            <a:r>
              <a:rPr lang="nb-NO" sz="2400" dirty="0" err="1"/>
              <a:t>words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high</a:t>
            </a:r>
            <a:r>
              <a:rPr lang="nb-NO" sz="2400" dirty="0"/>
              <a:t> </a:t>
            </a:r>
            <a:r>
              <a:rPr lang="nb-NO" sz="2400" dirty="0" err="1"/>
              <a:t>frequency</a:t>
            </a:r>
            <a:endParaRPr lang="nb-NO" sz="2400" dirty="0"/>
          </a:p>
          <a:p>
            <a:pPr marL="0" indent="0">
              <a:buNone/>
            </a:pPr>
            <a:r>
              <a:rPr lang="nb-NO" sz="2400" dirty="0"/>
              <a:t>	Sharp </a:t>
            </a:r>
            <a:r>
              <a:rPr lang="nb-NO" sz="2400" dirty="0" err="1"/>
              <a:t>decline</a:t>
            </a:r>
            <a:endParaRPr lang="nb-NO" sz="2400" dirty="0"/>
          </a:p>
          <a:p>
            <a:pPr marL="0" indent="0">
              <a:buNone/>
            </a:pPr>
            <a:r>
              <a:rPr lang="nb-NO" sz="2400" dirty="0"/>
              <a:t>	Scales up </a:t>
            </a:r>
            <a:r>
              <a:rPr lang="nb-NO" sz="2400" dirty="0" err="1"/>
              <a:t>infinitely</a:t>
            </a:r>
            <a:endParaRPr lang="nb-NO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E065E-037D-C446-901C-4E159CD2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800" b="1" dirty="0" err="1"/>
              <a:t>Distributional</a:t>
            </a:r>
            <a:r>
              <a:rPr lang="nb-NO" sz="2800" b="1" dirty="0"/>
              <a:t> </a:t>
            </a:r>
            <a:r>
              <a:rPr lang="nb-NO" sz="2800" b="1" dirty="0" err="1"/>
              <a:t>Facts</a:t>
            </a:r>
            <a:r>
              <a:rPr lang="nb-NO" sz="2800" b="1" dirty="0"/>
              <a:t> </a:t>
            </a:r>
            <a:r>
              <a:rPr lang="nb-NO" sz="2800" b="1" dirty="0" err="1"/>
              <a:t>about</a:t>
            </a:r>
            <a:r>
              <a:rPr lang="nb-NO" sz="2800" b="1" dirty="0"/>
              <a:t> Russian </a:t>
            </a:r>
            <a:r>
              <a:rPr lang="nb-NO" sz="2800" b="1" dirty="0" err="1"/>
              <a:t>Paradigms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829537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179078"/>
              </p:ext>
            </p:extLst>
          </p:nvPr>
        </p:nvGraphicFramePr>
        <p:xfrm>
          <a:off x="1220392" y="994173"/>
          <a:ext cx="6611542" cy="3985380"/>
        </p:xfrm>
        <a:graphic>
          <a:graphicData uri="http://schemas.openxmlformats.org/drawingml/2006/table">
            <a:tbl>
              <a:tblPr/>
              <a:tblGrid>
                <a:gridCol w="1102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1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Language &amp; Corpus Name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Corpus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Paradigm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Total Lexemes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 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English Web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254,830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6,369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1,524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23.92%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6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Norwegian Dependency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311,277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12,587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393</a:t>
                      </a:r>
                      <a:endParaRPr kumimoji="0" lang="uk-UA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3.12%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Russian SynTagRus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1,032,644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21,945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0.06%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Czech Prague </a:t>
                      </a:r>
                      <a:r>
                        <a:rPr kumimoji="0" lang="en-US" altLang="x-none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Dependency</a:t>
                      </a: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Treebank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1,509,242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17,904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0.02%</a:t>
                      </a:r>
                      <a:endParaRPr kumimoji="0" lang="mr-IN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Estonian ArborEst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234,351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28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14,075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0%</a:t>
                      </a:r>
                      <a:endParaRPr kumimoji="0" lang="mr-IN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D331B52-350B-9148-8FC5-CFC04FB458ED}"/>
              </a:ext>
            </a:extLst>
          </p:cNvPr>
          <p:cNvSpPr txBox="1">
            <a:spLocks/>
          </p:cNvSpPr>
          <p:nvPr/>
        </p:nvSpPr>
        <p:spPr>
          <a:xfrm>
            <a:off x="1645444" y="89298"/>
            <a:ext cx="5910263" cy="726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en-US" sz="2800" dirty="0" err="1">
                <a:latin typeface="+mj-lt"/>
                <a:ea typeface="ＭＳ Ｐゴシック" charset="-128"/>
                <a:cs typeface="Open Sans" charset="0"/>
              </a:rPr>
              <a:t>Zipf’s</a:t>
            </a:r>
            <a:r>
              <a:rPr lang="en-US" altLang="en-US" sz="2800" dirty="0">
                <a:latin typeface="+mj-lt"/>
                <a:ea typeface="ＭＳ Ｐゴシック" charset="-128"/>
                <a:cs typeface="Open Sans" charset="0"/>
              </a:rPr>
              <a:t> Law Applies to Wordforms</a:t>
            </a:r>
          </a:p>
        </p:txBody>
      </p:sp>
    </p:spTree>
    <p:extLst>
      <p:ext uri="{BB962C8B-B14F-4D97-AF65-F5344CB8AC3E}">
        <p14:creationId xmlns:p14="http://schemas.microsoft.com/office/powerpoint/2010/main" val="11621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909F8A6-1C8D-5542-9FC9-61AED401C8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670107"/>
              </p:ext>
            </p:extLst>
          </p:nvPr>
        </p:nvGraphicFramePr>
        <p:xfrm>
          <a:off x="1220392" y="994173"/>
          <a:ext cx="6611542" cy="3985380"/>
        </p:xfrm>
        <a:graphic>
          <a:graphicData uri="http://schemas.openxmlformats.org/drawingml/2006/table">
            <a:tbl>
              <a:tblPr/>
              <a:tblGrid>
                <a:gridCol w="1102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1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Language &amp; Corpus Name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Corpus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Paradigm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Total Lexemes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 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English Web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254,830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6,369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1,524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23.92%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6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Norwegian Dependency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311,277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12,587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393</a:t>
                      </a:r>
                      <a:endParaRPr kumimoji="0" lang="uk-UA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3.12%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Russian SynTagRus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1,032,644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21,945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0.06%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Czech Prague </a:t>
                      </a:r>
                      <a:r>
                        <a:rPr kumimoji="0" lang="en-US" altLang="x-none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Dependency</a:t>
                      </a: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Treebank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1,509,242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17,904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0.02%</a:t>
                      </a:r>
                      <a:endParaRPr kumimoji="0" lang="mr-IN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Estonian ArborEst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234,351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28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14,075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0%</a:t>
                      </a:r>
                      <a:endParaRPr kumimoji="0" lang="mr-IN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6727031" y="994173"/>
            <a:ext cx="1104900" cy="3882628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339454" y="1558529"/>
            <a:ext cx="4960144" cy="3019425"/>
          </a:xfrm>
          <a:prstGeom prst="wedgeRoundRectCallout">
            <a:avLst>
              <a:gd name="adj1" fmla="val 58162"/>
              <a:gd name="adj2" fmla="val -3870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Because </a:t>
            </a:r>
            <a:r>
              <a:rPr lang="en-US" sz="2700" b="1" dirty="0" err="1"/>
              <a:t>Zipf’s</a:t>
            </a:r>
            <a:r>
              <a:rPr lang="en-US" sz="2700" b="1" dirty="0"/>
              <a:t> Law scales up, these numbers will never change substantially, no matter how large the corpus is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45444" y="89298"/>
            <a:ext cx="5910263" cy="726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en-US" sz="2800" dirty="0" err="1">
                <a:latin typeface="+mj-lt"/>
                <a:ea typeface="ＭＳ Ｐゴシック" charset="-128"/>
                <a:cs typeface="Open Sans" charset="0"/>
              </a:rPr>
              <a:t>Zipf’s</a:t>
            </a:r>
            <a:r>
              <a:rPr lang="en-US" altLang="en-US" sz="2800" dirty="0">
                <a:latin typeface="+mj-lt"/>
                <a:ea typeface="ＭＳ Ｐゴシック" charset="-128"/>
                <a:cs typeface="Open Sans" charset="0"/>
              </a:rPr>
              <a:t> Law Applies to Wordforms</a:t>
            </a:r>
          </a:p>
        </p:txBody>
      </p:sp>
    </p:spTree>
    <p:extLst>
      <p:ext uri="{BB962C8B-B14F-4D97-AF65-F5344CB8AC3E}">
        <p14:creationId xmlns:p14="http://schemas.microsoft.com/office/powerpoint/2010/main" val="869385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7953A-F312-864B-A04A-B818E76F24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463127" y="-16549"/>
            <a:ext cx="6783993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483436-CC11-4145-86CA-7D14561B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Language </a:t>
            </a:r>
            <a:r>
              <a:rPr lang="nb-NO" b="1" dirty="0" err="1"/>
              <a:t>Exposure</a:t>
            </a:r>
            <a:r>
              <a:rPr lang="nb-NO" b="1" dirty="0"/>
              <a:t> as a Big Corpus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A0A6C-096D-C545-891F-CD4FFD110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5497830" cy="32635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large corpus is a close approximation to the </a:t>
            </a:r>
            <a:r>
              <a:rPr lang="en-US" b="1" dirty="0"/>
              <a:t>lifetime linguistic input </a:t>
            </a:r>
            <a:r>
              <a:rPr lang="en-US" dirty="0"/>
              <a:t>for a native speaker, estimated at about 5-10 million words per year</a:t>
            </a:r>
            <a:r>
              <a:rPr lang="nb-NO" dirty="0">
                <a:effectLst/>
              </a:rPr>
              <a:t> </a:t>
            </a:r>
          </a:p>
          <a:p>
            <a:r>
              <a:rPr lang="en-US" dirty="0"/>
              <a:t>Zipfian distributions </a:t>
            </a:r>
            <a:r>
              <a:rPr lang="en-US" b="1" dirty="0"/>
              <a:t>remain the same </a:t>
            </a:r>
            <a:r>
              <a:rPr lang="en-US" dirty="0"/>
              <a:t>even for very large corpora, like those that approximate a speaker’s exposure to their native language</a:t>
            </a:r>
          </a:p>
          <a:p>
            <a:r>
              <a:rPr lang="en-US" dirty="0"/>
              <a:t>A native speaker of Russian encounters all twelve paradigm forms of </a:t>
            </a:r>
            <a:r>
              <a:rPr lang="en-US" b="1" dirty="0"/>
              <a:t>less than 0.1% of nouns</a:t>
            </a:r>
            <a:r>
              <a:rPr lang="en-US" dirty="0"/>
              <a:t> that they are exposed to in a lifetime </a:t>
            </a:r>
          </a:p>
          <a:p>
            <a:r>
              <a:rPr lang="en-US" dirty="0"/>
              <a:t>The portion of adjectives and verbs attested in all paradigm forms is </a:t>
            </a:r>
            <a:r>
              <a:rPr lang="en-US" b="1" dirty="0"/>
              <a:t>virtually zero</a:t>
            </a:r>
            <a:r>
              <a:rPr lang="en-US" dirty="0"/>
              <a:t>.</a:t>
            </a:r>
            <a:r>
              <a:rPr lang="nb-NO" dirty="0">
                <a:effectLst/>
              </a:rPr>
              <a:t>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8317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E3A6F7-9C11-6B46-A8A2-66B7859E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111" y="-1"/>
            <a:ext cx="2652889" cy="2652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09710-3A0C-9E46-8DF9-C6583FB7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99" y="225156"/>
            <a:ext cx="7971895" cy="912695"/>
          </a:xfrm>
        </p:spPr>
        <p:txBody>
          <a:bodyPr>
            <a:noAutofit/>
          </a:bodyPr>
          <a:lstStyle/>
          <a:p>
            <a:r>
              <a:rPr lang="en-US" sz="3200" b="1" dirty="0"/>
              <a:t>Paradigm Cell Filling Problem </a:t>
            </a:r>
            <a:br>
              <a:rPr lang="en-US" sz="3200" dirty="0"/>
            </a:br>
            <a:r>
              <a:rPr lang="en-US" sz="1400" dirty="0"/>
              <a:t>(Ackerman et al. 2009)</a:t>
            </a:r>
            <a:r>
              <a:rPr lang="nb-NO" sz="1400" dirty="0"/>
              <a:t> 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1561-B3A7-0041-8893-33BEA8589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1" y="1313387"/>
            <a:ext cx="6378892" cy="35541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Native </a:t>
            </a:r>
            <a:r>
              <a:rPr lang="en-US" sz="2400" b="1" dirty="0"/>
              <a:t>speakers</a:t>
            </a:r>
            <a:r>
              <a:rPr lang="en-US" sz="2400" dirty="0"/>
              <a:t> of languages with </a:t>
            </a:r>
            <a:r>
              <a:rPr lang="en-US" sz="2400" b="1" dirty="0"/>
              <a:t>complex inflectional morphology </a:t>
            </a:r>
            <a:r>
              <a:rPr lang="en-US" sz="2400" dirty="0"/>
              <a:t>routinely </a:t>
            </a:r>
            <a:r>
              <a:rPr lang="en-US" sz="2400" b="1" dirty="0"/>
              <a:t>recognize</a:t>
            </a:r>
            <a:r>
              <a:rPr lang="en-US" sz="2400" dirty="0"/>
              <a:t> and </a:t>
            </a:r>
            <a:r>
              <a:rPr lang="en-US" sz="2400" b="1" dirty="0"/>
              <a:t>produce</a:t>
            </a:r>
            <a:r>
              <a:rPr lang="en-US" sz="2400" dirty="0"/>
              <a:t> forms that they have </a:t>
            </a:r>
            <a:r>
              <a:rPr lang="en-US" sz="2400" b="1" dirty="0"/>
              <a:t>never encountered.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Q: </a:t>
            </a:r>
            <a:r>
              <a:rPr lang="en-US" sz="2400" dirty="0"/>
              <a:t>How is this possible?</a:t>
            </a:r>
          </a:p>
          <a:p>
            <a:pPr marL="0" indent="0">
              <a:buNone/>
            </a:pPr>
            <a:r>
              <a:rPr lang="en-US" sz="2400" b="1" dirty="0"/>
              <a:t>A: </a:t>
            </a:r>
            <a:r>
              <a:rPr lang="en-US" sz="2400" dirty="0"/>
              <a:t>Inflectional morphology is mastered through exposure to </a:t>
            </a:r>
            <a:r>
              <a:rPr lang="en-US" sz="2400" b="1" dirty="0"/>
              <a:t>partially overlapping subsets of paradigms</a:t>
            </a:r>
            <a:r>
              <a:rPr lang="en-US" sz="2400" dirty="0"/>
              <a:t> arranged according to </a:t>
            </a:r>
            <a:r>
              <a:rPr lang="en-US" sz="2400" dirty="0" err="1"/>
              <a:t>Zipf’s</a:t>
            </a:r>
            <a:r>
              <a:rPr lang="en-US" sz="2400" dirty="0"/>
              <a:t> Law, a </a:t>
            </a:r>
            <a:r>
              <a:rPr lang="en-US" sz="2400" b="1" dirty="0"/>
              <a:t>cognitively plausible </a:t>
            </a:r>
            <a:r>
              <a:rPr lang="en-US" sz="2400" dirty="0"/>
              <a:t>model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2148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E3A6F7-9C11-6B46-A8A2-66B7859E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111" y="-1"/>
            <a:ext cx="2652889" cy="2652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09710-3A0C-9E46-8DF9-C6583FB7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99" y="225156"/>
            <a:ext cx="7971895" cy="912695"/>
          </a:xfrm>
        </p:spPr>
        <p:txBody>
          <a:bodyPr>
            <a:noAutofit/>
          </a:bodyPr>
          <a:lstStyle/>
          <a:p>
            <a:r>
              <a:rPr lang="en-US" sz="3200" b="1" dirty="0"/>
              <a:t>Paradigm Cell Filling Problem </a:t>
            </a:r>
            <a:br>
              <a:rPr lang="en-US" sz="3200" dirty="0"/>
            </a:br>
            <a:r>
              <a:rPr lang="en-US" sz="1400" dirty="0"/>
              <a:t>(Ackerman et al. 2009)</a:t>
            </a:r>
            <a:r>
              <a:rPr lang="nb-NO" sz="1400" dirty="0"/>
              <a:t> 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1561-B3A7-0041-8893-33BEA8589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1" y="1313387"/>
            <a:ext cx="6378892" cy="34341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Native </a:t>
            </a:r>
            <a:r>
              <a:rPr lang="en-US" sz="2400" b="1" dirty="0"/>
              <a:t>speakers</a:t>
            </a:r>
            <a:r>
              <a:rPr lang="en-US" sz="2400" dirty="0"/>
              <a:t> of languages with </a:t>
            </a:r>
            <a:r>
              <a:rPr lang="en-US" sz="2400" b="1" dirty="0"/>
              <a:t>complex inflectional morphology </a:t>
            </a:r>
            <a:r>
              <a:rPr lang="en-US" sz="2400" dirty="0"/>
              <a:t>routinely </a:t>
            </a:r>
            <a:r>
              <a:rPr lang="en-US" sz="2400" b="1" dirty="0"/>
              <a:t>recognize</a:t>
            </a:r>
            <a:r>
              <a:rPr lang="en-US" sz="2400" dirty="0"/>
              <a:t> and </a:t>
            </a:r>
            <a:r>
              <a:rPr lang="en-US" sz="2400" b="1" dirty="0"/>
              <a:t>produce</a:t>
            </a:r>
            <a:r>
              <a:rPr lang="en-US" sz="2400" dirty="0"/>
              <a:t> forms that they have </a:t>
            </a:r>
            <a:r>
              <a:rPr lang="en-US" sz="2400" b="1" dirty="0"/>
              <a:t>never encountered.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Q: </a:t>
            </a:r>
            <a:r>
              <a:rPr lang="en-US" sz="2400" dirty="0"/>
              <a:t>How is this possible?</a:t>
            </a:r>
          </a:p>
          <a:p>
            <a:pPr marL="0" indent="0">
              <a:buNone/>
            </a:pPr>
            <a:r>
              <a:rPr lang="en-US" sz="2400" b="1" dirty="0"/>
              <a:t>A: </a:t>
            </a:r>
            <a:r>
              <a:rPr lang="en-US" sz="2400" dirty="0"/>
              <a:t>Inflectional morphology is mastered through exposure to </a:t>
            </a:r>
            <a:r>
              <a:rPr lang="en-US" sz="2400" b="1" dirty="0"/>
              <a:t>partially overlapping subsets of paradigms</a:t>
            </a:r>
            <a:r>
              <a:rPr lang="en-US" sz="2400" dirty="0"/>
              <a:t> arranged according to </a:t>
            </a:r>
            <a:r>
              <a:rPr lang="en-US" sz="2400" dirty="0" err="1"/>
              <a:t>Zipf’s</a:t>
            </a:r>
            <a:r>
              <a:rPr lang="en-US" sz="2400" dirty="0"/>
              <a:t> Law, a </a:t>
            </a:r>
            <a:r>
              <a:rPr lang="en-US" sz="2400" b="1" dirty="0"/>
              <a:t>cognitively plausible </a:t>
            </a:r>
            <a:r>
              <a:rPr lang="en-US" sz="2400" dirty="0"/>
              <a:t>model</a:t>
            </a:r>
            <a:endParaRPr lang="en-US" sz="2400" b="1" dirty="0"/>
          </a:p>
        </p:txBody>
      </p:sp>
      <p:sp>
        <p:nvSpPr>
          <p:cNvPr id="4" name="Explosion 1 3">
            <a:extLst>
              <a:ext uri="{FF2B5EF4-FFF2-40B4-BE49-F238E27FC236}">
                <a16:creationId xmlns:a16="http://schemas.microsoft.com/office/drawing/2014/main" id="{89D5AE13-0CC9-C149-9CFC-3ECA74823AC7}"/>
              </a:ext>
            </a:extLst>
          </p:cNvPr>
          <p:cNvSpPr/>
          <p:nvPr/>
        </p:nvSpPr>
        <p:spPr>
          <a:xfrm>
            <a:off x="4738254" y="1937311"/>
            <a:ext cx="5394962" cy="337288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This </a:t>
            </a:r>
            <a:r>
              <a:rPr lang="nb-NO" sz="2200" dirty="0" err="1"/>
              <a:t>also</a:t>
            </a:r>
            <a:r>
              <a:rPr lang="nb-NO" sz="2200" dirty="0"/>
              <a:t> </a:t>
            </a:r>
            <a:r>
              <a:rPr lang="nb-NO" sz="2200" dirty="0" err="1"/>
              <a:t>explains</a:t>
            </a:r>
            <a:r>
              <a:rPr lang="nb-NO" sz="2200" dirty="0"/>
              <a:t> </a:t>
            </a:r>
          </a:p>
          <a:p>
            <a:pPr algn="ctr"/>
            <a:r>
              <a:rPr lang="nb-NO" sz="2200" dirty="0" err="1"/>
              <a:t>why</a:t>
            </a:r>
            <a:r>
              <a:rPr lang="nb-NO" sz="2200" dirty="0"/>
              <a:t> native speakers have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intuition</a:t>
            </a:r>
            <a:r>
              <a:rPr lang="nb-NO" sz="2200" dirty="0"/>
              <a:t> </a:t>
            </a:r>
            <a:r>
              <a:rPr lang="nb-NO" sz="2200" dirty="0" err="1"/>
              <a:t>that</a:t>
            </a:r>
            <a:r>
              <a:rPr lang="nb-NO" sz="2200" dirty="0"/>
              <a:t> full </a:t>
            </a:r>
            <a:r>
              <a:rPr lang="nb-NO" sz="2200" dirty="0" err="1"/>
              <a:t>paradigms</a:t>
            </a:r>
            <a:r>
              <a:rPr lang="nb-NO" sz="2200" dirty="0"/>
              <a:t> </a:t>
            </a:r>
            <a:r>
              <a:rPr lang="nb-NO" sz="2200" dirty="0" err="1"/>
              <a:t>exist</a:t>
            </a:r>
            <a:r>
              <a:rPr lang="nb-NO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2810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3847</TotalTime>
  <Words>2208</Words>
  <Application>Microsoft Macintosh PowerPoint</Application>
  <PresentationFormat>On-screen Show (16:9)</PresentationFormat>
  <Paragraphs>305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ＭＳ Ｐゴシック</vt:lpstr>
      <vt:lpstr>Arial</vt:lpstr>
      <vt:lpstr>Calibri</vt:lpstr>
      <vt:lpstr>Calibri Light</vt:lpstr>
      <vt:lpstr>Mangal</vt:lpstr>
      <vt:lpstr>Open Sans</vt:lpstr>
      <vt:lpstr>Open Sans Light</vt:lpstr>
      <vt:lpstr>Times New Roman</vt:lpstr>
      <vt:lpstr>Office Theme</vt:lpstr>
      <vt:lpstr>Paradigms:  cognitive plausibility and pedagogical application </vt:lpstr>
      <vt:lpstr>Why Russian?</vt:lpstr>
      <vt:lpstr>Overview</vt:lpstr>
      <vt:lpstr>Distributional Facts about Russian Paradigms</vt:lpstr>
      <vt:lpstr>PowerPoint Presentation</vt:lpstr>
      <vt:lpstr>PowerPoint Presentation</vt:lpstr>
      <vt:lpstr>Language Exposure as a Big Corpus</vt:lpstr>
      <vt:lpstr>Paradigm Cell Filling Problem  (Ackerman et al. 2009) </vt:lpstr>
      <vt:lpstr>Paradigm Cell Filling Problem  (Ackerman et al. 2009) </vt:lpstr>
      <vt:lpstr>Illustration of Overlapping Subsets of Paradigms</vt:lpstr>
      <vt:lpstr>Frequency Distributions of Some  High-frequency Russian Nouns</vt:lpstr>
      <vt:lpstr>PowerPoint Presentation</vt:lpstr>
      <vt:lpstr>PowerPoint Presentation</vt:lpstr>
      <vt:lpstr>PowerPoint Presentation</vt:lpstr>
      <vt:lpstr>Distributional Facts about  Russian Paradigms: Summary</vt:lpstr>
      <vt:lpstr>Computational Leaning Experiment</vt:lpstr>
      <vt:lpstr>PowerPoint Presentation</vt:lpstr>
      <vt:lpstr>PowerPoint Presentation</vt:lpstr>
      <vt:lpstr>Computational Learning Experiment: Summary</vt:lpstr>
      <vt:lpstr>Introducing the SMARTool</vt:lpstr>
      <vt:lpstr>Members of the SMARTool team</vt:lpstr>
      <vt:lpstr>Vocabulary Selection from 5 Textbooks and Лексический минимум; Balanced for Nouns, Verbs, Adjs (RNC ratio)</vt:lpstr>
      <vt:lpstr>Typical Contexts Illustrated by Examples</vt:lpstr>
      <vt:lpstr>SMARTool Filters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SMARTool: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our language textbooks are like overstuffed suitcases </dc:title>
  <dc:creator>Microsoft Office User</dc:creator>
  <cp:lastModifiedBy>Laura A Janda</cp:lastModifiedBy>
  <cp:revision>124</cp:revision>
  <cp:lastPrinted>2019-06-25T11:57:22Z</cp:lastPrinted>
  <dcterms:created xsi:type="dcterms:W3CDTF">2017-10-19T18:34:55Z</dcterms:created>
  <dcterms:modified xsi:type="dcterms:W3CDTF">2019-06-30T08:26:37Z</dcterms:modified>
</cp:coreProperties>
</file>