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46"/>
  </p:notesMasterIdLst>
  <p:handoutMasterIdLst>
    <p:handoutMasterId r:id="rId47"/>
  </p:handoutMasterIdLst>
  <p:sldIdLst>
    <p:sldId id="257" r:id="rId8"/>
    <p:sldId id="338" r:id="rId9"/>
    <p:sldId id="337" r:id="rId10"/>
    <p:sldId id="333" r:id="rId11"/>
    <p:sldId id="334" r:id="rId12"/>
    <p:sldId id="259" r:id="rId13"/>
    <p:sldId id="316" r:id="rId14"/>
    <p:sldId id="340" r:id="rId15"/>
    <p:sldId id="283" r:id="rId16"/>
    <p:sldId id="303" r:id="rId17"/>
    <p:sldId id="305" r:id="rId18"/>
    <p:sldId id="342" r:id="rId19"/>
    <p:sldId id="310" r:id="rId20"/>
    <p:sldId id="311" r:id="rId21"/>
    <p:sldId id="306" r:id="rId22"/>
    <p:sldId id="307" r:id="rId23"/>
    <p:sldId id="308" r:id="rId24"/>
    <p:sldId id="318" r:id="rId25"/>
    <p:sldId id="309" r:id="rId26"/>
    <p:sldId id="319" r:id="rId27"/>
    <p:sldId id="320" r:id="rId28"/>
    <p:sldId id="341" r:id="rId29"/>
    <p:sldId id="324" r:id="rId30"/>
    <p:sldId id="325" r:id="rId31"/>
    <p:sldId id="260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26" r:id="rId44"/>
    <p:sldId id="281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C0970-E6DA-3946-921C-86771C560E8F}" v="2" dt="2026-02-06T08:38:0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95639"/>
  </p:normalViewPr>
  <p:slideViewPr>
    <p:cSldViewPr snapToGrid="0">
      <p:cViewPr varScale="1">
        <p:scale>
          <a:sx n="101" d="100"/>
          <a:sy n="101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AC126249-B622-5691-8DDC-0CA2049A161D}"/>
    <pc:docChg chg="undo custSel addSld delSld modSld sldOrd">
      <pc:chgData name="Laura Alexis Janda" userId="1f227e26-6259-47d3-b693-dce21943f79e" providerId="ADAL" clId="{AC126249-B622-5691-8DDC-0CA2049A161D}" dt="2026-02-06T08:40:30.090" v="1636" actId="1076"/>
      <pc:docMkLst>
        <pc:docMk/>
      </pc:docMkLst>
      <pc:sldChg chg="delSp modSp mod">
        <pc:chgData name="Laura Alexis Janda" userId="1f227e26-6259-47d3-b693-dce21943f79e" providerId="ADAL" clId="{AC126249-B622-5691-8DDC-0CA2049A161D}" dt="2026-01-29T13:41:58.408" v="1620" actId="14100"/>
        <pc:sldMkLst>
          <pc:docMk/>
          <pc:sldMk cId="2785979479" sldId="257"/>
        </pc:sldMkLst>
        <pc:spChg chg="mod">
          <ac:chgData name="Laura Alexis Janda" userId="1f227e26-6259-47d3-b693-dce21943f79e" providerId="ADAL" clId="{AC126249-B622-5691-8DDC-0CA2049A161D}" dt="2026-01-29T13:41:58.408" v="1620" actId="14100"/>
          <ac:spMkLst>
            <pc:docMk/>
            <pc:sldMk cId="2785979479" sldId="257"/>
            <ac:spMk id="2" creationId="{00000000-0000-0000-0000-000000000000}"/>
          </ac:spMkLst>
        </pc:spChg>
      </pc:sldChg>
      <pc:sldChg chg="modSp mod">
        <pc:chgData name="Laura Alexis Janda" userId="1f227e26-6259-47d3-b693-dce21943f79e" providerId="ADAL" clId="{AC126249-B622-5691-8DDC-0CA2049A161D}" dt="2026-02-06T08:40:30.090" v="1636" actId="1076"/>
        <pc:sldMkLst>
          <pc:docMk/>
          <pc:sldMk cId="3722334747" sldId="270"/>
        </pc:sldMkLst>
        <pc:spChg chg="mod">
          <ac:chgData name="Laura Alexis Janda" userId="1f227e26-6259-47d3-b693-dce21943f79e" providerId="ADAL" clId="{AC126249-B622-5691-8DDC-0CA2049A161D}" dt="2026-02-06T08:40:30.090" v="1636" actId="1076"/>
          <ac:spMkLst>
            <pc:docMk/>
            <pc:sldMk cId="3722334747" sldId="270"/>
            <ac:spMk id="4" creationId="{3DF8F076-D331-FECF-FF24-C35D235FC1DE}"/>
          </ac:spMkLst>
        </pc:spChg>
      </pc:sldChg>
      <pc:sldChg chg="modSp">
        <pc:chgData name="Laura Alexis Janda" userId="1f227e26-6259-47d3-b693-dce21943f79e" providerId="ADAL" clId="{AC126249-B622-5691-8DDC-0CA2049A161D}" dt="2026-02-06T08:38:01.054" v="1634"/>
        <pc:sldMkLst>
          <pc:docMk/>
          <pc:sldMk cId="901594699" sldId="334"/>
        </pc:sldMkLst>
        <pc:spChg chg="mod">
          <ac:chgData name="Laura Alexis Janda" userId="1f227e26-6259-47d3-b693-dce21943f79e" providerId="ADAL" clId="{AC126249-B622-5691-8DDC-0CA2049A161D}" dt="2026-02-06T08:38:01.054" v="1634"/>
          <ac:spMkLst>
            <pc:docMk/>
            <pc:sldMk cId="901594699" sldId="334"/>
            <ac:spMk id="3" creationId="{CE6E91DC-FDEC-7E25-4A00-4B7F102A0D40}"/>
          </ac:spMkLst>
        </pc:spChg>
      </pc:sldChg>
      <pc:sldChg chg="modSp mod">
        <pc:chgData name="Laura Alexis Janda" userId="1f227e26-6259-47d3-b693-dce21943f79e" providerId="ADAL" clId="{AC126249-B622-5691-8DDC-0CA2049A161D}" dt="2026-01-29T13:42:09.913" v="1621" actId="20577"/>
        <pc:sldMkLst>
          <pc:docMk/>
          <pc:sldMk cId="1724156057" sldId="338"/>
        </pc:sldMkLst>
        <pc:spChg chg="mod">
          <ac:chgData name="Laura Alexis Janda" userId="1f227e26-6259-47d3-b693-dce21943f79e" providerId="ADAL" clId="{AC126249-B622-5691-8DDC-0CA2049A161D}" dt="2026-01-29T13:42:09.913" v="1621" actId="20577"/>
          <ac:spMkLst>
            <pc:docMk/>
            <pc:sldMk cId="1724156057" sldId="338"/>
            <ac:spMk id="3" creationId="{E7FD372A-8F69-5E83-8F97-9D3E50F227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06.02.2026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3F5EA-C1CB-0342-8533-2527D19151A4}" type="datetimeFigureOut">
              <a:rPr lang="en-NO" smtClean="0"/>
              <a:t>06/02/2026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BF2E-5698-BA4C-9F68-7F4A4675A6A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9578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reddevils.com/the-history-of-manchester-united-football-club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History_of_Manchester_United_F.C._(1878%E2%80%931945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reddevils.com/the-history-of-manchester-united-football-club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History_of_Manchester_United_F.C._(1878%E2%80%931945)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924F6-8B33-8549-8250-3C38A0D8734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481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344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06605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93442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9551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kern="100"/>
          </a:p>
          <a:p>
            <a:r>
              <a:rPr lang="en-GB" sz="1800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7694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kern="10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9388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GB" sz="1800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1347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r>
              <a:rPr lang="en-GB" sz="1800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24293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u="sng" kern="10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679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NO">
              <a:latin typeface="Apt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7087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39BF-367D-7ADF-4B48-1C7D7CE2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0B2E6-CFF7-7C5A-7EEC-6810FC02C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EA4C4-021D-6FD9-53A7-1DBF93A1C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r>
              <a:rPr lang="en-GB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b="1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b="1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b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17A78-C681-E3E6-FB42-7E71B8D6A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16893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GB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4814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kern="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7550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  <a:r>
              <a:rPr lang="en-GB" sz="1800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NO" sz="180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NO" sz="180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17930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9446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1508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singular: </a:t>
            </a:r>
            <a:r>
              <a:rPr lang="nb-NO" i="1" dirty="0">
                <a:hlinkClick r:id="rId3"/>
              </a:rPr>
              <a:t>https://americanreddevils.com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plural: </a:t>
            </a:r>
            <a:r>
              <a:rPr lang="nb-NO" i="1" dirty="0">
                <a:hlinkClick r:id="rId4"/>
              </a:rPr>
              <a:t>https://en.wikipedia.org</a:t>
            </a:r>
            <a:endParaRPr lang="nb-NO" dirty="0">
              <a:hlinkClick r:id="rId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924F6-8B33-8549-8250-3C38A0D8734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84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14A83-2C3A-3629-56FF-A9CAD54EE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AE1CA-6BDA-B4F9-94A9-ADF856D28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A5BD3-A188-B1D3-DDB1-286412B6C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r>
              <a:rPr lang="en-GB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b="1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b="1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b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F21F8-593E-26AA-1B31-A6BE822C1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3806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924F6-8B33-8549-8250-3C38A0D8734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04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singular: </a:t>
            </a:r>
            <a:r>
              <a:rPr lang="nb-NO" i="1" dirty="0">
                <a:hlinkClick r:id="rId3"/>
              </a:rPr>
              <a:t>https://americanreddevils.com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plural: </a:t>
            </a:r>
            <a:r>
              <a:rPr lang="nb-NO" i="1" dirty="0">
                <a:hlinkClick r:id="rId4"/>
              </a:rPr>
              <a:t>https://en.wikipedia.org</a:t>
            </a:r>
            <a:endParaRPr lang="nb-NO" dirty="0">
              <a:hlinkClick r:id="rId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924F6-8B33-8549-8250-3C38A0D8734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44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6C850-2F51-4853-FDC6-126EE919E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F08826-8150-1E98-5E26-E74506DA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D99AD-4E93-C3D2-82C0-8C4002F18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r>
              <a:rPr lang="en-GB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b="1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b="1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b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DA7D5-BA6B-BDC5-B377-7729247CE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1515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15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421937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2/6/26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2/6/26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2/6/26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2/6/26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85-024-09301-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3" y="1118585"/>
            <a:ext cx="8346712" cy="2465863"/>
          </a:xfrm>
        </p:spPr>
        <p:txBody>
          <a:bodyPr>
            <a:normAutofit/>
          </a:bodyPr>
          <a:lstStyle/>
          <a:p>
            <a:r>
              <a:rPr lang="en-NO" sz="4000" dirty="0"/>
              <a:t>Alternative construals of ‘many’: Russian </a:t>
            </a:r>
            <a:r>
              <a:rPr lang="ru-RU" sz="4000" dirty="0"/>
              <a:t>много</a:t>
            </a:r>
            <a:r>
              <a:rPr lang="en-GB" sz="4000" dirty="0"/>
              <a:t> and Ukrainian </a:t>
            </a:r>
            <a:r>
              <a:rPr lang="ru-RU" sz="4000" dirty="0" err="1"/>
              <a:t>багато</a:t>
            </a:r>
            <a:r>
              <a:rPr lang="ru-RU" sz="4000" dirty="0"/>
              <a:t> </a:t>
            </a:r>
            <a:endParaRPr lang="nb-NO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4" y="4048983"/>
            <a:ext cx="6394086" cy="1851755"/>
          </a:xfrm>
        </p:spPr>
        <p:txBody>
          <a:bodyPr>
            <a:normAutofit/>
          </a:bodyPr>
          <a:lstStyle/>
          <a:p>
            <a:r>
              <a:rPr lang="nb-NO" sz="2800" dirty="0"/>
              <a:t>Laura A. Janda</a:t>
            </a:r>
          </a:p>
          <a:p>
            <a:r>
              <a:rPr lang="nb-NO" sz="2800" dirty="0"/>
              <a:t>(</a:t>
            </a:r>
            <a:r>
              <a:rPr lang="nb-NO" sz="2800" dirty="0" err="1"/>
              <a:t>with</a:t>
            </a:r>
            <a:r>
              <a:rPr lang="nb-NO" sz="2800" dirty="0"/>
              <a:t> Tore Nesset and </a:t>
            </a:r>
            <a:r>
              <a:rPr lang="nb-NO" sz="2800" dirty="0" err="1"/>
              <a:t>Yuliia</a:t>
            </a:r>
            <a:r>
              <a:rPr lang="nb-NO" sz="2800" dirty="0"/>
              <a:t> </a:t>
            </a:r>
            <a:r>
              <a:rPr lang="nb-NO" sz="2800" dirty="0" err="1"/>
              <a:t>Palii</a:t>
            </a:r>
            <a:r>
              <a:rPr lang="nb-NO" sz="2800" dirty="0"/>
              <a:t>)</a:t>
            </a:r>
          </a:p>
          <a:p>
            <a:endParaRPr lang="nb-NO" sz="3200" dirty="0"/>
          </a:p>
        </p:txBody>
      </p:sp>
      <p:pic>
        <p:nvPicPr>
          <p:cNvPr id="8" name="Plassholder for bilde 7" descr="Et bilde som inneholder utendørs, himmel&#10;&#10;Automatisk generert beskrivelse">
            <a:extLst>
              <a:ext uri="{FF2B5EF4-FFF2-40B4-BE49-F238E27FC236}">
                <a16:creationId xmlns:a16="http://schemas.microsoft.com/office/drawing/2014/main" id="{6E92E5F7-8577-894F-CD20-F31EB1AA6A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24927"/>
          <a:stretch>
            <a:fillRect/>
          </a:stretch>
        </p:blipFill>
        <p:spPr/>
      </p:pic>
      <p:pic>
        <p:nvPicPr>
          <p:cNvPr id="6" name="Picture 5" descr="clear3large.png">
            <a:extLst>
              <a:ext uri="{FF2B5EF4-FFF2-40B4-BE49-F238E27FC236}">
                <a16:creationId xmlns:a16="http://schemas.microsoft.com/office/drawing/2014/main" id="{AEA4CDC0-73F4-DDF1-605E-B573959906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16" y="5483152"/>
            <a:ext cx="3895725" cy="11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D632-6AEE-3DC3-CEBF-35EBA0D7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87" y="150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Case </a:t>
            </a:r>
            <a:r>
              <a:rPr lang="nb-NO" dirty="0" err="1"/>
              <a:t>Study</a:t>
            </a:r>
            <a:r>
              <a:rPr lang="nb-NO" dirty="0"/>
              <a:t> 2: Russian </a:t>
            </a:r>
            <a:r>
              <a:rPr lang="nb-NO" dirty="0" err="1"/>
              <a:t>quantified</a:t>
            </a:r>
            <a:r>
              <a:rPr lang="nb-NO" dirty="0"/>
              <a:t> NP + verb</a:t>
            </a:r>
            <a:br>
              <a:rPr lang="nb-NO" dirty="0"/>
            </a:br>
            <a:r>
              <a:rPr lang="nb-NO" dirty="0"/>
              <a:t>‘</a:t>
            </a:r>
            <a:r>
              <a:rPr lang="nb-NO" dirty="0" err="1"/>
              <a:t>Six</a:t>
            </a:r>
            <a:r>
              <a:rPr lang="nb-NO" dirty="0"/>
              <a:t> persons </a:t>
            </a:r>
            <a:r>
              <a:rPr lang="nb-NO" dirty="0" err="1"/>
              <a:t>remained.SG</a:t>
            </a:r>
            <a:r>
              <a:rPr lang="nb-NO" dirty="0"/>
              <a:t>/</a:t>
            </a:r>
            <a:r>
              <a:rPr lang="nb-NO" dirty="0" err="1"/>
              <a:t>remained.PL</a:t>
            </a:r>
            <a:r>
              <a:rPr lang="nb-NO" dirty="0"/>
              <a:t>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96175-9C20-717B-33A4-4A2650182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7278" r="14671" b="65404"/>
          <a:stretch/>
        </p:blipFill>
        <p:spPr>
          <a:xfrm>
            <a:off x="341812" y="1313130"/>
            <a:ext cx="7522029" cy="4290831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A48E4EE-6EC3-BA6A-D879-E65BC307613F}"/>
              </a:ext>
            </a:extLst>
          </p:cNvPr>
          <p:cNvSpPr/>
          <p:nvPr/>
        </p:nvSpPr>
        <p:spPr>
          <a:xfrm>
            <a:off x="5747656" y="1632855"/>
            <a:ext cx="2024744" cy="822960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A36E504-A7D9-392A-508A-666AA84AC3F3}"/>
              </a:ext>
            </a:extLst>
          </p:cNvPr>
          <p:cNvSpPr/>
          <p:nvPr/>
        </p:nvSpPr>
        <p:spPr>
          <a:xfrm>
            <a:off x="5747656" y="3530577"/>
            <a:ext cx="2024744" cy="822960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8" name="Bildeforklaring formet som et avrundet rektangel 10">
            <a:extLst>
              <a:ext uri="{FF2B5EF4-FFF2-40B4-BE49-F238E27FC236}">
                <a16:creationId xmlns:a16="http://schemas.microsoft.com/office/drawing/2014/main" id="{FEC11C89-77B9-FB09-905A-70C762625F25}"/>
              </a:ext>
            </a:extLst>
          </p:cNvPr>
          <p:cNvSpPr/>
          <p:nvPr/>
        </p:nvSpPr>
        <p:spPr>
          <a:xfrm>
            <a:off x="7081002" y="1521906"/>
            <a:ext cx="782839" cy="522429"/>
          </a:xfrm>
          <a:prstGeom prst="wedgeRoundRectCallout">
            <a:avLst>
              <a:gd name="adj1" fmla="val 49812"/>
              <a:gd name="adj2" fmla="val 22323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2"/>
                </a:solidFill>
              </a:rPr>
              <a:t>SG</a:t>
            </a:r>
          </a:p>
        </p:txBody>
      </p:sp>
      <p:sp>
        <p:nvSpPr>
          <p:cNvPr id="9" name="Bildeforklaring formet som et avrundet rektangel 10">
            <a:extLst>
              <a:ext uri="{FF2B5EF4-FFF2-40B4-BE49-F238E27FC236}">
                <a16:creationId xmlns:a16="http://schemas.microsoft.com/office/drawing/2014/main" id="{86FCD747-483A-AE04-94C4-719BBD62BB9C}"/>
              </a:ext>
            </a:extLst>
          </p:cNvPr>
          <p:cNvSpPr/>
          <p:nvPr/>
        </p:nvSpPr>
        <p:spPr>
          <a:xfrm>
            <a:off x="7081002" y="3440419"/>
            <a:ext cx="782839" cy="522429"/>
          </a:xfrm>
          <a:prstGeom prst="wedgeRoundRectCallout">
            <a:avLst>
              <a:gd name="adj1" fmla="val 49812"/>
              <a:gd name="adj2" fmla="val 22323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PL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1BC2D-47F4-19B1-BDD9-78A095177BB4}"/>
              </a:ext>
            </a:extLst>
          </p:cNvPr>
          <p:cNvSpPr txBox="1"/>
          <p:nvPr/>
        </p:nvSpPr>
        <p:spPr>
          <a:xfrm>
            <a:off x="7909876" y="1585686"/>
            <a:ext cx="3940312" cy="415498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Baseline: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56% PL</a:t>
            </a:r>
          </a:p>
          <a:p>
            <a:r>
              <a:rPr lang="nb-NO" sz="2400" dirty="0" err="1"/>
              <a:t>Factors</a:t>
            </a:r>
            <a:r>
              <a:rPr lang="nb-N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Nominative</a:t>
            </a:r>
            <a:r>
              <a:rPr lang="nb-NO" sz="2400" dirty="0"/>
              <a:t> </a:t>
            </a:r>
            <a:r>
              <a:rPr lang="nb-NO" sz="2400" dirty="0" err="1"/>
              <a:t>premodifier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Year</a:t>
            </a:r>
            <a:r>
              <a:rPr lang="nb-NO" sz="2400" dirty="0"/>
              <a:t> </a:t>
            </a:r>
            <a:r>
              <a:rPr lang="nb-NO" sz="2400" dirty="0" err="1"/>
              <a:t>Created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Quantifier</a:t>
            </a:r>
            <a:r>
              <a:rPr lang="nb-NO" sz="2400" dirty="0"/>
              <a:t> </a:t>
            </a:r>
            <a:r>
              <a:rPr lang="nb-NO" sz="2400" dirty="0" err="1"/>
              <a:t>Frequency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Quantifier</a:t>
            </a:r>
            <a:r>
              <a:rPr lang="nb-NO" sz="2400" dirty="0"/>
              <a:t>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Animacy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Word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Quantifier</a:t>
            </a:r>
            <a:r>
              <a:rPr lang="nb-NO" sz="2400" dirty="0"/>
              <a:t> Lemma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Verb Lemma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0F25D-5262-3132-686C-C06496948136}"/>
              </a:ext>
            </a:extLst>
          </p:cNvPr>
          <p:cNvSpPr txBox="1"/>
          <p:nvPr/>
        </p:nvSpPr>
        <p:spPr>
          <a:xfrm>
            <a:off x="481263" y="5460273"/>
            <a:ext cx="5755908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38,988 </a:t>
            </a:r>
            <a:r>
              <a:rPr lang="nb-NO" dirty="0" err="1"/>
              <a:t>examples</a:t>
            </a:r>
            <a:r>
              <a:rPr lang="nb-NO" dirty="0"/>
              <a:t> from Russian National 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36,182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removal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nominative</a:t>
            </a:r>
            <a:r>
              <a:rPr lang="nb-NO" dirty="0"/>
              <a:t> </a:t>
            </a:r>
            <a:r>
              <a:rPr lang="nb-NO" dirty="0" err="1"/>
              <a:t>premodifiers</a:t>
            </a:r>
            <a:endParaRPr lang="nb-NO" dirty="0"/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90AD82A0-6B18-D646-A9EF-7A8F1875B7BA}"/>
              </a:ext>
            </a:extLst>
          </p:cNvPr>
          <p:cNvGrpSpPr/>
          <p:nvPr/>
        </p:nvGrpSpPr>
        <p:grpSpPr>
          <a:xfrm>
            <a:off x="134754" y="2499900"/>
            <a:ext cx="2618071" cy="2357756"/>
            <a:chOff x="134754" y="2499900"/>
            <a:chExt cx="2618071" cy="235775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D76CE31-8518-A8E9-348B-57BAEFDD33C3}"/>
                </a:ext>
              </a:extLst>
            </p:cNvPr>
            <p:cNvSpPr/>
            <p:nvPr/>
          </p:nvSpPr>
          <p:spPr>
            <a:xfrm>
              <a:off x="134754" y="2499900"/>
              <a:ext cx="2618071" cy="44000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778DB77-BF0F-4F55-8ED8-C64C34A3D6AB}"/>
                </a:ext>
              </a:extLst>
            </p:cNvPr>
            <p:cNvSpPr/>
            <p:nvPr/>
          </p:nvSpPr>
          <p:spPr>
            <a:xfrm>
              <a:off x="134754" y="4417647"/>
              <a:ext cx="2618071" cy="44000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Bildeforklaring med linje 2 18">
              <a:extLst>
                <a:ext uri="{FF2B5EF4-FFF2-40B4-BE49-F238E27FC236}">
                  <a16:creationId xmlns:a16="http://schemas.microsoft.com/office/drawing/2014/main" id="{25B53EC7-B2A6-6C51-BC75-B37B3E4FC948}"/>
                </a:ext>
              </a:extLst>
            </p:cNvPr>
            <p:cNvSpPr/>
            <p:nvPr/>
          </p:nvSpPr>
          <p:spPr>
            <a:xfrm>
              <a:off x="269365" y="3443521"/>
              <a:ext cx="1819175" cy="247072"/>
            </a:xfrm>
            <a:prstGeom prst="borderCallout2">
              <a:avLst>
                <a:gd name="adj1" fmla="val 65580"/>
                <a:gd name="adj2" fmla="val -397"/>
                <a:gd name="adj3" fmla="val 221410"/>
                <a:gd name="adj4" fmla="val -8201"/>
                <a:gd name="adj5" fmla="val 459220"/>
                <a:gd name="adj6" fmla="val -3810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/>
                <a:t>Quantified</a:t>
              </a:r>
              <a:r>
                <a:rPr lang="nb-NO" dirty="0"/>
                <a:t> NP</a:t>
              </a:r>
            </a:p>
          </p:txBody>
        </p:sp>
        <p:sp>
          <p:nvSpPr>
            <p:cNvPr id="20" name="Bildeforklaring med linje 2 19">
              <a:extLst>
                <a:ext uri="{FF2B5EF4-FFF2-40B4-BE49-F238E27FC236}">
                  <a16:creationId xmlns:a16="http://schemas.microsoft.com/office/drawing/2014/main" id="{82DBB0FF-2789-2E5C-1C8F-431CA12A87EA}"/>
                </a:ext>
              </a:extLst>
            </p:cNvPr>
            <p:cNvSpPr/>
            <p:nvPr/>
          </p:nvSpPr>
          <p:spPr>
            <a:xfrm>
              <a:off x="269365" y="3443521"/>
              <a:ext cx="1819175" cy="247072"/>
            </a:xfrm>
            <a:prstGeom prst="borderCallout2">
              <a:avLst>
                <a:gd name="adj1" fmla="val 57789"/>
                <a:gd name="adj2" fmla="val 132"/>
                <a:gd name="adj3" fmla="val -43499"/>
                <a:gd name="adj4" fmla="val -7672"/>
                <a:gd name="adj5" fmla="val -249803"/>
                <a:gd name="adj6" fmla="val 2010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/>
                <a:t>Quantified</a:t>
              </a:r>
              <a:r>
                <a:rPr lang="nb-NO" dirty="0"/>
                <a:t> NP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4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CAEE-8F04-3E12-7E4F-F264F61D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1325563"/>
          </a:xfrm>
        </p:spPr>
        <p:txBody>
          <a:bodyPr/>
          <a:lstStyle/>
          <a:p>
            <a:r>
              <a:rPr lang="nb-NO" dirty="0" err="1"/>
              <a:t>Nominative</a:t>
            </a:r>
            <a:r>
              <a:rPr lang="nb-NO" dirty="0"/>
              <a:t> </a:t>
            </a:r>
            <a:r>
              <a:rPr lang="nb-NO" dirty="0" err="1"/>
              <a:t>premodifiers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“</a:t>
            </a:r>
            <a:r>
              <a:rPr lang="nb-NO" b="1" dirty="0" err="1"/>
              <a:t>These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professors gave a talk”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6B698-875D-8896-53F1-C0911D41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9267" r="10814" b="63152"/>
          <a:stretch/>
        </p:blipFill>
        <p:spPr>
          <a:xfrm>
            <a:off x="114300" y="1381125"/>
            <a:ext cx="8142743" cy="40957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ED405-222A-657E-12F2-DB38EC237425}"/>
              </a:ext>
            </a:extLst>
          </p:cNvPr>
          <p:cNvSpPr txBox="1"/>
          <p:nvPr/>
        </p:nvSpPr>
        <p:spPr>
          <a:xfrm>
            <a:off x="9066096" y="1431082"/>
            <a:ext cx="2657475" cy="28623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 err="1"/>
              <a:t>NomPs</a:t>
            </a:r>
            <a:r>
              <a:rPr lang="nb-NO" sz="2000" dirty="0"/>
              <a:t> &gt;&gt; </a:t>
            </a:r>
            <a:r>
              <a:rPr lang="nb-NO" sz="2000" dirty="0" err="1"/>
              <a:t>Pl</a:t>
            </a:r>
            <a:r>
              <a:rPr lang="nb-NO" sz="2000" dirty="0"/>
              <a:t> in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literature</a:t>
            </a:r>
            <a:r>
              <a:rPr lang="nb-NO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Crockett 1976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Rozental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and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Telenkova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Švedova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Kuz’minova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Timberlake 2004</a:t>
            </a:r>
            <a:endParaRPr lang="nb-NO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Pereltsvaig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2006</a:t>
            </a:r>
            <a:endParaRPr lang="nb-NO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F6F14-41E6-A5D8-36CF-0377C939B945}"/>
              </a:ext>
            </a:extLst>
          </p:cNvPr>
          <p:cNvSpPr txBox="1"/>
          <p:nvPr/>
        </p:nvSpPr>
        <p:spPr>
          <a:xfrm>
            <a:off x="333425" y="5565462"/>
            <a:ext cx="11390146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Confirmation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hypothesis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NomPs</a:t>
            </a:r>
            <a:r>
              <a:rPr lang="nb-NO" sz="2400" dirty="0"/>
              <a:t> &gt;&gt; 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New: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Cue reliability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= 99.8%, but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cue availability =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7.2%</a:t>
            </a:r>
            <a:r>
              <a:rPr lang="nb-NO" sz="2400" dirty="0">
                <a:solidFill>
                  <a:srgbClr val="000000"/>
                </a:solidFill>
                <a:ea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cue validity &lt; </a:t>
            </a: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</a:rPr>
              <a:t>7.2%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9" name="Stjerne med 32 tagger 8">
            <a:extLst>
              <a:ext uri="{FF2B5EF4-FFF2-40B4-BE49-F238E27FC236}">
                <a16:creationId xmlns:a16="http://schemas.microsoft.com/office/drawing/2014/main" id="{DD71D43B-C4C7-F7DB-A601-B5256397468C}"/>
              </a:ext>
            </a:extLst>
          </p:cNvPr>
          <p:cNvSpPr/>
          <p:nvPr/>
        </p:nvSpPr>
        <p:spPr>
          <a:xfrm>
            <a:off x="4937760" y="3927818"/>
            <a:ext cx="5413566" cy="1772398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From 38,988 </a:t>
            </a:r>
            <a:r>
              <a:rPr lang="nb-NO" dirty="0" err="1">
                <a:solidFill>
                  <a:sysClr val="windowText" lastClr="000000"/>
                </a:solidFill>
              </a:rPr>
              <a:t>examples</a:t>
            </a:r>
            <a:r>
              <a:rPr lang="nb-NO" dirty="0">
                <a:solidFill>
                  <a:sysClr val="windowText" lastClr="000000"/>
                </a:solidFill>
              </a:rPr>
              <a:t>,</a:t>
            </a:r>
          </a:p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2,806 have </a:t>
            </a:r>
            <a:r>
              <a:rPr lang="nb-NO" dirty="0" err="1">
                <a:solidFill>
                  <a:sysClr val="windowText" lastClr="000000"/>
                </a:solidFill>
              </a:rPr>
              <a:t>NomPs</a:t>
            </a:r>
            <a:r>
              <a:rPr lang="nb-NO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2,801 have PL verb</a:t>
            </a:r>
          </a:p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5 have SG verb!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D0AE699-FB35-ACBA-19C7-41295479E0ED}"/>
              </a:ext>
            </a:extLst>
          </p:cNvPr>
          <p:cNvSpPr/>
          <p:nvPr/>
        </p:nvSpPr>
        <p:spPr>
          <a:xfrm>
            <a:off x="666750" y="1431082"/>
            <a:ext cx="838200" cy="407243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BAA598-0F28-98B0-8D21-779B1DAE4ABB}"/>
              </a:ext>
            </a:extLst>
          </p:cNvPr>
          <p:cNvSpPr/>
          <p:nvPr/>
        </p:nvSpPr>
        <p:spPr>
          <a:xfrm>
            <a:off x="1085850" y="3272347"/>
            <a:ext cx="838200" cy="407243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Bildeforklaring formet som et avrundet rektangel 12">
            <a:extLst>
              <a:ext uri="{FF2B5EF4-FFF2-40B4-BE49-F238E27FC236}">
                <a16:creationId xmlns:a16="http://schemas.microsoft.com/office/drawing/2014/main" id="{262ABF57-DF3B-AF7F-B5F7-E972EDB4E9E9}"/>
              </a:ext>
            </a:extLst>
          </p:cNvPr>
          <p:cNvSpPr/>
          <p:nvPr/>
        </p:nvSpPr>
        <p:spPr>
          <a:xfrm>
            <a:off x="8727288" y="4550982"/>
            <a:ext cx="3248075" cy="1336707"/>
          </a:xfrm>
          <a:prstGeom prst="wedgeRoundRectCallout">
            <a:avLst>
              <a:gd name="adj1" fmla="val -39404"/>
              <a:gd name="adj2" fmla="val 5646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>
                <a:solidFill>
                  <a:schemeClr val="tx1"/>
                </a:solidFill>
              </a:rPr>
              <a:t>Since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this</a:t>
            </a:r>
            <a:r>
              <a:rPr lang="nb-NO" sz="2000" dirty="0">
                <a:solidFill>
                  <a:schemeClr val="tx1"/>
                </a:solidFill>
              </a:rPr>
              <a:t> is a (</a:t>
            </a:r>
            <a:r>
              <a:rPr lang="nb-NO" sz="2000" dirty="0" err="1">
                <a:solidFill>
                  <a:schemeClr val="tx1"/>
                </a:solidFill>
              </a:rPr>
              <a:t>nearly</a:t>
            </a:r>
            <a:r>
              <a:rPr lang="nb-NO" sz="2000" dirty="0">
                <a:solidFill>
                  <a:schemeClr val="tx1"/>
                </a:solidFill>
              </a:rPr>
              <a:t>) </a:t>
            </a:r>
            <a:r>
              <a:rPr lang="nb-NO" sz="2000" dirty="0" err="1">
                <a:solidFill>
                  <a:schemeClr val="tx1"/>
                </a:solidFill>
              </a:rPr>
              <a:t>categorical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rule</a:t>
            </a:r>
            <a:r>
              <a:rPr lang="nb-NO" sz="2000" dirty="0">
                <a:solidFill>
                  <a:schemeClr val="tx1"/>
                </a:solidFill>
              </a:rPr>
              <a:t>, </a:t>
            </a:r>
            <a:r>
              <a:rPr lang="nb-NO" sz="2000" dirty="0" err="1">
                <a:solidFill>
                  <a:schemeClr val="tx1"/>
                </a:solidFill>
              </a:rPr>
              <a:t>this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factor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was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excluded</a:t>
            </a:r>
            <a:r>
              <a:rPr lang="nb-NO" sz="2000" dirty="0">
                <a:solidFill>
                  <a:schemeClr val="tx1"/>
                </a:solidFill>
              </a:rPr>
              <a:t> from </a:t>
            </a:r>
            <a:r>
              <a:rPr lang="nb-NO" sz="2000" dirty="0" err="1">
                <a:solidFill>
                  <a:schemeClr val="tx1"/>
                </a:solidFill>
              </a:rPr>
              <a:t>statistical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model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2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F902-F259-53C3-B00F-CB6504F0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Things to </a:t>
            </a:r>
            <a:r>
              <a:rPr lang="nb-NO" dirty="0" err="1"/>
              <a:t>wrap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head </a:t>
            </a:r>
            <a:r>
              <a:rPr lang="nb-NO" dirty="0" err="1"/>
              <a:t>around</a:t>
            </a:r>
            <a:br>
              <a:rPr lang="nb-NO" dirty="0"/>
            </a:br>
            <a:r>
              <a:rPr lang="nb-NO" dirty="0" err="1"/>
              <a:t>concerning</a:t>
            </a:r>
            <a:r>
              <a:rPr lang="nb-NO" dirty="0"/>
              <a:t> numerals 2-900...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7B0D-FCB8-FDC4-1F27-4E03E9879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282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Q: </a:t>
            </a:r>
            <a:r>
              <a:rPr lang="nb-NO" dirty="0" err="1"/>
              <a:t>Which</a:t>
            </a:r>
            <a:r>
              <a:rPr lang="nb-NO" dirty="0"/>
              <a:t> numerals </a:t>
            </a:r>
            <a:r>
              <a:rPr lang="nb-NO" dirty="0" err="1"/>
              <a:t>are</a:t>
            </a:r>
            <a:r>
              <a:rPr lang="nb-NO" dirty="0"/>
              <a:t> more </a:t>
            </a:r>
            <a:r>
              <a:rPr lang="nb-NO" dirty="0" err="1"/>
              <a:t>likely</a:t>
            </a:r>
            <a:r>
              <a:rPr lang="nb-NO" dirty="0"/>
              <a:t> to support a plural </a:t>
            </a:r>
            <a:r>
              <a:rPr lang="nb-NO" dirty="0" err="1"/>
              <a:t>interpretation</a:t>
            </a:r>
            <a:r>
              <a:rPr lang="nb-NO" dirty="0"/>
              <a:t>, and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ones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more </a:t>
            </a:r>
            <a:r>
              <a:rPr lang="nb-NO" dirty="0" err="1"/>
              <a:t>likely</a:t>
            </a:r>
            <a:r>
              <a:rPr lang="nb-NO" dirty="0"/>
              <a:t> to support singular?</a:t>
            </a:r>
          </a:p>
          <a:p>
            <a:r>
              <a:rPr lang="nb-NO" dirty="0"/>
              <a:t>A: Smaller numerals </a:t>
            </a:r>
            <a:r>
              <a:rPr lang="nb-NO" dirty="0" err="1"/>
              <a:t>allow</a:t>
            </a:r>
            <a:r>
              <a:rPr lang="nb-NO" dirty="0"/>
              <a:t> for more </a:t>
            </a:r>
            <a:r>
              <a:rPr lang="nb-NO" dirty="0" err="1"/>
              <a:t>individuation</a:t>
            </a:r>
            <a:r>
              <a:rPr lang="nb-NO" dirty="0"/>
              <a:t>, </a:t>
            </a:r>
            <a:r>
              <a:rPr lang="nb-NO" dirty="0" err="1"/>
              <a:t>thus</a:t>
            </a:r>
            <a:r>
              <a:rPr lang="nb-NO" dirty="0"/>
              <a:t> </a:t>
            </a:r>
            <a:r>
              <a:rPr lang="nb-NO" dirty="0" err="1"/>
              <a:t>supporting</a:t>
            </a:r>
            <a:r>
              <a:rPr lang="nb-NO" dirty="0"/>
              <a:t> more plural, </a:t>
            </a:r>
            <a:r>
              <a:rPr lang="nb-NO" dirty="0" err="1"/>
              <a:t>whereas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numerals </a:t>
            </a:r>
            <a:r>
              <a:rPr lang="nb-NO" dirty="0" err="1"/>
              <a:t>are</a:t>
            </a:r>
            <a:r>
              <a:rPr lang="nb-NO" dirty="0"/>
              <a:t> more </a:t>
            </a:r>
            <a:r>
              <a:rPr lang="nb-NO" dirty="0" err="1"/>
              <a:t>indicative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masses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perceived</a:t>
            </a:r>
            <a:r>
              <a:rPr lang="nb-NO" dirty="0"/>
              <a:t> as </a:t>
            </a:r>
            <a:r>
              <a:rPr lang="nb-NO" dirty="0" err="1"/>
              <a:t>wholes</a:t>
            </a:r>
            <a:r>
              <a:rPr lang="nb-NO" dirty="0"/>
              <a:t> and </a:t>
            </a:r>
            <a:r>
              <a:rPr lang="nb-NO" dirty="0" err="1"/>
              <a:t>therefore</a:t>
            </a:r>
            <a:r>
              <a:rPr lang="nb-NO" dirty="0"/>
              <a:t> singular</a:t>
            </a:r>
          </a:p>
          <a:p>
            <a:r>
              <a:rPr lang="nb-NO" dirty="0"/>
              <a:t>Q: </a:t>
            </a:r>
            <a:r>
              <a:rPr lang="nb-NO" dirty="0" err="1"/>
              <a:t>Which</a:t>
            </a:r>
            <a:r>
              <a:rPr lang="nb-NO" dirty="0"/>
              <a:t> numerals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frequency</a:t>
            </a:r>
            <a:r>
              <a:rPr lang="nb-NO" dirty="0"/>
              <a:t> and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frequency</a:t>
            </a:r>
            <a:r>
              <a:rPr lang="nb-NO" dirty="0"/>
              <a:t>?</a:t>
            </a:r>
          </a:p>
          <a:p>
            <a:r>
              <a:rPr lang="nb-NO" dirty="0"/>
              <a:t>A: Small numerals (2, 3, 4, etc.)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frequency</a:t>
            </a:r>
            <a:r>
              <a:rPr lang="nb-NO" dirty="0"/>
              <a:t>, </a:t>
            </a:r>
            <a:r>
              <a:rPr lang="nb-NO" dirty="0" err="1"/>
              <a:t>bigger</a:t>
            </a:r>
            <a:r>
              <a:rPr lang="nb-NO" dirty="0"/>
              <a:t> numerals have </a:t>
            </a:r>
            <a:r>
              <a:rPr lang="nb-NO" dirty="0" err="1"/>
              <a:t>progressively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frequency</a:t>
            </a:r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5561C04-F92C-3C7A-0677-25E8B28007D9}"/>
              </a:ext>
            </a:extLst>
          </p:cNvPr>
          <p:cNvSpPr txBox="1"/>
          <p:nvPr/>
        </p:nvSpPr>
        <p:spPr>
          <a:xfrm>
            <a:off x="838200" y="4926393"/>
            <a:ext cx="10280904" cy="181588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err="1"/>
              <a:t>Larger</a:t>
            </a:r>
            <a:r>
              <a:rPr lang="nb-NO" sz="2800" dirty="0"/>
              <a:t> numerals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b="1" dirty="0" err="1"/>
              <a:t>lower</a:t>
            </a:r>
            <a:r>
              <a:rPr lang="nb-NO" sz="2800" dirty="0"/>
              <a:t> </a:t>
            </a:r>
            <a:r>
              <a:rPr lang="nb-NO" sz="2800" dirty="0" err="1"/>
              <a:t>frequency</a:t>
            </a:r>
            <a:r>
              <a:rPr lang="nb-NO" sz="2800" dirty="0"/>
              <a:t> and </a:t>
            </a:r>
            <a:r>
              <a:rPr lang="nb-NO" sz="2800" dirty="0" err="1"/>
              <a:t>tend</a:t>
            </a:r>
            <a:r>
              <a:rPr lang="nb-NO" sz="2800" dirty="0"/>
              <a:t> to have </a:t>
            </a:r>
            <a:r>
              <a:rPr lang="nb-NO" sz="2800" b="1" dirty="0"/>
              <a:t>singular</a:t>
            </a:r>
            <a:r>
              <a:rPr lang="nb-NO" sz="2800" dirty="0"/>
              <a:t> </a:t>
            </a:r>
            <a:r>
              <a:rPr lang="nb-NO" sz="2800" dirty="0" err="1"/>
              <a:t>agreement</a:t>
            </a:r>
            <a:r>
              <a:rPr lang="nb-NO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/>
              <a:t>Smaller</a:t>
            </a:r>
            <a:r>
              <a:rPr lang="nb-NO" sz="2800" dirty="0"/>
              <a:t> numerals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b="1" dirty="0" err="1"/>
              <a:t>higher</a:t>
            </a:r>
            <a:r>
              <a:rPr lang="nb-NO" sz="2800" dirty="0"/>
              <a:t> </a:t>
            </a:r>
            <a:r>
              <a:rPr lang="nb-NO" sz="2800" dirty="0" err="1"/>
              <a:t>frequency</a:t>
            </a:r>
            <a:r>
              <a:rPr lang="nb-NO" sz="2800" dirty="0"/>
              <a:t> and </a:t>
            </a:r>
            <a:r>
              <a:rPr lang="nb-NO" sz="2800" dirty="0" err="1"/>
              <a:t>tend</a:t>
            </a:r>
            <a:r>
              <a:rPr lang="nb-NO" sz="2800" dirty="0"/>
              <a:t> to have </a:t>
            </a:r>
            <a:r>
              <a:rPr lang="nb-NO" sz="2800" b="1" dirty="0"/>
              <a:t>plural</a:t>
            </a:r>
            <a:r>
              <a:rPr lang="nb-NO" sz="2800" dirty="0"/>
              <a:t> </a:t>
            </a:r>
            <a:r>
              <a:rPr lang="nb-NO" sz="2800" dirty="0" err="1"/>
              <a:t>agreement</a:t>
            </a:r>
            <a:r>
              <a:rPr lang="nb-N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5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329A-EF08-5DDB-50E0-05832BA2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Mixed </a:t>
            </a:r>
            <a:r>
              <a:rPr lang="nb-NO" dirty="0" err="1"/>
              <a:t>effects</a:t>
            </a:r>
            <a:r>
              <a:rPr lang="nb-NO" dirty="0"/>
              <a:t> </a:t>
            </a:r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for </a:t>
            </a:r>
            <a:r>
              <a:rPr lang="nb-NO" dirty="0" err="1"/>
              <a:t>predicting</a:t>
            </a:r>
            <a:r>
              <a:rPr lang="nb-NO" dirty="0"/>
              <a:t> </a:t>
            </a:r>
            <a:r>
              <a:rPr lang="nb-NO" dirty="0" err="1"/>
              <a:t>Predicate</a:t>
            </a:r>
            <a:r>
              <a:rPr lang="nb-NO" dirty="0"/>
              <a:t> </a:t>
            </a:r>
            <a:r>
              <a:rPr lang="nb-NO" dirty="0" err="1"/>
              <a:t>Number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3925-6F1A-7DCF-8C87-229C3BD6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5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PredNumber</a:t>
            </a:r>
            <a:r>
              <a:rPr lang="nb-NO" dirty="0"/>
              <a:t> ~ 1 + </a:t>
            </a:r>
            <a:r>
              <a:rPr lang="nb-NO" dirty="0" err="1"/>
              <a:t>YearCreated.sc</a:t>
            </a:r>
            <a:r>
              <a:rPr lang="nb-NO" dirty="0"/>
              <a:t> + </a:t>
            </a:r>
            <a:r>
              <a:rPr lang="nb-NO" dirty="0" err="1"/>
              <a:t>LogQuantFreq.sc</a:t>
            </a:r>
            <a:r>
              <a:rPr lang="nb-NO" dirty="0"/>
              <a:t> + </a:t>
            </a:r>
            <a:r>
              <a:rPr lang="nb-NO" dirty="0" err="1"/>
              <a:t>QuanType</a:t>
            </a:r>
            <a:r>
              <a:rPr lang="nb-NO" dirty="0"/>
              <a:t> + </a:t>
            </a:r>
            <a:r>
              <a:rPr lang="nb-NO" dirty="0" err="1"/>
              <a:t>Animacy</a:t>
            </a:r>
            <a:r>
              <a:rPr lang="nb-NO" dirty="0"/>
              <a:t> * </a:t>
            </a:r>
            <a:r>
              <a:rPr lang="nb-NO" dirty="0" err="1"/>
              <a:t>WordOrder</a:t>
            </a:r>
            <a:r>
              <a:rPr lang="nb-NO" dirty="0"/>
              <a:t> + (1|Quantifier) + (1|VerbLemma)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“</a:t>
            </a:r>
            <a:r>
              <a:rPr lang="nb-NO" dirty="0" err="1"/>
              <a:t>Predicate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is </a:t>
            </a:r>
            <a:r>
              <a:rPr lang="nb-NO" dirty="0" err="1"/>
              <a:t>predicted</a:t>
            </a:r>
            <a:r>
              <a:rPr lang="nb-NO" dirty="0"/>
              <a:t> in </a:t>
            </a:r>
            <a:r>
              <a:rPr lang="nb-NO" dirty="0" err="1"/>
              <a:t>relation</a:t>
            </a:r>
            <a:r>
              <a:rPr lang="nb-NO" dirty="0"/>
              <a:t> to an overall </a:t>
            </a:r>
            <a:r>
              <a:rPr lang="nb-NO" dirty="0" err="1"/>
              <a:t>intercept</a:t>
            </a:r>
            <a:r>
              <a:rPr lang="nb-NO" dirty="0"/>
              <a:t> (1),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effects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/>
              <a:t>Created</a:t>
            </a:r>
            <a:r>
              <a:rPr lang="nb-NO" dirty="0"/>
              <a:t>, </a:t>
            </a:r>
            <a:r>
              <a:rPr lang="nb-NO" dirty="0" err="1"/>
              <a:t>Quantifier</a:t>
            </a:r>
            <a:r>
              <a:rPr lang="nb-NO" dirty="0"/>
              <a:t> </a:t>
            </a:r>
            <a:r>
              <a:rPr lang="nb-NO" dirty="0" err="1"/>
              <a:t>Frequency</a:t>
            </a:r>
            <a:r>
              <a:rPr lang="nb-NO" dirty="0"/>
              <a:t>, and </a:t>
            </a:r>
            <a:r>
              <a:rPr lang="nb-NO" dirty="0" err="1"/>
              <a:t>Quantifier</a:t>
            </a:r>
            <a:r>
              <a:rPr lang="nb-NO" dirty="0"/>
              <a:t> Type, an </a:t>
            </a:r>
            <a:r>
              <a:rPr lang="nb-NO" dirty="0" err="1"/>
              <a:t>interaction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Animacy</a:t>
            </a:r>
            <a:r>
              <a:rPr lang="nb-NO" dirty="0"/>
              <a:t> and Word Order, and random </a:t>
            </a:r>
            <a:r>
              <a:rPr lang="nb-NO" dirty="0" err="1"/>
              <a:t>effects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Quantifier</a:t>
            </a:r>
            <a:r>
              <a:rPr lang="nb-NO" dirty="0"/>
              <a:t> and Verb Lemma”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921AC54-B6AA-6AB1-352B-C735B8C97E32}"/>
              </a:ext>
            </a:extLst>
          </p:cNvPr>
          <p:cNvSpPr txBox="1"/>
          <p:nvPr/>
        </p:nvSpPr>
        <p:spPr>
          <a:xfrm>
            <a:off x="838199" y="5535612"/>
            <a:ext cx="10410825" cy="107721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200" dirty="0" err="1"/>
              <a:t>Correct</a:t>
            </a:r>
            <a:r>
              <a:rPr lang="nb-NO" sz="3200" dirty="0"/>
              <a:t> </a:t>
            </a:r>
            <a:r>
              <a:rPr lang="nb-NO" sz="3200" dirty="0" err="1"/>
              <a:t>predictions</a:t>
            </a:r>
            <a:r>
              <a:rPr lang="nb-NO" sz="3200" dirty="0"/>
              <a:t> for 84.2%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data, </a:t>
            </a:r>
            <a:r>
              <a:rPr lang="nb-NO" sz="3200" dirty="0" err="1"/>
              <a:t>well</a:t>
            </a:r>
            <a:r>
              <a:rPr lang="nb-NO" sz="3200" dirty="0"/>
              <a:t> </a:t>
            </a:r>
            <a:r>
              <a:rPr lang="nb-NO" sz="3200" dirty="0" err="1"/>
              <a:t>above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baseline </a:t>
            </a:r>
            <a:r>
              <a:rPr lang="nb-NO" sz="3200" dirty="0" err="1"/>
              <a:t>of</a:t>
            </a:r>
            <a:r>
              <a:rPr lang="nb-NO" sz="3200" dirty="0"/>
              <a:t> 55.96%; C score is 0.922</a:t>
            </a:r>
          </a:p>
        </p:txBody>
      </p:sp>
    </p:spTree>
    <p:extLst>
      <p:ext uri="{BB962C8B-B14F-4D97-AF65-F5344CB8AC3E}">
        <p14:creationId xmlns:p14="http://schemas.microsoft.com/office/powerpoint/2010/main" val="268068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7BCA-8D80-95C1-4E20-C0BE6E9C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for </a:t>
            </a:r>
            <a:r>
              <a:rPr lang="nb-NO" dirty="0" err="1"/>
              <a:t>fixed</a:t>
            </a:r>
            <a:r>
              <a:rPr lang="nb-NO" dirty="0"/>
              <a:t> </a:t>
            </a:r>
            <a:r>
              <a:rPr lang="nb-NO" dirty="0" err="1"/>
              <a:t>effects</a:t>
            </a:r>
            <a:endParaRPr lang="nb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41DC35-3694-C23F-A1D5-D401E4B48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38">
                  <a:extLst>
                    <a:ext uri="{9D8B030D-6E8A-4147-A177-3AD203B41FA5}">
                      <a16:colId xmlns:a16="http://schemas.microsoft.com/office/drawing/2014/main" val="236816096"/>
                    </a:ext>
                  </a:extLst>
                </a:gridCol>
                <a:gridCol w="2128837">
                  <a:extLst>
                    <a:ext uri="{9D8B030D-6E8A-4147-A177-3AD203B41FA5}">
                      <a16:colId xmlns:a16="http://schemas.microsoft.com/office/drawing/2014/main" val="1548575949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1483110687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4029424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8817465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171360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Estimate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Std. Error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value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Pr(&gt;|z|)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65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(Intercept)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1.20724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0.30691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3.933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8.37e-05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08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YearCreated.sc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0.08970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0.01610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5.571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2.53e-08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20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LogQuantFreq.sc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0.39513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0.11103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3.559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0.000373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68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QuanTypecollective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-0.88051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0.46554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-1.891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0.058576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10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QuanTypenumeral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-2.03981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0.34382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-5.933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2.98e-09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24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QuanTypeindefinite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-4.60623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0.41864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-11.003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2e-16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57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Animacyanim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0.98308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0.04317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22.771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2e-16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35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WordOrderSV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1.28468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0.04896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26.239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&lt; 2e-16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3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Animacyanim:WordOrderSV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0.59289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0.07251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8.177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2.91e-16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48579"/>
                  </a:ext>
                </a:extLst>
              </a:tr>
            </a:tbl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AE4418FF-D72B-0797-B2E1-E85FCF73A703}"/>
              </a:ext>
            </a:extLst>
          </p:cNvPr>
          <p:cNvSpPr txBox="1"/>
          <p:nvPr/>
        </p:nvSpPr>
        <p:spPr>
          <a:xfrm>
            <a:off x="838200" y="5833426"/>
            <a:ext cx="10515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A </a:t>
            </a:r>
            <a:r>
              <a:rPr lang="nb-NO" sz="2400" dirty="0" err="1"/>
              <a:t>number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factors</a:t>
            </a:r>
            <a:r>
              <a:rPr lang="nb-NO" sz="2400" dirty="0"/>
              <a:t> </a:t>
            </a:r>
            <a:r>
              <a:rPr lang="nb-NO" sz="2400" dirty="0" err="1"/>
              <a:t>influence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choice</a:t>
            </a:r>
            <a:r>
              <a:rPr lang="nb-NO" sz="2400" dirty="0"/>
              <a:t> </a:t>
            </a:r>
            <a:r>
              <a:rPr lang="nb-NO" sz="2400" dirty="0" err="1"/>
              <a:t>between</a:t>
            </a:r>
            <a:r>
              <a:rPr lang="nb-NO" sz="2400" dirty="0"/>
              <a:t> SG and </a:t>
            </a:r>
            <a:r>
              <a:rPr lang="nb-NO" sz="2400" dirty="0" err="1"/>
              <a:t>Pl</a:t>
            </a:r>
            <a:r>
              <a:rPr lang="nb-NO" sz="2400" dirty="0"/>
              <a:t> </a:t>
            </a:r>
            <a:r>
              <a:rPr lang="nb-NO" sz="2400" dirty="0" err="1"/>
              <a:t>agreement</a:t>
            </a:r>
            <a:r>
              <a:rPr lang="nb-NO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One </a:t>
            </a:r>
            <a:r>
              <a:rPr lang="nb-NO" sz="2400" dirty="0" err="1"/>
              <a:t>interaction</a:t>
            </a:r>
            <a:r>
              <a:rPr lang="nb-NO" sz="2400" dirty="0"/>
              <a:t> is </a:t>
            </a:r>
            <a:r>
              <a:rPr lang="nb-NO" sz="2400" dirty="0" err="1"/>
              <a:t>detected</a:t>
            </a:r>
            <a:r>
              <a:rPr lang="nb-NO" sz="2400" dirty="0"/>
              <a:t>: </a:t>
            </a:r>
            <a:r>
              <a:rPr lang="nb-NO" sz="2400" dirty="0" err="1"/>
              <a:t>Animacy</a:t>
            </a:r>
            <a:r>
              <a:rPr lang="nb-NO" sz="2400" dirty="0"/>
              <a:t> and </a:t>
            </a:r>
            <a:r>
              <a:rPr lang="nb-NO" sz="2400" dirty="0" err="1"/>
              <a:t>word</a:t>
            </a:r>
            <a:r>
              <a:rPr lang="nb-NO" sz="2400" dirty="0"/>
              <a:t> order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8303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F790-5F71-B01F-2BA7-DBE4F0EE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4" y="18255"/>
            <a:ext cx="10515600" cy="1325563"/>
          </a:xfrm>
        </p:spPr>
        <p:txBody>
          <a:bodyPr/>
          <a:lstStyle/>
          <a:p>
            <a:r>
              <a:rPr lang="nb-NO" dirty="0"/>
              <a:t>Language </a:t>
            </a:r>
            <a:r>
              <a:rPr lang="nb-NO" dirty="0" err="1"/>
              <a:t>change</a:t>
            </a:r>
            <a:r>
              <a:rPr lang="nb-NO" dirty="0"/>
              <a:t>?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/>
              <a:t>Created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68D1E-E452-CE97-0B69-003B65D4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7" y="1607412"/>
            <a:ext cx="5366847" cy="3778246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 err="1"/>
              <a:t>Year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origin</a:t>
            </a:r>
            <a:r>
              <a:rPr lang="nb-NO" sz="2400" dirty="0"/>
              <a:t> </a:t>
            </a:r>
            <a:r>
              <a:rPr lang="nb-NO" sz="2400" dirty="0" err="1"/>
              <a:t>scaled</a:t>
            </a:r>
            <a:r>
              <a:rPr lang="nb-NO" sz="2400" dirty="0"/>
              <a:t> (z-</a:t>
            </a:r>
            <a:r>
              <a:rPr lang="nb-NO" sz="2400" dirty="0" err="1"/>
              <a:t>scored</a:t>
            </a:r>
            <a:r>
              <a:rPr lang="nb-NO" sz="2400" dirty="0"/>
              <a:t>)</a:t>
            </a:r>
          </a:p>
          <a:p>
            <a:pPr lvl="1"/>
            <a:r>
              <a:rPr lang="nb-NO" sz="2000" dirty="0"/>
              <a:t>1800 = -2.97 (minimum)</a:t>
            </a:r>
          </a:p>
          <a:p>
            <a:pPr lvl="1"/>
            <a:r>
              <a:rPr lang="nb-NO" sz="2000" dirty="0"/>
              <a:t>1949 = 0 (</a:t>
            </a:r>
            <a:r>
              <a:rPr lang="nb-NO" sz="2000" dirty="0" err="1"/>
              <a:t>mean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2017 = 1.37 (</a:t>
            </a:r>
            <a:r>
              <a:rPr lang="nb-NO" sz="2000" dirty="0" err="1"/>
              <a:t>maximum</a:t>
            </a:r>
            <a:r>
              <a:rPr lang="nb-NO" sz="2000" dirty="0"/>
              <a:t>) </a:t>
            </a:r>
          </a:p>
          <a:p>
            <a:r>
              <a:rPr lang="nb-NO" sz="2400" dirty="0" err="1"/>
              <a:t>Some</a:t>
            </a:r>
            <a:r>
              <a:rPr lang="nb-NO" sz="2400" dirty="0"/>
              <a:t> </a:t>
            </a:r>
            <a:r>
              <a:rPr lang="nb-NO" sz="2400" dirty="0" err="1"/>
              <a:t>claim</a:t>
            </a:r>
            <a:r>
              <a:rPr lang="nb-NO" sz="2400" dirty="0"/>
              <a:t> plural </a:t>
            </a:r>
            <a:r>
              <a:rPr lang="nb-NO" sz="2400" dirty="0" err="1"/>
              <a:t>agreement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/>
              <a:t>has </a:t>
            </a:r>
            <a:r>
              <a:rPr lang="nb-NO" sz="2400" dirty="0" err="1"/>
              <a:t>increased</a:t>
            </a:r>
            <a:r>
              <a:rPr lang="nb-NO" sz="2400" dirty="0"/>
              <a:t>: </a:t>
            </a:r>
          </a:p>
          <a:p>
            <a:pPr lvl="1"/>
            <a:r>
              <a:rPr lang="nb-NO" sz="2000" dirty="0" err="1"/>
              <a:t>Gorbačevič</a:t>
            </a:r>
            <a:r>
              <a:rPr lang="nb-NO" sz="2000" dirty="0"/>
              <a:t> 1971</a:t>
            </a:r>
          </a:p>
          <a:p>
            <a:pPr lvl="1"/>
            <a:r>
              <a:rPr lang="nb-NO" sz="2000" dirty="0" err="1"/>
              <a:t>Rozental</a:t>
            </a:r>
            <a:r>
              <a:rPr lang="nb-NO" sz="2000" dirty="0"/>
              <a:t>’ 1974</a:t>
            </a:r>
          </a:p>
          <a:p>
            <a:r>
              <a:rPr lang="nb-NO" sz="2400" dirty="0" err="1"/>
              <a:t>Others</a:t>
            </a:r>
            <a:r>
              <a:rPr lang="nb-NO" sz="2400" dirty="0"/>
              <a:t> </a:t>
            </a:r>
            <a:r>
              <a:rPr lang="nb-NO" sz="2400" dirty="0" err="1"/>
              <a:t>find</a:t>
            </a:r>
            <a:r>
              <a:rPr lang="nb-NO" sz="2400" dirty="0"/>
              <a:t> </a:t>
            </a:r>
            <a:r>
              <a:rPr lang="nb-NO" sz="2400" dirty="0" err="1"/>
              <a:t>no</a:t>
            </a:r>
            <a:r>
              <a:rPr lang="nb-NO" sz="2400" dirty="0"/>
              <a:t> </a:t>
            </a:r>
            <a:r>
              <a:rPr lang="nb-NO" sz="2400" dirty="0" err="1"/>
              <a:t>evidence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 err="1"/>
              <a:t>change</a:t>
            </a:r>
            <a:r>
              <a:rPr lang="nb-NO" sz="2400" dirty="0"/>
              <a:t>: </a:t>
            </a:r>
          </a:p>
          <a:p>
            <a:pPr lvl="1"/>
            <a:r>
              <a:rPr lang="nb-NO" sz="2000" dirty="0" err="1"/>
              <a:t>Corbett</a:t>
            </a:r>
            <a:r>
              <a:rPr lang="nb-NO" sz="2000" dirty="0"/>
              <a:t> 1981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88F76C7-936D-8C6B-FC2D-524B089B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80" y="1072693"/>
            <a:ext cx="6662320" cy="5328632"/>
          </a:xfrm>
          <a:prstGeom prst="rect">
            <a:avLst/>
          </a:prstGeom>
        </p:spPr>
      </p:pic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5DFE866F-02CD-99E7-CA29-9A7960EFC760}"/>
              </a:ext>
            </a:extLst>
          </p:cNvPr>
          <p:cNvSpPr/>
          <p:nvPr/>
        </p:nvSpPr>
        <p:spPr>
          <a:xfrm>
            <a:off x="4566623" y="991404"/>
            <a:ext cx="2073934" cy="589533"/>
          </a:xfrm>
          <a:prstGeom prst="wedgeRoundRectCallout">
            <a:avLst>
              <a:gd name="adj1" fmla="val 22939"/>
              <a:gd name="adj2" fmla="val 11338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Y-</a:t>
            </a:r>
            <a:r>
              <a:rPr lang="nb-NO" dirty="0" err="1">
                <a:solidFill>
                  <a:sysClr val="windowText" lastClr="000000"/>
                </a:solidFill>
              </a:rPr>
              <a:t>axis</a:t>
            </a:r>
            <a:r>
              <a:rPr lang="nb-NO" dirty="0">
                <a:solidFill>
                  <a:sysClr val="windowText" lastClr="000000"/>
                </a:solidFill>
              </a:rPr>
              <a:t> is </a:t>
            </a:r>
            <a:r>
              <a:rPr lang="nb-NO" dirty="0" err="1">
                <a:solidFill>
                  <a:sysClr val="windowText" lastClr="000000"/>
                </a:solidFill>
              </a:rPr>
              <a:t>probability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of</a:t>
            </a:r>
            <a:r>
              <a:rPr lang="nb-NO" dirty="0">
                <a:solidFill>
                  <a:sysClr val="windowText" lastClr="000000"/>
                </a:solidFill>
              </a:rPr>
              <a:t> PL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7077F95-EA0F-A698-03E9-10C7D90DCF9C}"/>
              </a:ext>
            </a:extLst>
          </p:cNvPr>
          <p:cNvSpPr txBox="1"/>
          <p:nvPr/>
        </p:nvSpPr>
        <p:spPr>
          <a:xfrm>
            <a:off x="517397" y="5985826"/>
            <a:ext cx="11390146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Confirmation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hypothesis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situation</a:t>
            </a:r>
            <a:r>
              <a:rPr lang="nb-NO" sz="2400" dirty="0"/>
              <a:t> is stable over time: “</a:t>
            </a:r>
            <a:r>
              <a:rPr lang="nb-NO" sz="2400" dirty="0" err="1"/>
              <a:t>Static</a:t>
            </a:r>
            <a:r>
              <a:rPr lang="nb-NO" sz="2400" dirty="0"/>
              <a:t> </a:t>
            </a:r>
            <a:r>
              <a:rPr lang="nb-NO" sz="2400" dirty="0" err="1"/>
              <a:t>variation</a:t>
            </a:r>
            <a:r>
              <a:rPr lang="nb-NO" sz="24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Surprising</a:t>
            </a:r>
            <a:r>
              <a:rPr lang="en-US" sz="2400" dirty="0">
                <a:solidFill>
                  <a:srgbClr val="000000"/>
                </a:solidFill>
              </a:rPr>
              <a:t>: Russian numeral morphosyntax has otherwise changed radically.</a:t>
            </a:r>
            <a:endParaRPr lang="nb-NO" sz="2400" dirty="0"/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91617235-A19D-5C49-49C1-0B0184F5DB56}"/>
              </a:ext>
            </a:extLst>
          </p:cNvPr>
          <p:cNvSpPr/>
          <p:nvPr/>
        </p:nvSpPr>
        <p:spPr>
          <a:xfrm>
            <a:off x="5884244" y="5637930"/>
            <a:ext cx="812526" cy="279143"/>
          </a:xfrm>
          <a:prstGeom prst="wedgeRoundRectCallout">
            <a:avLst>
              <a:gd name="adj1" fmla="val 24111"/>
              <a:gd name="adj2" fmla="val -9817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1800</a:t>
            </a:r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19259F21-9F88-552C-B7D7-B173D0BF6DD2}"/>
              </a:ext>
            </a:extLst>
          </p:cNvPr>
          <p:cNvSpPr/>
          <p:nvPr/>
        </p:nvSpPr>
        <p:spPr>
          <a:xfrm>
            <a:off x="11227769" y="5666038"/>
            <a:ext cx="812526" cy="279143"/>
          </a:xfrm>
          <a:prstGeom prst="wedgeRoundRectCallout">
            <a:avLst>
              <a:gd name="adj1" fmla="val 24111"/>
              <a:gd name="adj2" fmla="val -9817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4809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C9CD-A427-001A-2E9C-6C69FDDD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nb-NO" dirty="0" err="1"/>
              <a:t>Quantifier</a:t>
            </a:r>
            <a:r>
              <a:rPr lang="nb-NO" dirty="0"/>
              <a:t> </a:t>
            </a:r>
            <a:r>
              <a:rPr lang="nb-NO" dirty="0" err="1"/>
              <a:t>Frequency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7173-CAE9-E1B3-82FF-A165D183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825625"/>
            <a:ext cx="5076825" cy="4351338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/>
              <a:t>Quantifiers</a:t>
            </a:r>
            <a:r>
              <a:rPr lang="nb-NO" dirty="0"/>
              <a:t> have different </a:t>
            </a:r>
            <a:r>
              <a:rPr lang="nb-NO" dirty="0" err="1"/>
              <a:t>frequencies</a:t>
            </a:r>
            <a:r>
              <a:rPr lang="nb-NO" dirty="0"/>
              <a:t> in Russian National Corpus:</a:t>
            </a:r>
          </a:p>
          <a:p>
            <a:pPr lvl="1"/>
            <a:r>
              <a:rPr lang="nb-NO" i="1" dirty="0" err="1"/>
              <a:t>vosem’sot</a:t>
            </a:r>
            <a:r>
              <a:rPr lang="nb-NO" dirty="0"/>
              <a:t> ‘800’: 1,802 </a:t>
            </a:r>
            <a:r>
              <a:rPr lang="nb-NO" dirty="0" err="1"/>
              <a:t>attestations</a:t>
            </a:r>
            <a:endParaRPr lang="nb-NO" dirty="0"/>
          </a:p>
          <a:p>
            <a:pPr lvl="1"/>
            <a:r>
              <a:rPr lang="nb-NO" i="1" dirty="0" err="1"/>
              <a:t>dva</a:t>
            </a:r>
            <a:r>
              <a:rPr lang="nb-NO" dirty="0"/>
              <a:t> ‘2’: 316,172 </a:t>
            </a:r>
            <a:r>
              <a:rPr lang="nb-NO" dirty="0" err="1"/>
              <a:t>attestations</a:t>
            </a:r>
            <a:endParaRPr lang="nb-NO" dirty="0"/>
          </a:p>
          <a:p>
            <a:r>
              <a:rPr lang="nb-NO" dirty="0"/>
              <a:t>Corpus </a:t>
            </a:r>
            <a:r>
              <a:rPr lang="nb-NO" dirty="0" err="1"/>
              <a:t>frequency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quantifier</a:t>
            </a:r>
            <a:r>
              <a:rPr lang="nb-NO" dirty="0"/>
              <a:t> </a:t>
            </a:r>
            <a:r>
              <a:rPr lang="nb-NO" dirty="0" err="1"/>
              <a:t>logarithmically</a:t>
            </a:r>
            <a:r>
              <a:rPr lang="nb-NO" dirty="0"/>
              <a:t> </a:t>
            </a:r>
            <a:r>
              <a:rPr lang="nb-NO" dirty="0" err="1"/>
              <a:t>transformed</a:t>
            </a:r>
            <a:r>
              <a:rPr lang="nb-NO" dirty="0"/>
              <a:t> and </a:t>
            </a:r>
            <a:r>
              <a:rPr lang="nb-NO" dirty="0" err="1"/>
              <a:t>scaled</a:t>
            </a:r>
            <a:r>
              <a:rPr lang="nb-NO" dirty="0"/>
              <a:t> (z-</a:t>
            </a:r>
            <a:r>
              <a:rPr lang="nb-NO" dirty="0" err="1"/>
              <a:t>scored</a:t>
            </a:r>
            <a:r>
              <a:rPr lang="nb-NO" dirty="0"/>
              <a:t>):</a:t>
            </a:r>
          </a:p>
          <a:p>
            <a:pPr lvl="1"/>
            <a:r>
              <a:rPr lang="nb-NO" dirty="0"/>
              <a:t>97 = -5.65 (minimum)</a:t>
            </a:r>
          </a:p>
          <a:p>
            <a:pPr lvl="1"/>
            <a:r>
              <a:rPr lang="nb-NO" dirty="0"/>
              <a:t>159,318 = 0 (</a:t>
            </a:r>
            <a:r>
              <a:rPr lang="nb-NO" dirty="0" err="1"/>
              <a:t>mean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352,781 = 1.07 (</a:t>
            </a:r>
            <a:r>
              <a:rPr lang="nb-NO" dirty="0" err="1"/>
              <a:t>maximum</a:t>
            </a:r>
            <a:r>
              <a:rPr lang="nb-NO" dirty="0"/>
              <a:t>) </a:t>
            </a:r>
          </a:p>
        </p:txBody>
      </p:sp>
      <p:pic>
        <p:nvPicPr>
          <p:cNvPr id="4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385F910F-B007-94D6-33AB-DC5C1CDE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29" y="1374019"/>
            <a:ext cx="6724271" cy="4802944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28B8130B-AB8E-F001-9AFC-CD4BEBD6C5FB}"/>
              </a:ext>
            </a:extLst>
          </p:cNvPr>
          <p:cNvSpPr txBox="1"/>
          <p:nvPr/>
        </p:nvSpPr>
        <p:spPr>
          <a:xfrm>
            <a:off x="252851" y="6243638"/>
            <a:ext cx="11686298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PL </a:t>
            </a:r>
            <a:r>
              <a:rPr lang="nb-NO" sz="2800" dirty="0" err="1"/>
              <a:t>agreement</a:t>
            </a:r>
            <a:r>
              <a:rPr lang="nb-NO" sz="2800" dirty="0"/>
              <a:t> is more </a:t>
            </a:r>
            <a:r>
              <a:rPr lang="nb-NO" sz="2800" dirty="0" err="1"/>
              <a:t>likely</a:t>
            </a:r>
            <a:r>
              <a:rPr lang="nb-NO" sz="2800" dirty="0"/>
              <a:t> to </a:t>
            </a:r>
            <a:r>
              <a:rPr lang="nb-NO" sz="2800" dirty="0" err="1"/>
              <a:t>occur</a:t>
            </a:r>
            <a:r>
              <a:rPr lang="nb-NO" sz="2800" dirty="0"/>
              <a:t> </a:t>
            </a:r>
            <a:r>
              <a:rPr lang="nb-NO" sz="2800" dirty="0" err="1"/>
              <a:t>if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quantifier</a:t>
            </a:r>
            <a:r>
              <a:rPr lang="nb-NO" sz="2800" dirty="0"/>
              <a:t> is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high</a:t>
            </a:r>
            <a:r>
              <a:rPr lang="nb-NO" sz="2800" dirty="0"/>
              <a:t> </a:t>
            </a:r>
            <a:r>
              <a:rPr lang="nb-NO" sz="2800" dirty="0" err="1"/>
              <a:t>frequency</a:t>
            </a:r>
            <a:endParaRPr lang="nb-NO" sz="2800" dirty="0"/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48367565-D61A-4887-6067-A7664E0E261D}"/>
              </a:ext>
            </a:extLst>
          </p:cNvPr>
          <p:cNvSpPr/>
          <p:nvPr/>
        </p:nvSpPr>
        <p:spPr>
          <a:xfrm>
            <a:off x="4861898" y="1201405"/>
            <a:ext cx="2073934" cy="589533"/>
          </a:xfrm>
          <a:prstGeom prst="wedgeRoundRectCallout">
            <a:avLst>
              <a:gd name="adj1" fmla="val 22939"/>
              <a:gd name="adj2" fmla="val 11338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Y-</a:t>
            </a:r>
            <a:r>
              <a:rPr lang="nb-NO" dirty="0" err="1">
                <a:solidFill>
                  <a:sysClr val="windowText" lastClr="000000"/>
                </a:solidFill>
              </a:rPr>
              <a:t>axis</a:t>
            </a:r>
            <a:r>
              <a:rPr lang="nb-NO" dirty="0">
                <a:solidFill>
                  <a:sysClr val="windowText" lastClr="000000"/>
                </a:solidFill>
              </a:rPr>
              <a:t> is </a:t>
            </a:r>
            <a:r>
              <a:rPr lang="nb-NO" dirty="0" err="1">
                <a:solidFill>
                  <a:sysClr val="windowText" lastClr="000000"/>
                </a:solidFill>
              </a:rPr>
              <a:t>probability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of</a:t>
            </a:r>
            <a:r>
              <a:rPr lang="nb-NO" dirty="0">
                <a:solidFill>
                  <a:sysClr val="windowText" lastClr="000000"/>
                </a:solidFill>
              </a:rPr>
              <a:t> PL</a:t>
            </a:r>
          </a:p>
        </p:txBody>
      </p:sp>
      <p:sp>
        <p:nvSpPr>
          <p:cNvPr id="10" name="Bildeforklaring formet som et avrundet rektangel 9">
            <a:extLst>
              <a:ext uri="{FF2B5EF4-FFF2-40B4-BE49-F238E27FC236}">
                <a16:creationId xmlns:a16="http://schemas.microsoft.com/office/drawing/2014/main" id="{79C44C03-E6B5-4256-560F-712442DABE60}"/>
              </a:ext>
            </a:extLst>
          </p:cNvPr>
          <p:cNvSpPr/>
          <p:nvPr/>
        </p:nvSpPr>
        <p:spPr>
          <a:xfrm>
            <a:off x="5358179" y="5587430"/>
            <a:ext cx="1620503" cy="589533"/>
          </a:xfrm>
          <a:prstGeom prst="wedgeRoundRectCallout">
            <a:avLst>
              <a:gd name="adj1" fmla="val 14122"/>
              <a:gd name="adj2" fmla="val -7565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ysClr val="windowText" lastClr="000000"/>
                </a:solidFill>
              </a:rPr>
              <a:t>Low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frequent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quantifier</a:t>
            </a:r>
            <a:endParaRPr lang="nb-NO" dirty="0">
              <a:solidFill>
                <a:sysClr val="windowText" lastClr="000000"/>
              </a:solidFill>
            </a:endParaRPr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84BF415D-72AA-9A1F-FF2B-19D14D4E3B31}"/>
              </a:ext>
            </a:extLst>
          </p:cNvPr>
          <p:cNvSpPr/>
          <p:nvPr/>
        </p:nvSpPr>
        <p:spPr>
          <a:xfrm>
            <a:off x="10543548" y="5587430"/>
            <a:ext cx="1620503" cy="589533"/>
          </a:xfrm>
          <a:prstGeom prst="wedgeRoundRectCallout">
            <a:avLst>
              <a:gd name="adj1" fmla="val 14122"/>
              <a:gd name="adj2" fmla="val -7565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High </a:t>
            </a:r>
            <a:r>
              <a:rPr lang="nb-NO" dirty="0" err="1">
                <a:solidFill>
                  <a:sysClr val="windowText" lastClr="000000"/>
                </a:solidFill>
              </a:rPr>
              <a:t>frequent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quantifier</a:t>
            </a:r>
            <a:endParaRPr lang="nb-NO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4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9706-6446-89C0-FD87-707D4560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Quantifier</a:t>
            </a:r>
            <a:r>
              <a:rPr lang="nb-NO" dirty="0"/>
              <a:t> Type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F281-B241-D790-732D-AB148DF1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0625" cy="4351338"/>
          </a:xfrm>
        </p:spPr>
        <p:txBody>
          <a:bodyPr>
            <a:normAutofit fontScale="70000" lnSpcReduction="20000"/>
          </a:bodyPr>
          <a:lstStyle/>
          <a:p>
            <a:r>
              <a:rPr lang="nb-NO" dirty="0" err="1"/>
              <a:t>Paucal</a:t>
            </a:r>
            <a:r>
              <a:rPr lang="nb-NO" dirty="0"/>
              <a:t>: ‘2’, ‘3’, ‘4’, ‘</a:t>
            </a:r>
            <a:r>
              <a:rPr lang="nb-NO" dirty="0" err="1"/>
              <a:t>both</a:t>
            </a:r>
            <a:r>
              <a:rPr lang="nb-NO" dirty="0"/>
              <a:t>’, ‘</a:t>
            </a:r>
            <a:r>
              <a:rPr lang="nb-NO" dirty="0" err="1"/>
              <a:t>one</a:t>
            </a:r>
            <a:r>
              <a:rPr lang="nb-NO" dirty="0"/>
              <a:t> and a half’</a:t>
            </a:r>
          </a:p>
          <a:p>
            <a:pPr lvl="1"/>
            <a:r>
              <a:rPr lang="nb-NO" dirty="0"/>
              <a:t>stem </a:t>
            </a:r>
            <a:r>
              <a:rPr lang="nb-NO" dirty="0" err="1"/>
              <a:t>etymologically</a:t>
            </a:r>
            <a:r>
              <a:rPr lang="nb-NO" dirty="0"/>
              <a:t> from </a:t>
            </a:r>
            <a:r>
              <a:rPr lang="nb-NO" dirty="0" err="1"/>
              <a:t>adjectives</a:t>
            </a:r>
            <a:r>
              <a:rPr lang="nb-NO" dirty="0"/>
              <a:t>; NP has </a:t>
            </a:r>
            <a:r>
              <a:rPr lang="nb-NO" dirty="0" err="1"/>
              <a:t>unique</a:t>
            </a:r>
            <a:r>
              <a:rPr lang="nb-NO" dirty="0"/>
              <a:t> </a:t>
            </a:r>
            <a:r>
              <a:rPr lang="nb-NO" dirty="0" err="1"/>
              <a:t>syntax</a:t>
            </a:r>
            <a:endParaRPr lang="nb-NO" dirty="0"/>
          </a:p>
          <a:p>
            <a:pPr lvl="1"/>
            <a:r>
              <a:rPr lang="nb-NO" dirty="0" err="1"/>
              <a:t>considered</a:t>
            </a:r>
            <a:r>
              <a:rPr lang="nb-NO" dirty="0"/>
              <a:t> </a:t>
            </a:r>
            <a:r>
              <a:rPr lang="nb-NO" dirty="0" err="1"/>
              <a:t>distinct</a:t>
            </a:r>
            <a:r>
              <a:rPr lang="nb-NO" dirty="0"/>
              <a:t> by </a:t>
            </a:r>
            <a:r>
              <a:rPr lang="nb-NO" dirty="0" err="1"/>
              <a:t>Corbett</a:t>
            </a:r>
            <a:r>
              <a:rPr lang="nb-NO" dirty="0"/>
              <a:t> 1993; </a:t>
            </a:r>
            <a:r>
              <a:rPr lang="nb-NO" dirty="0" err="1"/>
              <a:t>Pereltsvaig</a:t>
            </a:r>
            <a:r>
              <a:rPr lang="nb-NO" dirty="0"/>
              <a:t> 2010; </a:t>
            </a:r>
            <a:r>
              <a:rPr lang="nb-NO" dirty="0" err="1"/>
              <a:t>Igartua</a:t>
            </a:r>
            <a:r>
              <a:rPr lang="nb-NO" dirty="0"/>
              <a:t> and </a:t>
            </a:r>
            <a:r>
              <a:rPr lang="nb-NO" dirty="0" err="1"/>
              <a:t>Madariaga</a:t>
            </a:r>
            <a:r>
              <a:rPr lang="nb-NO" dirty="0"/>
              <a:t> 2018 </a:t>
            </a:r>
          </a:p>
          <a:p>
            <a:r>
              <a:rPr lang="nb-NO" dirty="0" err="1"/>
              <a:t>Collective</a:t>
            </a:r>
            <a:r>
              <a:rPr lang="nb-NO" dirty="0"/>
              <a:t>: ‘</a:t>
            </a:r>
            <a:r>
              <a:rPr lang="nb-NO" dirty="0" err="1"/>
              <a:t>twosome</a:t>
            </a:r>
            <a:r>
              <a:rPr lang="nb-NO" dirty="0"/>
              <a:t>’, ‘</a:t>
            </a:r>
            <a:r>
              <a:rPr lang="nb-NO" dirty="0" err="1"/>
              <a:t>threesome</a:t>
            </a:r>
            <a:r>
              <a:rPr lang="nb-NO" dirty="0"/>
              <a:t>’, ... ‘</a:t>
            </a:r>
            <a:r>
              <a:rPr lang="nb-NO" dirty="0" err="1"/>
              <a:t>tensome</a:t>
            </a:r>
            <a:r>
              <a:rPr lang="nb-NO" dirty="0"/>
              <a:t>’</a:t>
            </a:r>
          </a:p>
          <a:p>
            <a:pPr lvl="1"/>
            <a:r>
              <a:rPr lang="nb-NO" dirty="0"/>
              <a:t>used </a:t>
            </a:r>
            <a:r>
              <a:rPr lang="nb-NO" dirty="0" err="1"/>
              <a:t>with</a:t>
            </a:r>
            <a:r>
              <a:rPr lang="nb-NO" dirty="0"/>
              <a:t> human and </a:t>
            </a:r>
            <a:r>
              <a:rPr lang="nb-NO" dirty="0" err="1"/>
              <a:t>pluralia</a:t>
            </a:r>
            <a:r>
              <a:rPr lang="nb-NO" dirty="0"/>
              <a:t> </a:t>
            </a:r>
            <a:r>
              <a:rPr lang="nb-NO" dirty="0" err="1"/>
              <a:t>tantum</a:t>
            </a:r>
            <a:r>
              <a:rPr lang="nb-NO" dirty="0"/>
              <a:t> referents; NP in </a:t>
            </a:r>
            <a:r>
              <a:rPr lang="nb-NO" dirty="0" err="1"/>
              <a:t>Genitive</a:t>
            </a:r>
            <a:r>
              <a:rPr lang="nb-NO" dirty="0"/>
              <a:t> Plural</a:t>
            </a:r>
          </a:p>
          <a:p>
            <a:r>
              <a:rPr lang="nb-NO" dirty="0"/>
              <a:t>Numeral: ‘5’ and </a:t>
            </a:r>
            <a:r>
              <a:rPr lang="nb-NO" dirty="0" err="1"/>
              <a:t>above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stem </a:t>
            </a:r>
            <a:r>
              <a:rPr lang="nb-NO" dirty="0" err="1"/>
              <a:t>etymologically</a:t>
            </a:r>
            <a:r>
              <a:rPr lang="nb-NO" dirty="0"/>
              <a:t> from </a:t>
            </a:r>
            <a:r>
              <a:rPr lang="nb-NO" dirty="0" err="1"/>
              <a:t>nouns</a:t>
            </a:r>
            <a:r>
              <a:rPr lang="nb-NO" dirty="0"/>
              <a:t>; NP in </a:t>
            </a:r>
            <a:r>
              <a:rPr lang="nb-NO" dirty="0" err="1"/>
              <a:t>Genitive</a:t>
            </a:r>
            <a:r>
              <a:rPr lang="nb-NO" dirty="0"/>
              <a:t> Plural</a:t>
            </a:r>
          </a:p>
          <a:p>
            <a:r>
              <a:rPr lang="nb-NO" dirty="0" err="1"/>
              <a:t>Indefinite</a:t>
            </a:r>
            <a:r>
              <a:rPr lang="nb-NO" dirty="0"/>
              <a:t>: ‘</a:t>
            </a:r>
            <a:r>
              <a:rPr lang="nb-NO" dirty="0" err="1"/>
              <a:t>many</a:t>
            </a:r>
            <a:r>
              <a:rPr lang="nb-NO" dirty="0"/>
              <a:t>’, ‘</a:t>
            </a:r>
            <a:r>
              <a:rPr lang="nb-NO" dirty="0" err="1"/>
              <a:t>some</a:t>
            </a:r>
            <a:r>
              <a:rPr lang="nb-NO" dirty="0"/>
              <a:t>’, ‘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’, ...</a:t>
            </a:r>
          </a:p>
          <a:p>
            <a:pPr lvl="1"/>
            <a:r>
              <a:rPr lang="nb-NO" dirty="0"/>
              <a:t>NP in </a:t>
            </a:r>
            <a:r>
              <a:rPr lang="nb-NO" dirty="0" err="1"/>
              <a:t>Genitive</a:t>
            </a:r>
            <a:r>
              <a:rPr lang="nb-NO" dirty="0"/>
              <a:t> Plural</a:t>
            </a:r>
          </a:p>
        </p:txBody>
      </p:sp>
      <p:pic>
        <p:nvPicPr>
          <p:cNvPr id="4" name="Picture 1" descr="Chart, box and whisker chart&#10;&#10;Description automatically generated">
            <a:extLst>
              <a:ext uri="{FF2B5EF4-FFF2-40B4-BE49-F238E27FC236}">
                <a16:creationId xmlns:a16="http://schemas.microsoft.com/office/drawing/2014/main" id="{FA9E6172-9BC3-2B95-65F2-8C8B6A9F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71" y="1047352"/>
            <a:ext cx="6238629" cy="4456065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8A5C1B5-EAA0-6F04-7C1E-5A2087757CE3}"/>
              </a:ext>
            </a:extLst>
          </p:cNvPr>
          <p:cNvSpPr txBox="1"/>
          <p:nvPr/>
        </p:nvSpPr>
        <p:spPr>
          <a:xfrm>
            <a:off x="838200" y="5638354"/>
            <a:ext cx="9344025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3200" dirty="0" err="1"/>
              <a:t>Likelihood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PL </a:t>
            </a:r>
            <a:r>
              <a:rPr lang="nb-NO" sz="3200" dirty="0" err="1"/>
              <a:t>agreement</a:t>
            </a:r>
            <a:r>
              <a:rPr lang="nb-NO" sz="3200" dirty="0"/>
              <a:t>:</a:t>
            </a:r>
          </a:p>
          <a:p>
            <a:r>
              <a:rPr lang="nb-NO" sz="3200" dirty="0" err="1"/>
              <a:t>Paucal</a:t>
            </a:r>
            <a:r>
              <a:rPr lang="nb-NO" sz="3200" dirty="0"/>
              <a:t> &gt;&gt; </a:t>
            </a:r>
            <a:r>
              <a:rPr lang="nb-NO" sz="3200" dirty="0" err="1"/>
              <a:t>collective</a:t>
            </a:r>
            <a:r>
              <a:rPr lang="nb-NO" sz="3200" dirty="0"/>
              <a:t> &gt;&gt; numeral &gt;&gt; </a:t>
            </a:r>
            <a:r>
              <a:rPr lang="nb-NO" sz="3200" dirty="0" err="1"/>
              <a:t>indefinite</a:t>
            </a:r>
            <a:endParaRPr lang="nb-NO" sz="3200" dirty="0"/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E8D1FC95-EEE9-E18A-B158-9A335CC8D56A}"/>
              </a:ext>
            </a:extLst>
          </p:cNvPr>
          <p:cNvSpPr/>
          <p:nvPr/>
        </p:nvSpPr>
        <p:spPr>
          <a:xfrm>
            <a:off x="5157173" y="918765"/>
            <a:ext cx="2073934" cy="589533"/>
          </a:xfrm>
          <a:prstGeom prst="wedgeRoundRectCallout">
            <a:avLst>
              <a:gd name="adj1" fmla="val 22939"/>
              <a:gd name="adj2" fmla="val 11338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Y-</a:t>
            </a:r>
            <a:r>
              <a:rPr lang="nb-NO" dirty="0" err="1">
                <a:solidFill>
                  <a:sysClr val="windowText" lastClr="000000"/>
                </a:solidFill>
              </a:rPr>
              <a:t>axis</a:t>
            </a:r>
            <a:r>
              <a:rPr lang="nb-NO" dirty="0">
                <a:solidFill>
                  <a:sysClr val="windowText" lastClr="000000"/>
                </a:solidFill>
              </a:rPr>
              <a:t> is </a:t>
            </a:r>
            <a:r>
              <a:rPr lang="nb-NO" dirty="0" err="1">
                <a:solidFill>
                  <a:sysClr val="windowText" lastClr="000000"/>
                </a:solidFill>
              </a:rPr>
              <a:t>probability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of</a:t>
            </a:r>
            <a:r>
              <a:rPr lang="nb-NO" dirty="0">
                <a:solidFill>
                  <a:sysClr val="windowText" lastClr="000000"/>
                </a:solidFill>
              </a:rPr>
              <a:t> PL</a:t>
            </a:r>
          </a:p>
        </p:txBody>
      </p:sp>
    </p:spTree>
    <p:extLst>
      <p:ext uri="{BB962C8B-B14F-4D97-AF65-F5344CB8AC3E}">
        <p14:creationId xmlns:p14="http://schemas.microsoft.com/office/powerpoint/2010/main" val="8363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50D541-E242-1814-30CC-C3438A79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Animacy and Word Order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DB1E10-ABFB-97B3-87F4-794A99BE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3879850"/>
          </a:xfrm>
        </p:spPr>
        <p:txBody>
          <a:bodyPr/>
          <a:lstStyle/>
          <a:p>
            <a:r>
              <a:rPr lang="nb-NO" dirty="0" err="1"/>
              <a:t>Regression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finds</a:t>
            </a:r>
            <a:r>
              <a:rPr lang="nb-NO" dirty="0"/>
              <a:t> </a:t>
            </a:r>
            <a:r>
              <a:rPr lang="nb-NO" dirty="0" err="1"/>
              <a:t>interaction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animacy</a:t>
            </a:r>
            <a:r>
              <a:rPr lang="nb-NO" dirty="0"/>
              <a:t> and </a:t>
            </a:r>
            <a:r>
              <a:rPr lang="nb-NO" dirty="0" err="1"/>
              <a:t>word</a:t>
            </a:r>
            <a:r>
              <a:rPr lang="nb-NO" dirty="0"/>
              <a:t> order</a:t>
            </a:r>
          </a:p>
          <a:p>
            <a:r>
              <a:rPr lang="nb-NO" dirty="0"/>
              <a:t>Four </a:t>
            </a:r>
            <a:r>
              <a:rPr lang="nb-NO" dirty="0" err="1"/>
              <a:t>possible</a:t>
            </a:r>
            <a:r>
              <a:rPr lang="nb-NO" dirty="0"/>
              <a:t> combinations</a:t>
            </a:r>
          </a:p>
          <a:p>
            <a:pPr lvl="1"/>
            <a:r>
              <a:rPr lang="nb-NO" dirty="0"/>
              <a:t>S</a:t>
            </a:r>
            <a:r>
              <a:rPr lang="nb-NO" baseline="-25000" dirty="0"/>
              <a:t>ANIM</a:t>
            </a:r>
            <a:r>
              <a:rPr lang="nb-NO" dirty="0"/>
              <a:t>V</a:t>
            </a:r>
          </a:p>
          <a:p>
            <a:pPr lvl="1"/>
            <a:r>
              <a:rPr lang="nb-NO" dirty="0"/>
              <a:t>S</a:t>
            </a:r>
            <a:r>
              <a:rPr lang="nb-NO" baseline="-25000" dirty="0"/>
              <a:t>INAN</a:t>
            </a:r>
            <a:r>
              <a:rPr lang="nb-NO" dirty="0"/>
              <a:t>V</a:t>
            </a:r>
          </a:p>
          <a:p>
            <a:pPr lvl="1"/>
            <a:r>
              <a:rPr lang="nb-NO" dirty="0"/>
              <a:t>VS</a:t>
            </a:r>
            <a:r>
              <a:rPr lang="nb-NO" baseline="-25000" dirty="0"/>
              <a:t>ANIM</a:t>
            </a:r>
          </a:p>
          <a:p>
            <a:pPr lvl="1"/>
            <a:r>
              <a:rPr lang="nb-NO" dirty="0"/>
              <a:t>VS</a:t>
            </a:r>
            <a:r>
              <a:rPr lang="nb-NO" baseline="-25000" dirty="0"/>
              <a:t>INAN</a:t>
            </a:r>
          </a:p>
        </p:txBody>
      </p:sp>
      <p:pic>
        <p:nvPicPr>
          <p:cNvPr id="4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84983AC9-482B-E74F-E8DF-C64C9AD5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269" y="1647825"/>
            <a:ext cx="6143731" cy="4388282"/>
          </a:xfrm>
          <a:prstGeom prst="rect">
            <a:avLst/>
          </a:prstGeom>
        </p:spPr>
      </p:pic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E54AF0F0-AE1E-EFC2-5B7E-123A37B6B3A6}"/>
              </a:ext>
            </a:extLst>
          </p:cNvPr>
          <p:cNvSpPr/>
          <p:nvPr/>
        </p:nvSpPr>
        <p:spPr>
          <a:xfrm>
            <a:off x="5257800" y="1357313"/>
            <a:ext cx="2073934" cy="589533"/>
          </a:xfrm>
          <a:prstGeom prst="wedgeRoundRectCallout">
            <a:avLst>
              <a:gd name="adj1" fmla="val 22939"/>
              <a:gd name="adj2" fmla="val 11338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Y-</a:t>
            </a:r>
            <a:r>
              <a:rPr lang="nb-NO" dirty="0" err="1">
                <a:solidFill>
                  <a:sysClr val="windowText" lastClr="000000"/>
                </a:solidFill>
              </a:rPr>
              <a:t>axis</a:t>
            </a:r>
            <a:r>
              <a:rPr lang="nb-NO" dirty="0">
                <a:solidFill>
                  <a:sysClr val="windowText" lastClr="000000"/>
                </a:solidFill>
              </a:rPr>
              <a:t> is </a:t>
            </a:r>
            <a:r>
              <a:rPr lang="nb-NO" dirty="0" err="1">
                <a:solidFill>
                  <a:sysClr val="windowText" lastClr="000000"/>
                </a:solidFill>
              </a:rPr>
              <a:t>probability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of</a:t>
            </a:r>
            <a:r>
              <a:rPr lang="nb-NO" dirty="0">
                <a:solidFill>
                  <a:sysClr val="windowText" lastClr="000000"/>
                </a:solidFill>
              </a:rPr>
              <a:t> PL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BCD349A-2BF4-A970-B8EF-6C9135413FFF}"/>
              </a:ext>
            </a:extLst>
          </p:cNvPr>
          <p:cNvSpPr txBox="1"/>
          <p:nvPr/>
        </p:nvSpPr>
        <p:spPr>
          <a:xfrm>
            <a:off x="104776" y="5705475"/>
            <a:ext cx="733425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3200" dirty="0" err="1"/>
              <a:t>Likelihood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PL </a:t>
            </a:r>
            <a:r>
              <a:rPr lang="nb-NO" sz="3200" dirty="0" err="1"/>
              <a:t>agreement</a:t>
            </a:r>
            <a:r>
              <a:rPr lang="nb-NO" sz="3200" dirty="0"/>
              <a:t>:</a:t>
            </a:r>
          </a:p>
          <a:p>
            <a:r>
              <a:rPr lang="nb-NO" sz="3200" dirty="0"/>
              <a:t>S</a:t>
            </a:r>
            <a:r>
              <a:rPr lang="nb-NO" sz="3200" baseline="-25000" dirty="0"/>
              <a:t>ANIM</a:t>
            </a:r>
            <a:r>
              <a:rPr lang="nb-NO" sz="3200" dirty="0"/>
              <a:t>V </a:t>
            </a:r>
            <a:r>
              <a:rPr lang="nb-NO" sz="3200"/>
              <a:t>&gt;&gt; S</a:t>
            </a:r>
            <a:r>
              <a:rPr lang="nb-NO" sz="3200" baseline="-25000"/>
              <a:t>INAN</a:t>
            </a:r>
            <a:r>
              <a:rPr lang="nb-NO" sz="3200"/>
              <a:t>V / VS</a:t>
            </a:r>
            <a:r>
              <a:rPr lang="nb-NO" sz="3200" baseline="-25000"/>
              <a:t>ANIM</a:t>
            </a:r>
            <a:r>
              <a:rPr lang="nb-NO" sz="3200"/>
              <a:t> </a:t>
            </a:r>
            <a:r>
              <a:rPr lang="nb-NO" sz="3200" dirty="0"/>
              <a:t>&gt;&gt; VS</a:t>
            </a:r>
            <a:r>
              <a:rPr lang="nb-NO" sz="3200" baseline="-25000" dirty="0"/>
              <a:t>INAN</a:t>
            </a: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DB22957A-FAEC-557C-C2D0-8A4A26B9CF2D}"/>
              </a:ext>
            </a:extLst>
          </p:cNvPr>
          <p:cNvSpPr/>
          <p:nvPr/>
        </p:nvSpPr>
        <p:spPr>
          <a:xfrm>
            <a:off x="6523338" y="5472702"/>
            <a:ext cx="1228099" cy="448677"/>
          </a:xfrm>
          <a:prstGeom prst="wedgeRoundRectCallout">
            <a:avLst>
              <a:gd name="adj1" fmla="val -16126"/>
              <a:gd name="adj2" fmla="val -7777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VS</a:t>
            </a:r>
            <a:r>
              <a:rPr lang="nb-NO" sz="2400" baseline="-25000" dirty="0">
                <a:solidFill>
                  <a:prstClr val="black"/>
                </a:solidFill>
              </a:rPr>
              <a:t>INAN</a:t>
            </a:r>
            <a:endParaRPr lang="nb-NO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BFD88A69-F449-6CE4-AC74-74B42901F6D3}"/>
              </a:ext>
            </a:extLst>
          </p:cNvPr>
          <p:cNvSpPr/>
          <p:nvPr/>
        </p:nvSpPr>
        <p:spPr>
          <a:xfrm>
            <a:off x="8063849" y="5480209"/>
            <a:ext cx="1228099" cy="448677"/>
          </a:xfrm>
          <a:prstGeom prst="wedgeRoundRectCallout">
            <a:avLst>
              <a:gd name="adj1" fmla="val 38165"/>
              <a:gd name="adj2" fmla="val -6928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VS</a:t>
            </a:r>
            <a:r>
              <a:rPr lang="nb-NO" sz="2400" baseline="-25000" dirty="0">
                <a:solidFill>
                  <a:prstClr val="black"/>
                </a:solidFill>
              </a:rPr>
              <a:t>ANIM</a:t>
            </a:r>
            <a:endParaRPr lang="nb-NO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75D2663A-53AD-595A-9A11-6D808B5BFCED}"/>
              </a:ext>
            </a:extLst>
          </p:cNvPr>
          <p:cNvSpPr/>
          <p:nvPr/>
        </p:nvSpPr>
        <p:spPr>
          <a:xfrm>
            <a:off x="9334757" y="5480208"/>
            <a:ext cx="1228099" cy="448677"/>
          </a:xfrm>
          <a:prstGeom prst="wedgeRoundRectCallout">
            <a:avLst>
              <a:gd name="adj1" fmla="val -38618"/>
              <a:gd name="adj2" fmla="val -7989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S</a:t>
            </a:r>
            <a:r>
              <a:rPr lang="nb-NO" sz="2400" baseline="-25000" dirty="0">
                <a:solidFill>
                  <a:prstClr val="black"/>
                </a:solidFill>
              </a:rPr>
              <a:t>INAN</a:t>
            </a:r>
            <a:r>
              <a:rPr lang="nb-NO" sz="2400" dirty="0">
                <a:solidFill>
                  <a:prstClr val="black"/>
                </a:solidFill>
              </a:rPr>
              <a:t>V</a:t>
            </a:r>
            <a:endParaRPr lang="nb-NO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Bildeforklaring formet som et avrundet rektangel 9">
            <a:extLst>
              <a:ext uri="{FF2B5EF4-FFF2-40B4-BE49-F238E27FC236}">
                <a16:creationId xmlns:a16="http://schemas.microsoft.com/office/drawing/2014/main" id="{D5B7A707-85E8-65DF-9323-2C6DAE3F80AF}"/>
              </a:ext>
            </a:extLst>
          </p:cNvPr>
          <p:cNvSpPr/>
          <p:nvPr/>
        </p:nvSpPr>
        <p:spPr>
          <a:xfrm>
            <a:off x="10859125" y="5480210"/>
            <a:ext cx="1228099" cy="448677"/>
          </a:xfrm>
          <a:prstGeom prst="wedgeRoundRectCallout">
            <a:avLst>
              <a:gd name="adj1" fmla="val 14122"/>
              <a:gd name="adj2" fmla="val -7565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prstClr val="black"/>
                </a:solidFill>
              </a:rPr>
              <a:t>S</a:t>
            </a:r>
            <a:r>
              <a:rPr lang="nb-NO" sz="2400" baseline="-25000" dirty="0">
                <a:solidFill>
                  <a:prstClr val="black"/>
                </a:solidFill>
              </a:rPr>
              <a:t>ANIM</a:t>
            </a:r>
            <a:r>
              <a:rPr lang="nb-NO" sz="2400" dirty="0">
                <a:solidFill>
                  <a:prstClr val="black"/>
                </a:solidFill>
              </a:rPr>
              <a:t>V</a:t>
            </a:r>
            <a:endParaRPr lang="nb-NO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DD1B-0F0D-E46D-56E2-4F7E140C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1805"/>
            <a:ext cx="10515600" cy="1325563"/>
          </a:xfrm>
        </p:spPr>
        <p:txBody>
          <a:bodyPr/>
          <a:lstStyle/>
          <a:p>
            <a:r>
              <a:rPr lang="nb-NO" dirty="0"/>
              <a:t>Random </a:t>
            </a:r>
            <a:r>
              <a:rPr lang="nb-NO" dirty="0" err="1"/>
              <a:t>effects</a:t>
            </a:r>
            <a:r>
              <a:rPr lang="nb-NO" dirty="0"/>
              <a:t> 1: </a:t>
            </a:r>
            <a:r>
              <a:rPr lang="nb-NO" dirty="0" err="1"/>
              <a:t>Quantifier</a:t>
            </a:r>
            <a:r>
              <a:rPr lang="nb-NO" dirty="0"/>
              <a:t> lemmas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53A9-61D3-BD16-4AAC-29BE815FD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53643"/>
            <a:ext cx="5181600" cy="2747964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/>
              <a:t>Case 1: </a:t>
            </a:r>
            <a:r>
              <a:rPr lang="nb-NO" b="1" dirty="0" err="1"/>
              <a:t>Paucals</a:t>
            </a:r>
            <a:r>
              <a:rPr lang="nb-NO" b="1" dirty="0"/>
              <a:t> </a:t>
            </a:r>
            <a:r>
              <a:rPr lang="nb-NO" b="1" dirty="0" err="1"/>
              <a:t>ranked</a:t>
            </a:r>
            <a:endParaRPr lang="nb-NO" b="1" dirty="0"/>
          </a:p>
          <a:p>
            <a:pPr lvl="1"/>
            <a:r>
              <a:rPr lang="nb-NO" i="1" dirty="0" err="1"/>
              <a:t>obe</a:t>
            </a:r>
            <a:r>
              <a:rPr lang="nb-NO" dirty="0"/>
              <a:t> ‘</a:t>
            </a:r>
            <a:r>
              <a:rPr lang="nb-NO" dirty="0" err="1"/>
              <a:t>both</a:t>
            </a:r>
            <a:r>
              <a:rPr lang="nb-NO" dirty="0"/>
              <a:t>’ (fem)</a:t>
            </a:r>
          </a:p>
          <a:p>
            <a:pPr lvl="1"/>
            <a:r>
              <a:rPr lang="nb-NO" i="1" dirty="0" err="1"/>
              <a:t>oba</a:t>
            </a:r>
            <a:r>
              <a:rPr lang="nb-NO" dirty="0"/>
              <a:t> ‘</a:t>
            </a:r>
            <a:r>
              <a:rPr lang="nb-NO" dirty="0" err="1"/>
              <a:t>both</a:t>
            </a:r>
            <a:r>
              <a:rPr lang="nb-NO" dirty="0"/>
              <a:t>’ (</a:t>
            </a:r>
            <a:r>
              <a:rPr lang="nb-NO" dirty="0" err="1"/>
              <a:t>masc</a:t>
            </a:r>
            <a:r>
              <a:rPr lang="nb-NO" dirty="0"/>
              <a:t>/</a:t>
            </a:r>
            <a:r>
              <a:rPr lang="nb-NO" dirty="0" err="1"/>
              <a:t>neut</a:t>
            </a:r>
            <a:r>
              <a:rPr lang="nb-NO" dirty="0"/>
              <a:t>)</a:t>
            </a:r>
          </a:p>
          <a:p>
            <a:pPr lvl="1"/>
            <a:r>
              <a:rPr lang="nb-NO" i="1" dirty="0" err="1"/>
              <a:t>dve</a:t>
            </a:r>
            <a:r>
              <a:rPr lang="nb-NO" dirty="0"/>
              <a:t> ‘</a:t>
            </a:r>
            <a:r>
              <a:rPr lang="nb-NO" dirty="0" err="1"/>
              <a:t>two</a:t>
            </a:r>
            <a:r>
              <a:rPr lang="nb-NO" dirty="0"/>
              <a:t>’ (fem)</a:t>
            </a:r>
          </a:p>
          <a:p>
            <a:pPr lvl="1"/>
            <a:r>
              <a:rPr lang="nb-NO" i="1" dirty="0" err="1"/>
              <a:t>četyre</a:t>
            </a:r>
            <a:r>
              <a:rPr lang="nb-NO" dirty="0"/>
              <a:t> ‘</a:t>
            </a:r>
            <a:r>
              <a:rPr lang="nb-NO" dirty="0" err="1"/>
              <a:t>four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dva</a:t>
            </a:r>
            <a:r>
              <a:rPr lang="nb-NO" dirty="0"/>
              <a:t> ‘</a:t>
            </a:r>
            <a:r>
              <a:rPr lang="nb-NO" dirty="0" err="1"/>
              <a:t>two</a:t>
            </a:r>
            <a:r>
              <a:rPr lang="nb-NO" dirty="0"/>
              <a:t>’ (</a:t>
            </a:r>
            <a:r>
              <a:rPr lang="nb-NO" dirty="0" err="1"/>
              <a:t>masc</a:t>
            </a:r>
            <a:r>
              <a:rPr lang="nb-NO" dirty="0"/>
              <a:t>/</a:t>
            </a:r>
            <a:r>
              <a:rPr lang="nb-NO" dirty="0" err="1"/>
              <a:t>neut</a:t>
            </a:r>
            <a:r>
              <a:rPr lang="nb-NO" dirty="0"/>
              <a:t>)</a:t>
            </a:r>
          </a:p>
          <a:p>
            <a:pPr lvl="1"/>
            <a:r>
              <a:rPr lang="nb-NO" i="1" dirty="0"/>
              <a:t>tri</a:t>
            </a:r>
            <a:r>
              <a:rPr lang="nb-NO" dirty="0"/>
              <a:t> ‘</a:t>
            </a:r>
            <a:r>
              <a:rPr lang="nb-NO" dirty="0" err="1"/>
              <a:t>three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poltory</a:t>
            </a:r>
            <a:r>
              <a:rPr lang="nb-NO" dirty="0"/>
              <a:t> ‘</a:t>
            </a:r>
            <a:r>
              <a:rPr lang="nb-NO" dirty="0" err="1"/>
              <a:t>one</a:t>
            </a:r>
            <a:r>
              <a:rPr lang="nb-NO" dirty="0"/>
              <a:t> and a half’ (fem)</a:t>
            </a:r>
          </a:p>
          <a:p>
            <a:pPr lvl="1"/>
            <a:r>
              <a:rPr lang="nb-NO" i="1" dirty="0" err="1"/>
              <a:t>poltora</a:t>
            </a:r>
            <a:r>
              <a:rPr lang="nb-NO" dirty="0"/>
              <a:t> ‘</a:t>
            </a:r>
            <a:r>
              <a:rPr lang="nb-NO" dirty="0" err="1"/>
              <a:t>one</a:t>
            </a:r>
            <a:r>
              <a:rPr lang="nb-NO" dirty="0"/>
              <a:t> and a half’ (</a:t>
            </a:r>
            <a:r>
              <a:rPr lang="nb-NO" dirty="0" err="1"/>
              <a:t>masc</a:t>
            </a:r>
            <a:r>
              <a:rPr lang="nb-NO" dirty="0"/>
              <a:t>/</a:t>
            </a:r>
            <a:r>
              <a:rPr lang="nb-NO" dirty="0" err="1"/>
              <a:t>neut</a:t>
            </a:r>
            <a:r>
              <a:rPr lang="nb-NO" dirty="0"/>
              <a:t>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19CBF5-9EB1-6531-AD5F-5666AA1F5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2800" y="2953644"/>
            <a:ext cx="5181600" cy="2747963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/>
              <a:t>Case 2: </a:t>
            </a:r>
            <a:r>
              <a:rPr lang="nb-NO" b="1" dirty="0" err="1"/>
              <a:t>Indefinites</a:t>
            </a:r>
            <a:r>
              <a:rPr lang="nb-NO" b="1" dirty="0"/>
              <a:t> </a:t>
            </a:r>
            <a:r>
              <a:rPr lang="nb-NO" b="1" dirty="0" err="1"/>
              <a:t>ranked</a:t>
            </a:r>
            <a:endParaRPr lang="nb-NO" b="1" dirty="0"/>
          </a:p>
          <a:p>
            <a:pPr lvl="1"/>
            <a:r>
              <a:rPr lang="nb-NO" i="1" dirty="0" err="1"/>
              <a:t>neskol’ko</a:t>
            </a:r>
            <a:r>
              <a:rPr lang="nb-NO" dirty="0"/>
              <a:t> ‘</a:t>
            </a:r>
            <a:r>
              <a:rPr lang="nb-NO" dirty="0" err="1"/>
              <a:t>some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nemnogo</a:t>
            </a:r>
            <a:r>
              <a:rPr lang="nb-NO" dirty="0"/>
              <a:t> ‘not </a:t>
            </a:r>
            <a:r>
              <a:rPr lang="nb-NO" dirty="0" err="1"/>
              <a:t>many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nemalo</a:t>
            </a:r>
            <a:r>
              <a:rPr lang="nb-NO" dirty="0"/>
              <a:t> ‘not </a:t>
            </a:r>
            <a:r>
              <a:rPr lang="nb-NO" dirty="0" err="1"/>
              <a:t>few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malo</a:t>
            </a:r>
            <a:r>
              <a:rPr lang="nb-NO" dirty="0"/>
              <a:t> ‘</a:t>
            </a:r>
            <a:r>
              <a:rPr lang="nb-NO" dirty="0" err="1"/>
              <a:t>few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stol’ko</a:t>
            </a:r>
            <a:r>
              <a:rPr lang="nb-NO" dirty="0"/>
              <a:t> ‘so </a:t>
            </a:r>
            <a:r>
              <a:rPr lang="nb-NO" dirty="0" err="1"/>
              <a:t>many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mnogo</a:t>
            </a:r>
            <a:r>
              <a:rPr lang="nb-NO" dirty="0"/>
              <a:t> ‘</a:t>
            </a:r>
            <a:r>
              <a:rPr lang="nb-NO" dirty="0" err="1"/>
              <a:t>many</a:t>
            </a:r>
            <a:r>
              <a:rPr lang="nb-NO" dirty="0"/>
              <a:t>’</a:t>
            </a:r>
          </a:p>
          <a:p>
            <a:pPr lvl="1"/>
            <a:r>
              <a:rPr lang="nb-NO" i="1" dirty="0" err="1"/>
              <a:t>skol’ko</a:t>
            </a:r>
            <a:r>
              <a:rPr lang="nb-NO" dirty="0"/>
              <a:t> ‘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’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CF4C80-EE82-2130-30D7-B69CE3214BEE}"/>
              </a:ext>
            </a:extLst>
          </p:cNvPr>
          <p:cNvSpPr txBox="1"/>
          <p:nvPr/>
        </p:nvSpPr>
        <p:spPr>
          <a:xfrm>
            <a:off x="876299" y="1137761"/>
            <a:ext cx="107442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Four types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quantifiers</a:t>
            </a:r>
            <a:r>
              <a:rPr lang="nb-NO" sz="2800" dirty="0"/>
              <a:t>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important</a:t>
            </a:r>
            <a:r>
              <a:rPr lang="nb-NO" sz="28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err="1"/>
              <a:t>Paucal</a:t>
            </a:r>
            <a:r>
              <a:rPr lang="nb-NO" sz="2800" dirty="0"/>
              <a:t>, </a:t>
            </a:r>
            <a:r>
              <a:rPr lang="nb-NO" sz="2800" dirty="0" err="1"/>
              <a:t>collective</a:t>
            </a:r>
            <a:r>
              <a:rPr lang="nb-NO" sz="2800" dirty="0"/>
              <a:t>, numeral, </a:t>
            </a:r>
            <a:r>
              <a:rPr lang="nb-NO" sz="2800" dirty="0" err="1"/>
              <a:t>indefinite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Do </a:t>
            </a:r>
            <a:r>
              <a:rPr lang="nb-NO" sz="2800" dirty="0" err="1"/>
              <a:t>individual</a:t>
            </a:r>
            <a:r>
              <a:rPr lang="nb-NO" sz="2800" dirty="0"/>
              <a:t> </a:t>
            </a:r>
            <a:r>
              <a:rPr lang="nb-NO" sz="2800" dirty="0" err="1"/>
              <a:t>lexemes</a:t>
            </a:r>
            <a:r>
              <a:rPr lang="nb-NO" sz="2800" dirty="0"/>
              <a:t> </a:t>
            </a:r>
            <a:r>
              <a:rPr lang="nb-NO" sz="2800" dirty="0" err="1"/>
              <a:t>within</a:t>
            </a:r>
            <a:r>
              <a:rPr lang="nb-NO" sz="2800" dirty="0"/>
              <a:t> </a:t>
            </a:r>
            <a:r>
              <a:rPr lang="nb-NO" sz="2800" dirty="0" err="1"/>
              <a:t>each</a:t>
            </a:r>
            <a:r>
              <a:rPr lang="nb-NO" sz="2800" dirty="0"/>
              <a:t> </a:t>
            </a:r>
            <a:r>
              <a:rPr lang="nb-NO" sz="2800" dirty="0" err="1"/>
              <a:t>group</a:t>
            </a:r>
            <a:r>
              <a:rPr lang="nb-NO" sz="2800" dirty="0"/>
              <a:t> </a:t>
            </a:r>
            <a:r>
              <a:rPr lang="nb-NO" sz="2800" dirty="0" err="1"/>
              <a:t>behave</a:t>
            </a:r>
            <a:r>
              <a:rPr lang="nb-NO" sz="2800" dirty="0"/>
              <a:t> </a:t>
            </a:r>
            <a:r>
              <a:rPr lang="nb-NO" sz="2800" dirty="0" err="1"/>
              <a:t>differently</a:t>
            </a:r>
            <a:r>
              <a:rPr lang="nb-NO" sz="2800" dirty="0"/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If so,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there</a:t>
            </a:r>
            <a:r>
              <a:rPr lang="nb-NO" sz="2800" dirty="0"/>
              <a:t> </a:t>
            </a:r>
            <a:r>
              <a:rPr lang="nb-NO" sz="2800" dirty="0" err="1"/>
              <a:t>any</a:t>
            </a:r>
            <a:r>
              <a:rPr lang="nb-NO" sz="2800" dirty="0"/>
              <a:t> </a:t>
            </a:r>
            <a:r>
              <a:rPr lang="nb-NO" sz="2800" dirty="0" err="1"/>
              <a:t>patterns</a:t>
            </a:r>
            <a:r>
              <a:rPr lang="nb-NO" sz="2800" dirty="0"/>
              <a:t>?</a:t>
            </a: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87D56486-F794-0E49-C7AF-F998BE9D6F38}"/>
              </a:ext>
            </a:extLst>
          </p:cNvPr>
          <p:cNvSpPr/>
          <p:nvPr/>
        </p:nvSpPr>
        <p:spPr>
          <a:xfrm>
            <a:off x="4291379" y="3267590"/>
            <a:ext cx="2652346" cy="658714"/>
          </a:xfrm>
          <a:prstGeom prst="wedgeRoundRectCallout">
            <a:avLst>
              <a:gd name="adj1" fmla="val -55392"/>
              <a:gd name="adj2" fmla="val -1325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ysClr val="windowText" lastClr="000000"/>
                </a:solidFill>
              </a:rPr>
              <a:t>Definiteness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effect</a:t>
            </a:r>
            <a:r>
              <a:rPr lang="nb-NO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nb-NO" dirty="0" err="1">
                <a:solidFill>
                  <a:sysClr val="windowText" lastClr="000000"/>
                </a:solidFill>
              </a:rPr>
              <a:t>Definite</a:t>
            </a:r>
            <a:r>
              <a:rPr lang="nb-NO" dirty="0">
                <a:solidFill>
                  <a:sysClr val="windowText" lastClr="000000"/>
                </a:solidFill>
              </a:rPr>
              <a:t> &gt;&gt; </a:t>
            </a:r>
            <a:r>
              <a:rPr lang="nb-NO" dirty="0" err="1">
                <a:solidFill>
                  <a:sysClr val="windowText" lastClr="000000"/>
                </a:solidFill>
              </a:rPr>
              <a:t>other</a:t>
            </a:r>
            <a:endParaRPr lang="nb-NO" dirty="0">
              <a:solidFill>
                <a:sysClr val="windowText" lastClr="000000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BBBF8C-D4D1-776E-E0AA-D0730512CBB2}"/>
              </a:ext>
            </a:extLst>
          </p:cNvPr>
          <p:cNvSpPr/>
          <p:nvPr/>
        </p:nvSpPr>
        <p:spPr>
          <a:xfrm>
            <a:off x="1352550" y="3228975"/>
            <a:ext cx="2876550" cy="58102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9F3494AA-B03F-4383-807D-913023B44C42}"/>
              </a:ext>
            </a:extLst>
          </p:cNvPr>
          <p:cNvSpPr/>
          <p:nvPr/>
        </p:nvSpPr>
        <p:spPr>
          <a:xfrm>
            <a:off x="66675" y="3228975"/>
            <a:ext cx="1171574" cy="869007"/>
          </a:xfrm>
          <a:prstGeom prst="wedgeRoundRectCallout">
            <a:avLst>
              <a:gd name="adj1" fmla="val 70624"/>
              <a:gd name="adj2" fmla="val -777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ysClr val="windowText" lastClr="000000"/>
                </a:solidFill>
              </a:rPr>
              <a:t>Definite</a:t>
            </a:r>
            <a:r>
              <a:rPr lang="nb-NO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‘</a:t>
            </a:r>
            <a:r>
              <a:rPr lang="nb-NO" dirty="0" err="1">
                <a:solidFill>
                  <a:sysClr val="windowText" lastClr="000000"/>
                </a:solidFill>
              </a:rPr>
              <a:t>both</a:t>
            </a:r>
            <a:r>
              <a:rPr lang="nb-NO" dirty="0">
                <a:solidFill>
                  <a:sysClr val="windowText" lastClr="000000"/>
                </a:solidFill>
              </a:rPr>
              <a:t>’ ≈ ‘</a:t>
            </a:r>
            <a:r>
              <a:rPr lang="nb-NO" dirty="0" err="1">
                <a:solidFill>
                  <a:sysClr val="windowText" lastClr="000000"/>
                </a:solidFill>
              </a:rPr>
              <a:t>the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two</a:t>
            </a:r>
            <a:r>
              <a:rPr lang="nb-NO" dirty="0">
                <a:solidFill>
                  <a:sysClr val="windowText" lastClr="000000"/>
                </a:solidFill>
              </a:rPr>
              <a:t>’</a:t>
            </a:r>
          </a:p>
        </p:txBody>
      </p:sp>
      <p:sp>
        <p:nvSpPr>
          <p:cNvPr id="11" name="Left Brace 3">
            <a:extLst>
              <a:ext uri="{FF2B5EF4-FFF2-40B4-BE49-F238E27FC236}">
                <a16:creationId xmlns:a16="http://schemas.microsoft.com/office/drawing/2014/main" id="{3E664C90-4705-70CD-77B7-4BB88579FFAB}"/>
              </a:ext>
            </a:extLst>
          </p:cNvPr>
          <p:cNvSpPr/>
          <p:nvPr/>
        </p:nvSpPr>
        <p:spPr>
          <a:xfrm flipH="1">
            <a:off x="4193198" y="3390930"/>
            <a:ext cx="254977" cy="332661"/>
          </a:xfrm>
          <a:prstGeom prst="leftBrace">
            <a:avLst>
              <a:gd name="adj1" fmla="val 8333"/>
              <a:gd name="adj2" fmla="val 46511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Left Brace 3">
            <a:extLst>
              <a:ext uri="{FF2B5EF4-FFF2-40B4-BE49-F238E27FC236}">
                <a16:creationId xmlns:a16="http://schemas.microsoft.com/office/drawing/2014/main" id="{5EBA4648-242F-A97F-0955-09ABA1B77615}"/>
              </a:ext>
            </a:extLst>
          </p:cNvPr>
          <p:cNvSpPr/>
          <p:nvPr/>
        </p:nvSpPr>
        <p:spPr>
          <a:xfrm flipH="1">
            <a:off x="4193196" y="3994547"/>
            <a:ext cx="254978" cy="575371"/>
          </a:xfrm>
          <a:prstGeom prst="leftBrace">
            <a:avLst>
              <a:gd name="adj1" fmla="val 8333"/>
              <a:gd name="adj2" fmla="val 46511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Left Brace 3">
            <a:extLst>
              <a:ext uri="{FF2B5EF4-FFF2-40B4-BE49-F238E27FC236}">
                <a16:creationId xmlns:a16="http://schemas.microsoft.com/office/drawing/2014/main" id="{970FFE37-5E4F-DD06-1936-92AD0D79D36A}"/>
              </a:ext>
            </a:extLst>
          </p:cNvPr>
          <p:cNvSpPr/>
          <p:nvPr/>
        </p:nvSpPr>
        <p:spPr>
          <a:xfrm flipH="1">
            <a:off x="5698148" y="5086380"/>
            <a:ext cx="254977" cy="332661"/>
          </a:xfrm>
          <a:prstGeom prst="leftBrace">
            <a:avLst>
              <a:gd name="adj1" fmla="val 8333"/>
              <a:gd name="adj2" fmla="val 46511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1D9CEF-8441-DF56-DE34-80601B34793F}"/>
              </a:ext>
            </a:extLst>
          </p:cNvPr>
          <p:cNvGrpSpPr/>
          <p:nvPr/>
        </p:nvGrpSpPr>
        <p:grpSpPr>
          <a:xfrm>
            <a:off x="5432759" y="3834010"/>
            <a:ext cx="1620503" cy="812481"/>
            <a:chOff x="6096000" y="5406312"/>
            <a:chExt cx="1620503" cy="812481"/>
          </a:xfrm>
        </p:grpSpPr>
        <p:sp>
          <p:nvSpPr>
            <p:cNvPr id="10" name="Bildeforklaring formet som et avrundet rektangel 9">
              <a:extLst>
                <a:ext uri="{FF2B5EF4-FFF2-40B4-BE49-F238E27FC236}">
                  <a16:creationId xmlns:a16="http://schemas.microsoft.com/office/drawing/2014/main" id="{70F58E7A-0E10-889F-4377-06781637A154}"/>
                </a:ext>
              </a:extLst>
            </p:cNvPr>
            <p:cNvSpPr/>
            <p:nvPr/>
          </p:nvSpPr>
          <p:spPr>
            <a:xfrm>
              <a:off x="6096000" y="5409526"/>
              <a:ext cx="1620503" cy="809267"/>
            </a:xfrm>
            <a:prstGeom prst="wedgeRoundRectCallout">
              <a:avLst>
                <a:gd name="adj1" fmla="val -111663"/>
                <a:gd name="adj2" fmla="val -84844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/>
              <a:r>
                <a:rPr lang="nb-NO" dirty="0">
                  <a:solidFill>
                    <a:sysClr val="windowText" lastClr="000000"/>
                  </a:solidFill>
                </a:rPr>
                <a:t>&gt;&gt; MASC/NEUT</a:t>
              </a:r>
            </a:p>
          </p:txBody>
        </p:sp>
        <p:sp>
          <p:nvSpPr>
            <p:cNvPr id="15" name="Bildeforklaring formet som et avrundet rektangel 14">
              <a:extLst>
                <a:ext uri="{FF2B5EF4-FFF2-40B4-BE49-F238E27FC236}">
                  <a16:creationId xmlns:a16="http://schemas.microsoft.com/office/drawing/2014/main" id="{E4C06238-1D77-07F6-2FFC-7989D5B4384E}"/>
                </a:ext>
              </a:extLst>
            </p:cNvPr>
            <p:cNvSpPr/>
            <p:nvPr/>
          </p:nvSpPr>
          <p:spPr>
            <a:xfrm>
              <a:off x="6096000" y="5409525"/>
              <a:ext cx="1620503" cy="809267"/>
            </a:xfrm>
            <a:prstGeom prst="wedgeRoundRectCallout">
              <a:avLst>
                <a:gd name="adj1" fmla="val -108724"/>
                <a:gd name="adj2" fmla="val 1076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/>
              <a:r>
                <a:rPr lang="nb-NO" dirty="0">
                  <a:solidFill>
                    <a:sysClr val="windowText" lastClr="000000"/>
                  </a:solidFill>
                </a:rPr>
                <a:t>&gt;&gt; MASC/NEUT</a:t>
              </a:r>
            </a:p>
          </p:txBody>
        </p:sp>
        <p:sp>
          <p:nvSpPr>
            <p:cNvPr id="16" name="Bildeforklaring formet som et avrundet rektangel 15">
              <a:extLst>
                <a:ext uri="{FF2B5EF4-FFF2-40B4-BE49-F238E27FC236}">
                  <a16:creationId xmlns:a16="http://schemas.microsoft.com/office/drawing/2014/main" id="{5F407F46-1643-76A2-3A53-2397A1728560}"/>
                </a:ext>
              </a:extLst>
            </p:cNvPr>
            <p:cNvSpPr/>
            <p:nvPr/>
          </p:nvSpPr>
          <p:spPr>
            <a:xfrm>
              <a:off x="6096000" y="5406312"/>
              <a:ext cx="1620503" cy="809267"/>
            </a:xfrm>
            <a:prstGeom prst="wedgeRoundRectCallout">
              <a:avLst>
                <a:gd name="adj1" fmla="val -28198"/>
                <a:gd name="adj2" fmla="val 9641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/>
              <a:r>
                <a:rPr lang="nb-NO" dirty="0">
                  <a:solidFill>
                    <a:sysClr val="windowText" lastClr="000000"/>
                  </a:solidFill>
                </a:rPr>
                <a:t>&gt;&gt; MASC/NEUT</a:t>
              </a:r>
            </a:p>
          </p:txBody>
        </p:sp>
      </p:grpSp>
      <p:sp>
        <p:nvSpPr>
          <p:cNvPr id="18" name="Bildeforklaring formet som et avrundet rektangel 17">
            <a:extLst>
              <a:ext uri="{FF2B5EF4-FFF2-40B4-BE49-F238E27FC236}">
                <a16:creationId xmlns:a16="http://schemas.microsoft.com/office/drawing/2014/main" id="{A21C0044-DCD6-3360-0003-48AD5B03D4FD}"/>
              </a:ext>
            </a:extLst>
          </p:cNvPr>
          <p:cNvSpPr/>
          <p:nvPr/>
        </p:nvSpPr>
        <p:spPr>
          <a:xfrm>
            <a:off x="10552448" y="3211473"/>
            <a:ext cx="1171574" cy="869007"/>
          </a:xfrm>
          <a:prstGeom prst="wedgeRoundRectCallout">
            <a:avLst>
              <a:gd name="adj1" fmla="val -104173"/>
              <a:gd name="adj2" fmla="val -264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ysClr val="windowText" lastClr="000000"/>
                </a:solidFill>
              </a:rPr>
              <a:t>Behaves</a:t>
            </a:r>
            <a:r>
              <a:rPr lang="nb-NO" dirty="0">
                <a:solidFill>
                  <a:sysClr val="windowText" lastClr="000000"/>
                </a:solidFill>
              </a:rPr>
              <a:t> like a numeral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6EC4CDE8-8BB2-B346-C143-F77466223004}"/>
              </a:ext>
            </a:extLst>
          </p:cNvPr>
          <p:cNvSpPr txBox="1"/>
          <p:nvPr/>
        </p:nvSpPr>
        <p:spPr>
          <a:xfrm>
            <a:off x="1238249" y="5582048"/>
            <a:ext cx="98679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/>
              <a:t>Definite</a:t>
            </a:r>
            <a:r>
              <a:rPr lang="nb-NO" sz="2400" dirty="0"/>
              <a:t> promotes PL </a:t>
            </a:r>
            <a:r>
              <a:rPr lang="nb-NO" sz="2400" dirty="0" err="1"/>
              <a:t>agreement</a:t>
            </a:r>
            <a:r>
              <a:rPr lang="nb-NO" sz="2400" dirty="0"/>
              <a:t> (</a:t>
            </a:r>
            <a:r>
              <a:rPr lang="nb-NO" sz="2400" dirty="0" err="1"/>
              <a:t>paucals</a:t>
            </a:r>
            <a:r>
              <a:rPr lang="nb-NO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Feminine promotes PL </a:t>
            </a:r>
            <a:r>
              <a:rPr lang="nb-NO" sz="2400" dirty="0" err="1"/>
              <a:t>agreement</a:t>
            </a:r>
            <a:r>
              <a:rPr lang="nb-NO" sz="2400" dirty="0"/>
              <a:t> (</a:t>
            </a:r>
            <a:r>
              <a:rPr lang="nb-NO" sz="2400" dirty="0" err="1"/>
              <a:t>paucals</a:t>
            </a:r>
            <a:r>
              <a:rPr lang="nb-NO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/>
              <a:t>Lexical</a:t>
            </a:r>
            <a:r>
              <a:rPr lang="nb-NO" sz="2400" dirty="0"/>
              <a:t> </a:t>
            </a:r>
            <a:r>
              <a:rPr lang="nb-NO" sz="2400" dirty="0" err="1"/>
              <a:t>items</a:t>
            </a:r>
            <a:r>
              <a:rPr lang="nb-NO" sz="2400" dirty="0"/>
              <a:t> </a:t>
            </a:r>
            <a:r>
              <a:rPr lang="nb-NO" sz="2400" dirty="0" err="1"/>
              <a:t>may</a:t>
            </a:r>
            <a:r>
              <a:rPr lang="nb-NO" sz="2400" dirty="0"/>
              <a:t> show </a:t>
            </a:r>
            <a:r>
              <a:rPr lang="nb-NO" sz="2400" dirty="0" err="1"/>
              <a:t>idiosyncratic</a:t>
            </a:r>
            <a:r>
              <a:rPr lang="nb-NO" sz="2400" dirty="0"/>
              <a:t> </a:t>
            </a:r>
            <a:r>
              <a:rPr lang="nb-NO" sz="2400" dirty="0" err="1"/>
              <a:t>behavior</a:t>
            </a:r>
            <a:r>
              <a:rPr lang="nb-NO" sz="2400" dirty="0"/>
              <a:t> (</a:t>
            </a:r>
            <a:r>
              <a:rPr lang="nb-NO" sz="2400" i="1" dirty="0" err="1"/>
              <a:t>neskol’ko</a:t>
            </a:r>
            <a:r>
              <a:rPr lang="nb-NO" sz="2400" dirty="0"/>
              <a:t>)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517A75C-96FD-DB9C-874E-1745A9DABA2B}"/>
              </a:ext>
            </a:extLst>
          </p:cNvPr>
          <p:cNvSpPr/>
          <p:nvPr/>
        </p:nvSpPr>
        <p:spPr>
          <a:xfrm>
            <a:off x="7675898" y="3250545"/>
            <a:ext cx="2256172" cy="3118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30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AEFC-223E-41F0-E6C4-84028246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372A-8F69-5E83-8F97-9D3E50F2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Singular vs. Plural variation </a:t>
            </a:r>
          </a:p>
          <a:p>
            <a:pPr lvl="1"/>
            <a:r>
              <a:rPr lang="en-NO" dirty="0"/>
              <a:t>Alternative construals of the “same” reality</a:t>
            </a:r>
          </a:p>
          <a:p>
            <a:r>
              <a:rPr lang="en-NO" dirty="0"/>
              <a:t>Russian quantified subjects </a:t>
            </a:r>
          </a:p>
          <a:p>
            <a:r>
              <a:rPr lang="en-NO" dirty="0"/>
              <a:t>Ukrainian subjects quantified by </a:t>
            </a:r>
            <a:r>
              <a:rPr lang="en-NO" i="1" dirty="0"/>
              <a:t>bahato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241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DD1B-0F0D-E46D-56E2-4F7E140C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nb-NO" dirty="0"/>
              <a:t>Random </a:t>
            </a:r>
            <a:r>
              <a:rPr lang="nb-NO" dirty="0" err="1"/>
              <a:t>effects</a:t>
            </a:r>
            <a:r>
              <a:rPr lang="nb-NO" dirty="0"/>
              <a:t> 2: Verb lemmas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53A9-61D3-BD16-4AAC-29BE815F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11250"/>
            <a:ext cx="11401425" cy="4351338"/>
          </a:xfrm>
        </p:spPr>
        <p:txBody>
          <a:bodyPr>
            <a:normAutofit fontScale="92500"/>
          </a:bodyPr>
          <a:lstStyle/>
          <a:p>
            <a:r>
              <a:rPr lang="nb-NO" sz="2400" dirty="0"/>
              <a:t>Do </a:t>
            </a:r>
            <a:r>
              <a:rPr lang="nb-NO" sz="2400" dirty="0" err="1"/>
              <a:t>individual</a:t>
            </a:r>
            <a:r>
              <a:rPr lang="nb-NO" sz="2400" dirty="0"/>
              <a:t> verbs have different </a:t>
            </a:r>
            <a:r>
              <a:rPr lang="nb-NO" sz="2400" dirty="0" err="1"/>
              <a:t>preferences</a:t>
            </a:r>
            <a:r>
              <a:rPr lang="nb-NO" sz="2400" dirty="0"/>
              <a:t>?</a:t>
            </a:r>
          </a:p>
          <a:p>
            <a:pPr lvl="1"/>
            <a:r>
              <a:rPr lang="nb-NO" sz="2000" dirty="0" err="1"/>
              <a:t>Investigated</a:t>
            </a:r>
            <a:r>
              <a:rPr lang="nb-NO" sz="2000" dirty="0"/>
              <a:t> lemmas </a:t>
            </a:r>
            <a:r>
              <a:rPr lang="nb-NO" sz="2000" dirty="0" err="1"/>
              <a:t>attested</a:t>
            </a:r>
            <a:r>
              <a:rPr lang="nb-NO" sz="2000" dirty="0"/>
              <a:t> over 100 times (57% </a:t>
            </a:r>
            <a:r>
              <a:rPr lang="nb-NO" sz="2000" dirty="0" err="1"/>
              <a:t>of</a:t>
            </a:r>
            <a:r>
              <a:rPr lang="nb-NO" sz="2000" dirty="0"/>
              <a:t> total), </a:t>
            </a:r>
            <a:r>
              <a:rPr lang="nb-NO" sz="2000" dirty="0" err="1"/>
              <a:t>remainder</a:t>
            </a:r>
            <a:r>
              <a:rPr lang="nb-NO" sz="2000" dirty="0"/>
              <a:t> </a:t>
            </a:r>
            <a:r>
              <a:rPr lang="nb-NO" sz="2000" dirty="0" err="1"/>
              <a:t>listed</a:t>
            </a:r>
            <a:r>
              <a:rPr lang="nb-NO" sz="2000" dirty="0"/>
              <a:t> as </a:t>
            </a:r>
            <a:r>
              <a:rPr lang="nb-NO" sz="2000" dirty="0" err="1"/>
              <a:t>NotLemmatized</a:t>
            </a:r>
            <a:endParaRPr lang="nb-NO" sz="2000" dirty="0"/>
          </a:p>
          <a:p>
            <a:r>
              <a:rPr lang="nb-NO" sz="2400" dirty="0"/>
              <a:t>Case 1: </a:t>
            </a:r>
            <a:r>
              <a:rPr lang="nb-NO" sz="2400" dirty="0" err="1"/>
              <a:t>Semantic</a:t>
            </a:r>
            <a:r>
              <a:rPr lang="nb-NO" sz="2400" dirty="0"/>
              <a:t> types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predicates</a:t>
            </a:r>
            <a:endParaRPr lang="nb-NO" sz="2400" dirty="0"/>
          </a:p>
          <a:p>
            <a:pPr lvl="1"/>
            <a:r>
              <a:rPr lang="nb-NO" sz="2000" dirty="0" err="1"/>
              <a:t>Robblee</a:t>
            </a:r>
            <a:r>
              <a:rPr lang="nb-NO" sz="2000" dirty="0"/>
              <a:t> 1993:</a:t>
            </a:r>
            <a:br>
              <a:rPr lang="nb-NO" sz="2000" dirty="0"/>
            </a:br>
            <a:r>
              <a:rPr lang="nb-NO" sz="2000" dirty="0" err="1"/>
              <a:t>Agentive</a:t>
            </a:r>
            <a:r>
              <a:rPr lang="nb-NO" sz="2000" dirty="0"/>
              <a:t> (e.g. ‘</a:t>
            </a:r>
            <a:r>
              <a:rPr lang="nb-NO" sz="2000" dirty="0" err="1"/>
              <a:t>work</a:t>
            </a:r>
            <a:r>
              <a:rPr lang="nb-NO" sz="2000" dirty="0"/>
              <a:t>’)  &gt;&gt; Intransitive (e.g. ‘be </a:t>
            </a:r>
            <a:r>
              <a:rPr lang="nb-NO" sz="2000" dirty="0" err="1"/>
              <a:t>located</a:t>
            </a:r>
            <a:r>
              <a:rPr lang="nb-NO" sz="2000" dirty="0"/>
              <a:t>’)  &gt;&gt; “</a:t>
            </a:r>
            <a:r>
              <a:rPr lang="nb-NO" sz="2000" dirty="0" err="1"/>
              <a:t>Inversion</a:t>
            </a:r>
            <a:r>
              <a:rPr lang="nb-NO" sz="2000" dirty="0"/>
              <a:t>” (e.g. ‘be’)</a:t>
            </a:r>
          </a:p>
          <a:p>
            <a:pPr lvl="1"/>
            <a:r>
              <a:rPr lang="nb-NO" sz="2000" dirty="0"/>
              <a:t>Our data </a:t>
            </a:r>
            <a:r>
              <a:rPr lang="nb-NO" sz="2000" dirty="0" err="1"/>
              <a:t>provide</a:t>
            </a:r>
            <a:r>
              <a:rPr lang="nb-NO" sz="2000" dirty="0"/>
              <a:t> </a:t>
            </a:r>
            <a:r>
              <a:rPr lang="nb-NO" sz="2000" dirty="0" err="1"/>
              <a:t>some</a:t>
            </a:r>
            <a:r>
              <a:rPr lang="nb-NO" sz="2000" dirty="0"/>
              <a:t> support: </a:t>
            </a:r>
            <a:r>
              <a:rPr lang="nb-NO" sz="2000" dirty="0" err="1"/>
              <a:t>Agentive</a:t>
            </a:r>
            <a:r>
              <a:rPr lang="nb-NO" sz="2000" dirty="0"/>
              <a:t> </a:t>
            </a:r>
            <a:r>
              <a:rPr lang="nb-NO" sz="2000" dirty="0" err="1"/>
              <a:t>predicates</a:t>
            </a:r>
            <a:r>
              <a:rPr lang="nb-NO" sz="2000" dirty="0"/>
              <a:t> </a:t>
            </a:r>
            <a:r>
              <a:rPr lang="nb-NO" sz="2000" dirty="0" err="1"/>
              <a:t>generally</a:t>
            </a:r>
            <a:r>
              <a:rPr lang="nb-NO" sz="2000" dirty="0"/>
              <a:t> </a:t>
            </a:r>
            <a:r>
              <a:rPr lang="nb-NO" sz="2000" dirty="0" err="1"/>
              <a:t>promote</a:t>
            </a:r>
            <a:r>
              <a:rPr lang="nb-NO" sz="2000" dirty="0"/>
              <a:t> PL </a:t>
            </a:r>
            <a:r>
              <a:rPr lang="nb-NO" sz="2000" dirty="0" err="1"/>
              <a:t>agreement</a:t>
            </a:r>
            <a:r>
              <a:rPr lang="nb-NO" sz="2000" dirty="0"/>
              <a:t>.</a:t>
            </a:r>
          </a:p>
          <a:p>
            <a:pPr lvl="1"/>
            <a:r>
              <a:rPr lang="nb-NO" sz="2000" dirty="0" err="1"/>
              <a:t>Situation</a:t>
            </a:r>
            <a:r>
              <a:rPr lang="nb-NO" sz="2000" dirty="0"/>
              <a:t> </a:t>
            </a:r>
            <a:r>
              <a:rPr lang="nb-NO" sz="2000" dirty="0" err="1"/>
              <a:t>may</a:t>
            </a:r>
            <a:r>
              <a:rPr lang="nb-NO" sz="2000" dirty="0"/>
              <a:t> be more </a:t>
            </a:r>
            <a:r>
              <a:rPr lang="nb-NO" sz="2000" dirty="0" err="1"/>
              <a:t>complex</a:t>
            </a:r>
            <a:r>
              <a:rPr lang="nb-NO" sz="2000" dirty="0"/>
              <a:t> </a:t>
            </a:r>
            <a:r>
              <a:rPr lang="nb-NO" sz="2000" dirty="0" err="1"/>
              <a:t>than</a:t>
            </a:r>
            <a:r>
              <a:rPr lang="nb-NO" sz="2000" dirty="0"/>
              <a:t> </a:t>
            </a:r>
            <a:r>
              <a:rPr lang="nb-NO" sz="2000" dirty="0" err="1"/>
              <a:t>Robblee</a:t>
            </a:r>
            <a:r>
              <a:rPr lang="nb-NO" sz="2000" dirty="0"/>
              <a:t> </a:t>
            </a:r>
            <a:r>
              <a:rPr lang="nb-NO" sz="2000" dirty="0" err="1"/>
              <a:t>anticipated</a:t>
            </a:r>
            <a:r>
              <a:rPr lang="nb-NO" sz="2000" dirty="0"/>
              <a:t>.</a:t>
            </a:r>
          </a:p>
          <a:p>
            <a:r>
              <a:rPr lang="nb-NO" sz="2400" dirty="0"/>
              <a:t>Case 2: Constructions</a:t>
            </a:r>
          </a:p>
          <a:p>
            <a:pPr lvl="1"/>
            <a:r>
              <a:rPr lang="nb-NO" sz="2000" i="1" dirty="0"/>
              <a:t>Emu </a:t>
            </a:r>
            <a:r>
              <a:rPr lang="nb-NO" sz="2000" i="1" dirty="0" err="1"/>
              <a:t>ispolnitsja</a:t>
            </a:r>
            <a:r>
              <a:rPr lang="nb-NO" sz="2000" b="1" i="1" baseline="-25000" dirty="0" err="1"/>
              <a:t>SG</a:t>
            </a:r>
            <a:r>
              <a:rPr lang="nb-NO" sz="2000" i="1" dirty="0"/>
              <a:t> </a:t>
            </a:r>
            <a:r>
              <a:rPr lang="nb-NO" sz="2000" i="1" dirty="0" err="1"/>
              <a:t>pjat</a:t>
            </a:r>
            <a:r>
              <a:rPr lang="nb-NO" sz="2000" i="1" dirty="0"/>
              <a:t>’ let. </a:t>
            </a:r>
            <a:r>
              <a:rPr lang="nb-NO" sz="2000" dirty="0"/>
              <a:t>‘He </a:t>
            </a:r>
            <a:r>
              <a:rPr lang="nb-NO" sz="2000" dirty="0" err="1"/>
              <a:t>turns</a:t>
            </a:r>
            <a:r>
              <a:rPr lang="nb-NO" sz="2000" b="1" i="1" baseline="-25000" dirty="0" err="1"/>
              <a:t>SG</a:t>
            </a:r>
            <a:r>
              <a:rPr lang="nb-NO" sz="2000" dirty="0"/>
              <a:t> </a:t>
            </a:r>
            <a:r>
              <a:rPr lang="nb-NO" sz="2000" dirty="0" err="1"/>
              <a:t>five</a:t>
            </a:r>
            <a:r>
              <a:rPr lang="nb-NO" sz="2000" dirty="0"/>
              <a:t> </a:t>
            </a:r>
            <a:r>
              <a:rPr lang="nb-NO" sz="2000" dirty="0" err="1"/>
              <a:t>years</a:t>
            </a:r>
            <a:r>
              <a:rPr lang="nb-NO" sz="2000" dirty="0"/>
              <a:t> old.’</a:t>
            </a:r>
          </a:p>
          <a:p>
            <a:pPr lvl="1"/>
            <a:r>
              <a:rPr lang="nb-NO" sz="2000" i="1" dirty="0" err="1"/>
              <a:t>Prošlo</a:t>
            </a:r>
            <a:r>
              <a:rPr lang="nb-NO" sz="2000" b="1" i="1" baseline="-25000" dirty="0" err="1"/>
              <a:t>SG</a:t>
            </a:r>
            <a:r>
              <a:rPr lang="nb-NO" sz="2000" i="1" dirty="0"/>
              <a:t> </a:t>
            </a:r>
            <a:r>
              <a:rPr lang="nb-NO" sz="2000" i="1" dirty="0" err="1"/>
              <a:t>dve</a:t>
            </a:r>
            <a:r>
              <a:rPr lang="nb-NO" sz="2000" i="1" dirty="0"/>
              <a:t> </a:t>
            </a:r>
            <a:r>
              <a:rPr lang="nb-NO" sz="2000" i="1" dirty="0" err="1"/>
              <a:t>nedeli</a:t>
            </a:r>
            <a:r>
              <a:rPr lang="nb-NO" sz="2000" dirty="0"/>
              <a:t>. ‘</a:t>
            </a:r>
            <a:r>
              <a:rPr lang="nb-NO" sz="2000" dirty="0" err="1"/>
              <a:t>Two</a:t>
            </a:r>
            <a:r>
              <a:rPr lang="nb-NO" sz="2000" dirty="0"/>
              <a:t> </a:t>
            </a:r>
            <a:r>
              <a:rPr lang="nb-NO" sz="2000" dirty="0" err="1"/>
              <a:t>weeks</a:t>
            </a:r>
            <a:r>
              <a:rPr lang="nb-NO" sz="2000" dirty="0"/>
              <a:t> </a:t>
            </a:r>
            <a:r>
              <a:rPr lang="nb-NO" sz="2000" dirty="0" err="1"/>
              <a:t>went</a:t>
            </a:r>
            <a:r>
              <a:rPr lang="nb-NO" sz="2000" b="1" i="1" baseline="-25000" dirty="0" err="1"/>
              <a:t>SG</a:t>
            </a:r>
            <a:r>
              <a:rPr lang="nb-NO" sz="2000" dirty="0"/>
              <a:t> by.’</a:t>
            </a:r>
          </a:p>
          <a:p>
            <a:pPr lvl="1"/>
            <a:r>
              <a:rPr lang="nb-NO" sz="2000" i="1" dirty="0"/>
              <a:t>Na </a:t>
            </a:r>
            <a:r>
              <a:rPr lang="nb-NO" sz="2000" i="1" dirty="0" err="1"/>
              <a:t>remont</a:t>
            </a:r>
            <a:r>
              <a:rPr lang="nb-NO" sz="2000" i="1" dirty="0"/>
              <a:t> </a:t>
            </a:r>
            <a:r>
              <a:rPr lang="nb-NO" sz="2000" i="1" dirty="0" err="1"/>
              <a:t>ušlo</a:t>
            </a:r>
            <a:r>
              <a:rPr lang="nb-NO" sz="2000" b="1" i="1" baseline="-25000" dirty="0" err="1"/>
              <a:t>SG</a:t>
            </a:r>
            <a:r>
              <a:rPr lang="nb-NO" sz="2000" i="1" dirty="0"/>
              <a:t> </a:t>
            </a:r>
            <a:r>
              <a:rPr lang="nb-NO" sz="2000" i="1" dirty="0" err="1"/>
              <a:t>dva</a:t>
            </a:r>
            <a:r>
              <a:rPr lang="nb-NO" sz="2000" i="1" dirty="0"/>
              <a:t> </a:t>
            </a:r>
            <a:r>
              <a:rPr lang="nb-NO" sz="2000" i="1" dirty="0" err="1"/>
              <a:t>milliona</a:t>
            </a:r>
            <a:r>
              <a:rPr lang="nb-NO" sz="2000" i="1" dirty="0"/>
              <a:t> </a:t>
            </a:r>
            <a:r>
              <a:rPr lang="nb-NO" sz="2000" i="1" dirty="0" err="1"/>
              <a:t>dollarov</a:t>
            </a:r>
            <a:r>
              <a:rPr lang="nb-NO" sz="2000" dirty="0"/>
              <a:t>. ‘</a:t>
            </a:r>
            <a:r>
              <a:rPr lang="nb-NO" sz="2000" dirty="0" err="1"/>
              <a:t>Two</a:t>
            </a:r>
            <a:r>
              <a:rPr lang="nb-NO" sz="2000" dirty="0"/>
              <a:t> million dollars </a:t>
            </a:r>
            <a:r>
              <a:rPr lang="nb-NO" sz="2000" dirty="0" err="1"/>
              <a:t>were</a:t>
            </a:r>
            <a:r>
              <a:rPr lang="nb-NO" sz="2000" dirty="0"/>
              <a:t> </a:t>
            </a:r>
            <a:r>
              <a:rPr lang="nb-NO" sz="2000" dirty="0" err="1"/>
              <a:t>spent</a:t>
            </a:r>
            <a:r>
              <a:rPr lang="nb-NO" sz="2000" b="1" i="1" baseline="-25000" dirty="0" err="1"/>
              <a:t>SG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renovation</a:t>
            </a:r>
            <a:r>
              <a:rPr lang="nb-NO" sz="2000" dirty="0"/>
              <a:t>.’</a:t>
            </a:r>
          </a:p>
          <a:p>
            <a:pPr lvl="1"/>
            <a:r>
              <a:rPr lang="nb-NO" sz="2000" dirty="0" err="1"/>
              <a:t>Measurement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time or </a:t>
            </a:r>
            <a:r>
              <a:rPr lang="nb-NO" sz="2000" dirty="0" err="1"/>
              <a:t>other</a:t>
            </a:r>
            <a:r>
              <a:rPr lang="nb-NO" sz="2000" dirty="0"/>
              <a:t> </a:t>
            </a:r>
            <a:r>
              <a:rPr lang="nb-NO" sz="2000" dirty="0" err="1"/>
              <a:t>resource</a:t>
            </a:r>
            <a:r>
              <a:rPr lang="nb-NO" sz="2000" dirty="0"/>
              <a:t>: </a:t>
            </a:r>
            <a:r>
              <a:rPr lang="nb-NO" sz="2000" dirty="0" err="1"/>
              <a:t>always</a:t>
            </a:r>
            <a:r>
              <a:rPr lang="nb-NO" sz="2000" dirty="0"/>
              <a:t> SG </a:t>
            </a:r>
            <a:r>
              <a:rPr lang="nb-NO" sz="2000" dirty="0" err="1"/>
              <a:t>agreement</a:t>
            </a:r>
            <a:r>
              <a:rPr lang="nb-NO" sz="2000" dirty="0"/>
              <a:t> (</a:t>
            </a:r>
            <a:r>
              <a:rPr lang="nb-NO" sz="2000" dirty="0" err="1"/>
              <a:t>regardless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semantics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verb)</a:t>
            </a:r>
          </a:p>
          <a:p>
            <a:pPr lvl="1"/>
            <a:endParaRPr lang="nb-NO" sz="20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BEEEEB2-F7A5-7CCC-FE6F-26893C6578BD}"/>
              </a:ext>
            </a:extLst>
          </p:cNvPr>
          <p:cNvSpPr txBox="1"/>
          <p:nvPr/>
        </p:nvSpPr>
        <p:spPr>
          <a:xfrm>
            <a:off x="723899" y="5250240"/>
            <a:ext cx="98679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Semantic</a:t>
            </a:r>
            <a:r>
              <a:rPr lang="nb-NO" sz="2400" dirty="0"/>
              <a:t> types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predicates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relevant: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Agentive</a:t>
            </a:r>
            <a:r>
              <a:rPr lang="nb-NO" sz="2400" dirty="0"/>
              <a:t> </a:t>
            </a:r>
            <a:r>
              <a:rPr lang="nb-NO" sz="2400" dirty="0" err="1"/>
              <a:t>predicates</a:t>
            </a:r>
            <a:r>
              <a:rPr lang="nb-NO" sz="2400" dirty="0"/>
              <a:t> promotes 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Constructions </a:t>
            </a:r>
            <a:r>
              <a:rPr lang="nb-NO" sz="2400" dirty="0" err="1"/>
              <a:t>are</a:t>
            </a:r>
            <a:r>
              <a:rPr lang="nb-NO" sz="2400" dirty="0"/>
              <a:t> relevant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Measurement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time/</a:t>
            </a:r>
            <a:r>
              <a:rPr lang="nb-NO" sz="2400" dirty="0" err="1"/>
              <a:t>resource</a:t>
            </a:r>
            <a:r>
              <a:rPr lang="nb-NO" sz="2400" dirty="0"/>
              <a:t> promotes SG</a:t>
            </a:r>
          </a:p>
        </p:txBody>
      </p:sp>
    </p:spTree>
    <p:extLst>
      <p:ext uri="{BB962C8B-B14F-4D97-AF65-F5344CB8AC3E}">
        <p14:creationId xmlns:p14="http://schemas.microsoft.com/office/powerpoint/2010/main" val="265827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029A9-3B9D-274A-258A-A1F30E6E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68" y="228601"/>
            <a:ext cx="11287431" cy="1096962"/>
          </a:xfrm>
        </p:spPr>
        <p:txBody>
          <a:bodyPr>
            <a:normAutofit/>
          </a:bodyPr>
          <a:lstStyle/>
          <a:p>
            <a:r>
              <a:rPr lang="nb-NO" sz="3600" dirty="0"/>
              <a:t>Russian </a:t>
            </a:r>
            <a:r>
              <a:rPr lang="nb-NO" sz="3600" dirty="0" err="1"/>
              <a:t>quantified</a:t>
            </a:r>
            <a:r>
              <a:rPr lang="nb-NO" sz="3600" dirty="0"/>
              <a:t> </a:t>
            </a:r>
            <a:r>
              <a:rPr lang="nb-NO" sz="3600" dirty="0" err="1"/>
              <a:t>subjects</a:t>
            </a:r>
            <a:r>
              <a:rPr lang="nb-NO" sz="3600" dirty="0"/>
              <a:t>: </a:t>
            </a:r>
            <a:r>
              <a:rPr lang="nb-NO" sz="3600" dirty="0" err="1"/>
              <a:t>summary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5D06DE-7F75-D3A5-FA19-B3DD4C7F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67" y="1325563"/>
            <a:ext cx="10953135" cy="5303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dirty="0" err="1"/>
              <a:t>Premodified</a:t>
            </a:r>
            <a:r>
              <a:rPr lang="nb-NO" dirty="0"/>
              <a:t> </a:t>
            </a:r>
            <a:r>
              <a:rPr lang="nb-NO" dirty="0" err="1"/>
              <a:t>quantified</a:t>
            </a:r>
            <a:r>
              <a:rPr lang="nb-NO" dirty="0"/>
              <a:t> </a:t>
            </a:r>
            <a:r>
              <a:rPr lang="nb-NO" dirty="0" err="1"/>
              <a:t>subjects</a:t>
            </a:r>
            <a:r>
              <a:rPr lang="nb-NO" dirty="0"/>
              <a:t> </a:t>
            </a:r>
            <a:r>
              <a:rPr lang="nb-NO" dirty="0" err="1"/>
              <a:t>prefer</a:t>
            </a:r>
            <a:r>
              <a:rPr lang="nb-NO" dirty="0"/>
              <a:t> PL (</a:t>
            </a:r>
            <a:r>
              <a:rPr lang="nb-NO" dirty="0" err="1"/>
              <a:t>nearly</a:t>
            </a:r>
            <a:r>
              <a:rPr lang="nb-NO" dirty="0"/>
              <a:t> </a:t>
            </a:r>
            <a:r>
              <a:rPr lang="nb-NO" dirty="0" err="1"/>
              <a:t>categorical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)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Relatively</a:t>
            </a:r>
            <a:r>
              <a:rPr lang="nb-NO" dirty="0"/>
              <a:t> stable </a:t>
            </a:r>
            <a:r>
              <a:rPr lang="nb-NO" dirty="0" err="1"/>
              <a:t>variation</a:t>
            </a:r>
            <a:r>
              <a:rPr lang="nb-NO" dirty="0"/>
              <a:t> 44% SG vs. 56% PL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frequent</a:t>
            </a:r>
            <a:r>
              <a:rPr lang="nb-NO" dirty="0"/>
              <a:t> (</a:t>
            </a:r>
            <a:r>
              <a:rPr lang="nb-NO" dirty="0" err="1"/>
              <a:t>large</a:t>
            </a:r>
            <a:r>
              <a:rPr lang="nb-NO" dirty="0"/>
              <a:t>) </a:t>
            </a:r>
            <a:r>
              <a:rPr lang="nb-NO" dirty="0" err="1"/>
              <a:t>quantifiers</a:t>
            </a:r>
            <a:r>
              <a:rPr lang="nb-NO" dirty="0"/>
              <a:t> </a:t>
            </a:r>
            <a:r>
              <a:rPr lang="nb-NO" dirty="0" err="1"/>
              <a:t>prefer</a:t>
            </a:r>
            <a:r>
              <a:rPr lang="nb-NO" dirty="0"/>
              <a:t> SG, High </a:t>
            </a:r>
            <a:r>
              <a:rPr lang="nb-NO" dirty="0" err="1"/>
              <a:t>frequent</a:t>
            </a:r>
            <a:r>
              <a:rPr lang="nb-NO" dirty="0"/>
              <a:t> (</a:t>
            </a:r>
            <a:r>
              <a:rPr lang="nb-NO" dirty="0" err="1"/>
              <a:t>small</a:t>
            </a:r>
            <a:r>
              <a:rPr lang="nb-NO" dirty="0"/>
              <a:t>) </a:t>
            </a:r>
            <a:r>
              <a:rPr lang="nb-NO" dirty="0" err="1"/>
              <a:t>quantifiers</a:t>
            </a:r>
            <a:r>
              <a:rPr lang="nb-NO" dirty="0"/>
              <a:t> </a:t>
            </a:r>
            <a:r>
              <a:rPr lang="nb-NO" dirty="0" err="1"/>
              <a:t>prefer</a:t>
            </a:r>
            <a:r>
              <a:rPr lang="nb-NO" dirty="0"/>
              <a:t> PL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Paucals</a:t>
            </a:r>
            <a:r>
              <a:rPr lang="nb-NO" dirty="0"/>
              <a:t> and </a:t>
            </a:r>
            <a:r>
              <a:rPr lang="nb-NO" dirty="0" err="1"/>
              <a:t>collectives</a:t>
            </a:r>
            <a:r>
              <a:rPr lang="nb-NO" dirty="0"/>
              <a:t> </a:t>
            </a:r>
            <a:r>
              <a:rPr lang="nb-NO" dirty="0" err="1"/>
              <a:t>prefer</a:t>
            </a:r>
            <a:r>
              <a:rPr lang="nb-NO" dirty="0"/>
              <a:t> PL, </a:t>
            </a:r>
            <a:r>
              <a:rPr lang="nb-NO" dirty="0" err="1"/>
              <a:t>indefinites</a:t>
            </a:r>
            <a:r>
              <a:rPr lang="nb-NO" dirty="0"/>
              <a:t> </a:t>
            </a:r>
            <a:r>
              <a:rPr lang="nb-NO" dirty="0" err="1"/>
              <a:t>prefer</a:t>
            </a:r>
            <a:r>
              <a:rPr lang="nb-NO" dirty="0"/>
              <a:t> SG, </a:t>
            </a:r>
            <a:r>
              <a:rPr lang="nb-NO" dirty="0" err="1"/>
              <a:t>others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50-50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Animate</a:t>
            </a:r>
            <a:r>
              <a:rPr lang="nb-NO" dirty="0"/>
              <a:t> SV </a:t>
            </a:r>
            <a:r>
              <a:rPr lang="nb-NO" dirty="0" err="1"/>
              <a:t>prefers</a:t>
            </a:r>
            <a:r>
              <a:rPr lang="nb-NO" dirty="0"/>
              <a:t> PL, VS </a:t>
            </a:r>
            <a:r>
              <a:rPr lang="nb-NO" dirty="0" err="1"/>
              <a:t>inanimate</a:t>
            </a:r>
            <a:r>
              <a:rPr lang="nb-NO" dirty="0"/>
              <a:t> </a:t>
            </a:r>
            <a:r>
              <a:rPr lang="nb-NO" dirty="0" err="1"/>
              <a:t>prefers</a:t>
            </a:r>
            <a:r>
              <a:rPr lang="nb-NO" dirty="0"/>
              <a:t> SG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Quantifiers</a:t>
            </a:r>
            <a:r>
              <a:rPr lang="nb-NO" dirty="0"/>
              <a:t> and verbs have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preferences</a:t>
            </a:r>
            <a:r>
              <a:rPr lang="nb-NO" dirty="0"/>
              <a:t> 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Measure</a:t>
            </a:r>
            <a:r>
              <a:rPr lang="nb-NO" dirty="0"/>
              <a:t> </a:t>
            </a:r>
            <a:r>
              <a:rPr lang="nb-NO" dirty="0" err="1"/>
              <a:t>constructions</a:t>
            </a:r>
            <a:r>
              <a:rPr lang="nb-NO" dirty="0"/>
              <a:t> </a:t>
            </a:r>
            <a:r>
              <a:rPr lang="nb-NO" dirty="0" err="1"/>
              <a:t>prefer</a:t>
            </a:r>
            <a:r>
              <a:rPr lang="nb-NO" dirty="0"/>
              <a:t> SG</a:t>
            </a:r>
          </a:p>
        </p:txBody>
      </p:sp>
    </p:spTree>
    <p:extLst>
      <p:ext uri="{BB962C8B-B14F-4D97-AF65-F5344CB8AC3E}">
        <p14:creationId xmlns:p14="http://schemas.microsoft.com/office/powerpoint/2010/main" val="166764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A8416-F19F-81E6-F42D-A837F46B3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421B-B5AA-BCC3-8289-FB71AF3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931037" cy="3399627"/>
          </a:xfrm>
        </p:spPr>
        <p:txBody>
          <a:bodyPr>
            <a:normAutofit/>
          </a:bodyPr>
          <a:lstStyle/>
          <a:p>
            <a:r>
              <a:rPr lang="en-NO" sz="5400" dirty="0"/>
              <a:t>Ukrainian subjects quantified by </a:t>
            </a:r>
            <a:r>
              <a:rPr lang="en-NO" sz="5400" i="1" dirty="0"/>
              <a:t>bahato</a:t>
            </a:r>
            <a:br>
              <a:rPr lang="en-NO" sz="5400" dirty="0"/>
            </a:b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CBEF23-67F1-A3A1-4E04-D4BA132DD9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71632" y="0"/>
            <a:ext cx="1420368" cy="6858000"/>
          </a:xfrm>
        </p:spPr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7878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35EDEE57-18A9-F4AD-D2FC-29513C7E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81"/>
          <a:stretch/>
        </p:blipFill>
        <p:spPr>
          <a:xfrm>
            <a:off x="0" y="0"/>
            <a:ext cx="12192000" cy="5711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E41DB-C51F-5C53-B2A7-640E0CAA682B}"/>
              </a:ext>
            </a:extLst>
          </p:cNvPr>
          <p:cNvSpPr txBox="1"/>
          <p:nvPr/>
        </p:nvSpPr>
        <p:spPr>
          <a:xfrm>
            <a:off x="134112" y="6035040"/>
            <a:ext cx="1192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linkClick r:id="rId3"/>
              </a:rPr>
              <a:t>https://link.springer.com/article/10.1007/s11185-024-09301-7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399762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maller Crowd Rdc Color Clip Art at Clker.com - vector clip art online,  royalty free &amp; public domain">
            <a:extLst>
              <a:ext uri="{FF2B5EF4-FFF2-40B4-BE49-F238E27FC236}">
                <a16:creationId xmlns:a16="http://schemas.microsoft.com/office/drawing/2014/main" id="{38F79157-18B7-809C-B96F-45CF79625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pic>
        <p:nvPicPr>
          <p:cNvPr id="1032" name="Picture 8" descr="Smaller Crowd Rdc Color Clip Art">
            <a:extLst>
              <a:ext uri="{FF2B5EF4-FFF2-40B4-BE49-F238E27FC236}">
                <a16:creationId xmlns:a16="http://schemas.microsoft.com/office/drawing/2014/main" id="{2DC020B9-1800-1760-5B31-469E638B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273"/>
            <a:ext cx="4929991" cy="3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Crowd of people A big group of different people Vector">
            <a:extLst>
              <a:ext uri="{FF2B5EF4-FFF2-40B4-BE49-F238E27FC236}">
                <a16:creationId xmlns:a16="http://schemas.microsoft.com/office/drawing/2014/main" id="{E34F73AE-E5DA-C00C-F35C-72E1E592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4391" r="12805" b="10204"/>
          <a:stretch/>
        </p:blipFill>
        <p:spPr bwMode="auto">
          <a:xfrm>
            <a:off x="5782569" y="1795272"/>
            <a:ext cx="6409431" cy="3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ACD13-DE1D-AE24-00BD-F5C03458320F}"/>
              </a:ext>
            </a:extLst>
          </p:cNvPr>
          <p:cNvSpPr txBox="1"/>
          <p:nvPr/>
        </p:nvSpPr>
        <p:spPr>
          <a:xfrm>
            <a:off x="2950086" y="79936"/>
            <a:ext cx="598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err="1"/>
              <a:t>багато</a:t>
            </a:r>
            <a:r>
              <a:rPr lang="ru-RU" sz="4400"/>
              <a:t> людей</a:t>
            </a:r>
            <a:r>
              <a:rPr lang="nb-NO" sz="4400"/>
              <a:t>...</a:t>
            </a:r>
          </a:p>
          <a:p>
            <a:pPr algn="ctr"/>
            <a:r>
              <a:rPr lang="nb-NO" sz="4400"/>
              <a:t>‘</a:t>
            </a:r>
            <a:r>
              <a:rPr lang="nb-NO" sz="4400" err="1"/>
              <a:t>many</a:t>
            </a:r>
            <a:r>
              <a:rPr lang="nb-NO" sz="4400"/>
              <a:t> </a:t>
            </a:r>
            <a:r>
              <a:rPr lang="nb-NO" sz="4400" err="1"/>
              <a:t>people</a:t>
            </a:r>
            <a:r>
              <a:rPr lang="nb-NO" sz="4400"/>
              <a:t>’</a:t>
            </a:r>
            <a:endParaRPr lang="en-NO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507B-ACF6-70C8-D264-1400B266F807}"/>
              </a:ext>
            </a:extLst>
          </p:cNvPr>
          <p:cNvSpPr txBox="1"/>
          <p:nvPr/>
        </p:nvSpPr>
        <p:spPr>
          <a:xfrm>
            <a:off x="52556" y="4922011"/>
            <a:ext cx="54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err="1"/>
              <a:t>прийшло</a:t>
            </a:r>
            <a:r>
              <a:rPr lang="nb-NO" sz="4000"/>
              <a:t> ‘</a:t>
            </a:r>
            <a:r>
              <a:rPr lang="nb-NO" sz="4000" err="1"/>
              <a:t>came</a:t>
            </a:r>
            <a:r>
              <a:rPr lang="nb-NO" sz="4000"/>
              <a:t>’ (SG)</a:t>
            </a:r>
            <a:endParaRPr lang="en-NO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1072A-0ADD-E0FD-82BA-B1B944123D13}"/>
              </a:ext>
            </a:extLst>
          </p:cNvPr>
          <p:cNvSpPr txBox="1"/>
          <p:nvPr/>
        </p:nvSpPr>
        <p:spPr>
          <a:xfrm>
            <a:off x="6316713" y="4922011"/>
            <a:ext cx="54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err="1"/>
              <a:t>прийшли</a:t>
            </a:r>
            <a:r>
              <a:rPr lang="nb-NO" sz="4000"/>
              <a:t> ‘</a:t>
            </a:r>
            <a:r>
              <a:rPr lang="nb-NO" sz="4000" err="1"/>
              <a:t>came</a:t>
            </a:r>
            <a:r>
              <a:rPr lang="nb-NO" sz="4000"/>
              <a:t>’ (PL)</a:t>
            </a:r>
            <a:endParaRPr lang="en-NO" sz="400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6916CE3-48B7-7CFC-7D83-502736D8A43D}"/>
              </a:ext>
            </a:extLst>
          </p:cNvPr>
          <p:cNvSpPr/>
          <p:nvPr/>
        </p:nvSpPr>
        <p:spPr>
          <a:xfrm>
            <a:off x="2012731" y="5608877"/>
            <a:ext cx="8166537" cy="1158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err="1"/>
              <a:t>Direction</a:t>
            </a:r>
            <a:r>
              <a:rPr lang="nb-NO" sz="3600"/>
              <a:t> </a:t>
            </a:r>
            <a:r>
              <a:rPr lang="nb-NO" sz="3600" err="1"/>
              <a:t>of</a:t>
            </a:r>
            <a:r>
              <a:rPr lang="nb-NO" sz="3600"/>
              <a:t> </a:t>
            </a:r>
            <a:r>
              <a:rPr lang="nb-NO" sz="3600" err="1"/>
              <a:t>historical</a:t>
            </a:r>
            <a:r>
              <a:rPr lang="nb-NO" sz="3600"/>
              <a:t> </a:t>
            </a:r>
            <a:r>
              <a:rPr lang="nb-NO" sz="3600" err="1"/>
              <a:t>development</a:t>
            </a:r>
            <a:endParaRPr lang="en-NO" sz="3600"/>
          </a:p>
        </p:txBody>
      </p:sp>
    </p:spTree>
    <p:extLst>
      <p:ext uri="{BB962C8B-B14F-4D97-AF65-F5344CB8AC3E}">
        <p14:creationId xmlns:p14="http://schemas.microsoft.com/office/powerpoint/2010/main" val="213417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&#10;&#10;Description automatically generated">
            <a:extLst>
              <a:ext uri="{FF2B5EF4-FFF2-40B4-BE49-F238E27FC236}">
                <a16:creationId xmlns:a16="http://schemas.microsoft.com/office/drawing/2014/main" id="{3210D4DC-8727-DC82-86D2-F28288997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8" t="8333" r="340" b="9941"/>
          <a:stretch/>
        </p:blipFill>
        <p:spPr>
          <a:xfrm>
            <a:off x="552269" y="820221"/>
            <a:ext cx="5522147" cy="3362833"/>
          </a:xfrm>
          <a:prstGeom prst="rect">
            <a:avLst/>
          </a:prstGeom>
        </p:spPr>
      </p:pic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F204B290-5707-6937-87BC-175550A7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43" t="8468" r="100" b="9865"/>
          <a:stretch/>
        </p:blipFill>
        <p:spPr>
          <a:xfrm>
            <a:off x="6669454" y="821532"/>
            <a:ext cx="5519768" cy="336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B7457-A11E-FB48-EEA7-33E39512DB1A}"/>
              </a:ext>
            </a:extLst>
          </p:cNvPr>
          <p:cNvSpPr txBox="1"/>
          <p:nvPr/>
        </p:nvSpPr>
        <p:spPr>
          <a:xfrm>
            <a:off x="681699" y="4184594"/>
            <a:ext cx="8572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1742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1CE5F-3392-7ED5-6388-877EED083479}"/>
              </a:ext>
            </a:extLst>
          </p:cNvPr>
          <p:cNvSpPr txBox="1"/>
          <p:nvPr/>
        </p:nvSpPr>
        <p:spPr>
          <a:xfrm>
            <a:off x="5238459" y="4184594"/>
            <a:ext cx="8572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E4D55-7F40-A8D5-AA40-91EABD28A2C7}"/>
              </a:ext>
            </a:extLst>
          </p:cNvPr>
          <p:cNvSpPr txBox="1"/>
          <p:nvPr/>
        </p:nvSpPr>
        <p:spPr>
          <a:xfrm>
            <a:off x="6922477" y="4184594"/>
            <a:ext cx="7213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1819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F2B0B-E8C6-86A2-9BBB-3024B735D2B5}"/>
              </a:ext>
            </a:extLst>
          </p:cNvPr>
          <p:cNvSpPr txBox="1"/>
          <p:nvPr/>
        </p:nvSpPr>
        <p:spPr>
          <a:xfrm>
            <a:off x="11457992" y="4184594"/>
            <a:ext cx="6422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91B35-0DB3-83EC-73C3-64C8BE7C481B}"/>
              </a:ext>
            </a:extLst>
          </p:cNvPr>
          <p:cNvSpPr txBox="1"/>
          <p:nvPr/>
        </p:nvSpPr>
        <p:spPr>
          <a:xfrm rot="16200000">
            <a:off x="-286042" y="2592014"/>
            <a:ext cx="133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Percent PL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57255-554F-30F6-C894-27EBBDA6901E}"/>
              </a:ext>
            </a:extLst>
          </p:cNvPr>
          <p:cNvSpPr txBox="1"/>
          <p:nvPr/>
        </p:nvSpPr>
        <p:spPr>
          <a:xfrm rot="16200000">
            <a:off x="5832819" y="2592014"/>
            <a:ext cx="133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Percent PL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298DD-EB43-A2E1-11F0-130BB118EE62}"/>
              </a:ext>
            </a:extLst>
          </p:cNvPr>
          <p:cNvSpPr txBox="1"/>
          <p:nvPr/>
        </p:nvSpPr>
        <p:spPr>
          <a:xfrm>
            <a:off x="1080512" y="4707063"/>
            <a:ext cx="522858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Effect plot based on </a:t>
            </a:r>
          </a:p>
          <a:p>
            <a:r>
              <a:rPr lang="en-US"/>
              <a:t>logistic regression </a:t>
            </a:r>
          </a:p>
          <a:p>
            <a:r>
              <a:rPr lang="en-US"/>
              <a:t>6 612 observations  from Russian National Corpus</a:t>
            </a:r>
          </a:p>
          <a:p>
            <a:r>
              <a:rPr lang="en-US"/>
              <a:t>Baseline: 94.7% SG verb forms</a:t>
            </a:r>
          </a:p>
          <a:p>
            <a:r>
              <a:rPr lang="en-US"/>
              <a:t>(other factors: word order, animacy)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C218-2340-E388-80C7-307BF6F38666}"/>
              </a:ext>
            </a:extLst>
          </p:cNvPr>
          <p:cNvSpPr txBox="1"/>
          <p:nvPr/>
        </p:nvSpPr>
        <p:spPr>
          <a:xfrm>
            <a:off x="7237472" y="4707062"/>
            <a:ext cx="45580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Effect plot based on </a:t>
            </a:r>
          </a:p>
          <a:p>
            <a:r>
              <a:rPr lang="en-US"/>
              <a:t>logistic regression </a:t>
            </a:r>
          </a:p>
          <a:p>
            <a:r>
              <a:rPr lang="en-US"/>
              <a:t>28 491 observations  from GRAC</a:t>
            </a:r>
          </a:p>
          <a:p>
            <a:r>
              <a:rPr lang="en-US"/>
              <a:t>Baseline: </a:t>
            </a:r>
            <a:r>
              <a:rPr lang="en-US">
                <a:solidFill>
                  <a:srgbClr val="000000"/>
                </a:solidFill>
                <a:latin typeface="Aptos" panose="02110004020202020204"/>
              </a:rPr>
              <a:t>69.1% SG</a:t>
            </a:r>
            <a:r>
              <a:rPr lang="en-US"/>
              <a:t> verb forms</a:t>
            </a:r>
          </a:p>
          <a:p>
            <a:r>
              <a:rPr lang="en-US"/>
              <a:t>(other factors: word order, animacy, verb lemma)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F545D-0638-37CF-2CF7-6561A7CF4547}"/>
              </a:ext>
            </a:extLst>
          </p:cNvPr>
          <p:cNvSpPr txBox="1"/>
          <p:nvPr/>
        </p:nvSpPr>
        <p:spPr>
          <a:xfrm>
            <a:off x="1223433" y="237067"/>
            <a:ext cx="4190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Russian </a:t>
            </a:r>
            <a:r>
              <a:rPr lang="en-US" sz="3200" i="1" err="1"/>
              <a:t>много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6BA3-5635-1B1C-3270-EC10FA191EF8}"/>
              </a:ext>
            </a:extLst>
          </p:cNvPr>
          <p:cNvSpPr txBox="1"/>
          <p:nvPr/>
        </p:nvSpPr>
        <p:spPr>
          <a:xfrm>
            <a:off x="7421033" y="237067"/>
            <a:ext cx="4190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/>
              <a:t>Ukrainian </a:t>
            </a:r>
            <a:r>
              <a:rPr lang="en-US" sz="3200" i="1" err="1"/>
              <a:t>багато</a:t>
            </a:r>
          </a:p>
        </p:txBody>
      </p:sp>
    </p:spTree>
    <p:extLst>
      <p:ext uri="{BB962C8B-B14F-4D97-AF65-F5344CB8AC3E}">
        <p14:creationId xmlns:p14="http://schemas.microsoft.com/office/powerpoint/2010/main" val="135868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395BA3-D92C-8EF8-50EF-06DE2FB85956}"/>
              </a:ext>
            </a:extLst>
          </p:cNvPr>
          <p:cNvGraphicFramePr>
            <a:graphicFrameLocks noGrp="1"/>
          </p:cNvGraphicFramePr>
          <p:nvPr/>
        </p:nvGraphicFramePr>
        <p:xfrm>
          <a:off x="1272702" y="1823935"/>
          <a:ext cx="9651986" cy="3217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1829">
                  <a:extLst>
                    <a:ext uri="{9D8B030D-6E8A-4147-A177-3AD203B41FA5}">
                      <a16:colId xmlns:a16="http://schemas.microsoft.com/office/drawing/2014/main" val="841612097"/>
                    </a:ext>
                  </a:extLst>
                </a:gridCol>
                <a:gridCol w="1892250">
                  <a:extLst>
                    <a:ext uri="{9D8B030D-6E8A-4147-A177-3AD203B41FA5}">
                      <a16:colId xmlns:a16="http://schemas.microsoft.com/office/drawing/2014/main" val="1957597985"/>
                    </a:ext>
                  </a:extLst>
                </a:gridCol>
                <a:gridCol w="1495228">
                  <a:extLst>
                    <a:ext uri="{9D8B030D-6E8A-4147-A177-3AD203B41FA5}">
                      <a16:colId xmlns:a16="http://schemas.microsoft.com/office/drawing/2014/main" val="1233785611"/>
                    </a:ext>
                  </a:extLst>
                </a:gridCol>
                <a:gridCol w="1211644">
                  <a:extLst>
                    <a:ext uri="{9D8B030D-6E8A-4147-A177-3AD203B41FA5}">
                      <a16:colId xmlns:a16="http://schemas.microsoft.com/office/drawing/2014/main" val="3188585390"/>
                    </a:ext>
                  </a:extLst>
                </a:gridCol>
                <a:gridCol w="1143583">
                  <a:extLst>
                    <a:ext uri="{9D8B030D-6E8A-4147-A177-3AD203B41FA5}">
                      <a16:colId xmlns:a16="http://schemas.microsoft.com/office/drawing/2014/main" val="620846356"/>
                    </a:ext>
                  </a:extLst>
                </a:gridCol>
                <a:gridCol w="1107452">
                  <a:extLst>
                    <a:ext uri="{9D8B030D-6E8A-4147-A177-3AD203B41FA5}">
                      <a16:colId xmlns:a16="http://schemas.microsoft.com/office/drawing/2014/main" val="175363058"/>
                    </a:ext>
                  </a:extLst>
                </a:gridCol>
              </a:tblGrid>
              <a:tr h="924507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Apto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Estimate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Standard Error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z value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effectLst/>
                          <a:latin typeface="Aptos"/>
                        </a:rPr>
                        <a:t>Pr</a:t>
                      </a:r>
                      <a:r>
                        <a:rPr lang="en-US" sz="2400">
                          <a:effectLst/>
                          <a:latin typeface="Aptos"/>
                        </a:rPr>
                        <a:t> (&gt;|z|)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Apto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218552"/>
                  </a:ext>
                </a:extLst>
              </a:tr>
              <a:tr h="5855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(Intercept)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-2.15067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0.07040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-30.55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111229"/>
                  </a:ext>
                </a:extLst>
              </a:tr>
              <a:tr h="5855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Year.sc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0.93924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0.02988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31.44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2106"/>
                  </a:ext>
                </a:extLst>
              </a:tr>
              <a:tr h="544431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 err="1">
                          <a:effectLst/>
                          <a:latin typeface="Aptos"/>
                        </a:rPr>
                        <a:t>Animacyanim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0.62370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0.05320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11.72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94859"/>
                  </a:ext>
                </a:extLst>
              </a:tr>
              <a:tr h="57715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 err="1">
                          <a:effectLst/>
                          <a:latin typeface="Aptos"/>
                        </a:rPr>
                        <a:t>Word_orderSV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3.01155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0.04991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60.34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4070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F1076E-9E79-F2B6-53A3-BB89CDCE0B21}"/>
              </a:ext>
            </a:extLst>
          </p:cNvPr>
          <p:cNvSpPr txBox="1"/>
          <p:nvPr/>
        </p:nvSpPr>
        <p:spPr>
          <a:xfrm>
            <a:off x="1024129" y="853883"/>
            <a:ext cx="101545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ea typeface="+mn-lt"/>
                <a:cs typeface="+mn-lt"/>
              </a:rPr>
              <a:t>Prediction of Plural by fixed effects of mixed-effect logistic regression model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8F076-D331-FECF-FF24-C35D235FC1DE}"/>
              </a:ext>
            </a:extLst>
          </p:cNvPr>
          <p:cNvSpPr txBox="1"/>
          <p:nvPr/>
        </p:nvSpPr>
        <p:spPr>
          <a:xfrm>
            <a:off x="1024129" y="5318625"/>
            <a:ext cx="102750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Intercept: </a:t>
            </a:r>
            <a:r>
              <a:rPr lang="en-US" sz="2400" dirty="0" err="1">
                <a:ea typeface="+mn-lt"/>
                <a:cs typeface="+mn-lt"/>
              </a:rPr>
              <a:t>Year.sc</a:t>
            </a:r>
            <a:r>
              <a:rPr lang="en-US" sz="2400" dirty="0">
                <a:ea typeface="+mn-lt"/>
                <a:cs typeface="+mn-lt"/>
              </a:rPr>
              <a:t> = 0.0 (= 2004), Animacy = inanimate, Word Order = 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3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BAEF5-59A6-5F1D-C944-C7C45CEF9509}"/>
              </a:ext>
            </a:extLst>
          </p:cNvPr>
          <p:cNvSpPr txBox="1"/>
          <p:nvPr/>
        </p:nvSpPr>
        <p:spPr>
          <a:xfrm>
            <a:off x="3452131" y="665728"/>
            <a:ext cx="52867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ea typeface="+mn-lt"/>
                <a:cs typeface="+mn-lt"/>
              </a:rPr>
              <a:t>Predicted values for Animacy</a:t>
            </a:r>
            <a:endParaRPr lang="en-US" sz="2800"/>
          </a:p>
        </p:txBody>
      </p:sp>
      <p:pic>
        <p:nvPicPr>
          <p:cNvPr id="4" name="Picture 3" descr="A graph of anim and anim&#10;&#10;Description automatically generated">
            <a:extLst>
              <a:ext uri="{FF2B5EF4-FFF2-40B4-BE49-F238E27FC236}">
                <a16:creationId xmlns:a16="http://schemas.microsoft.com/office/drawing/2014/main" id="{ABD2C5EB-A19D-D601-BF8D-A75F6B41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86" y="1194078"/>
            <a:ext cx="8639175" cy="52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arison of a comparison between a word order and a word order&#10;&#10;Description automatically generated">
            <a:extLst>
              <a:ext uri="{FF2B5EF4-FFF2-40B4-BE49-F238E27FC236}">
                <a16:creationId xmlns:a16="http://schemas.microsoft.com/office/drawing/2014/main" id="{10F218DC-AFCF-6997-E470-DCCD3BD9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1424071"/>
            <a:ext cx="8353425" cy="5124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D4960-80CE-4101-F169-89BAFD497455}"/>
              </a:ext>
            </a:extLst>
          </p:cNvPr>
          <p:cNvSpPr txBox="1"/>
          <p:nvPr/>
        </p:nvSpPr>
        <p:spPr>
          <a:xfrm>
            <a:off x="3374570" y="722086"/>
            <a:ext cx="5442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Predicted values for Word Order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14D53A-E62F-F405-001A-9902B349FF8B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184974"/>
          <a:ext cx="10905067" cy="5326722"/>
        </p:xfrm>
        <a:graphic>
          <a:graphicData uri="http://schemas.openxmlformats.org/drawingml/2006/table">
            <a:tbl>
              <a:tblPr firstRow="1" firstCol="1" bandRow="1"/>
              <a:tblGrid>
                <a:gridCol w="4647853">
                  <a:extLst>
                    <a:ext uri="{9D8B030D-6E8A-4147-A177-3AD203B41FA5}">
                      <a16:colId xmlns:a16="http://schemas.microsoft.com/office/drawing/2014/main" val="2926436366"/>
                    </a:ext>
                  </a:extLst>
                </a:gridCol>
                <a:gridCol w="866544">
                  <a:extLst>
                    <a:ext uri="{9D8B030D-6E8A-4147-A177-3AD203B41FA5}">
                      <a16:colId xmlns:a16="http://schemas.microsoft.com/office/drawing/2014/main" val="1435477946"/>
                    </a:ext>
                  </a:extLst>
                </a:gridCol>
                <a:gridCol w="4410548">
                  <a:extLst>
                    <a:ext uri="{9D8B030D-6E8A-4147-A177-3AD203B41FA5}">
                      <a16:colId xmlns:a16="http://schemas.microsoft.com/office/drawing/2014/main" val="3544151856"/>
                    </a:ext>
                  </a:extLst>
                </a:gridCol>
                <a:gridCol w="980122">
                  <a:extLst>
                    <a:ext uri="{9D8B030D-6E8A-4147-A177-3AD203B41FA5}">
                      <a16:colId xmlns:a16="http://schemas.microsoft.com/office/drawing/2014/main" val="4091188856"/>
                    </a:ext>
                  </a:extLst>
                </a:gridCol>
              </a:tblGrid>
              <a:tr h="89663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10 high-frequency verbs with strongest preference for Singular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66044" marR="166044" marT="83022" marB="83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10 high-frequency verbs with strongest preference for Plural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66044" marR="166044" marT="83022" marB="83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0744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минути</a:t>
                      </a:r>
                      <a:r>
                        <a:rPr lang="az-Cyrl-AZ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307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розкритикувати</a:t>
                      </a:r>
                      <a:r>
                        <a:rPr lang="az-Cyrl-AZ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criticize’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03927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відбутися</a:t>
                      </a:r>
                      <a:r>
                        <a:rPr lang="az-Cyrl-AZ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happen’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засудити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condemn’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65618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надійти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 up’ 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ввести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bring in, introduce’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519019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виникнути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arise’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заявити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declare’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775775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виникати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arise’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очікувати 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028190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накопичитися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accumulate’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відзначати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mark, notice’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94570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статися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happen’ 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feel’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2485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>
                        <a:tabLst>
                          <a:tab pos="1415415" algn="ctr"/>
                        </a:tabLst>
                      </a:pPr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надходити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tabLst>
                          <a:tab pos="1415415" algn="ctr"/>
                        </a:tabLst>
                      </a:pP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висловити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express’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452696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полягти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perish’ 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отримати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get’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90833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назбиратися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gather, come together’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пережити 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1884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37B11-37A8-7D1F-95F5-3E220084025C}"/>
              </a:ext>
            </a:extLst>
          </p:cNvPr>
          <p:cNvSpPr txBox="1"/>
          <p:nvPr/>
        </p:nvSpPr>
        <p:spPr>
          <a:xfrm>
            <a:off x="753762" y="5616007"/>
            <a:ext cx="10775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/>
              <a:t>Verb lemmas that appear in twenty or more examples and are ranked by the model at the extremes of a distribution from preference for Singular to preference for Plural. Shading indicates verbs with 100% of observations of only Singular or only Plural. </a:t>
            </a:r>
            <a:endParaRPr lang="en-NO" sz="2200"/>
          </a:p>
        </p:txBody>
      </p:sp>
    </p:spTree>
    <p:extLst>
      <p:ext uri="{BB962C8B-B14F-4D97-AF65-F5344CB8AC3E}">
        <p14:creationId xmlns:p14="http://schemas.microsoft.com/office/powerpoint/2010/main" val="338162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BE79-B496-F98D-7820-96FA8F238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95F4-19E5-3D2B-0DC9-AAA64BBB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790700"/>
            <a:ext cx="9931037" cy="2727512"/>
          </a:xfrm>
        </p:spPr>
        <p:txBody>
          <a:bodyPr>
            <a:normAutofit fontScale="90000"/>
          </a:bodyPr>
          <a:lstStyle/>
          <a:p>
            <a:br>
              <a:rPr lang="en-NO" sz="5400" dirty="0"/>
            </a:br>
            <a:br>
              <a:rPr lang="en-NO" sz="5400" dirty="0"/>
            </a:br>
            <a:br>
              <a:rPr lang="en-NO" sz="5400" dirty="0"/>
            </a:br>
            <a:br>
              <a:rPr lang="en-NO" sz="5400" dirty="0"/>
            </a:br>
            <a:br>
              <a:rPr lang="en-NO" sz="5400" dirty="0"/>
            </a:br>
            <a:br>
              <a:rPr lang="en-NO" sz="5400" dirty="0"/>
            </a:br>
            <a:br>
              <a:rPr lang="en-NO" sz="5400" dirty="0"/>
            </a:br>
            <a:br>
              <a:rPr lang="en-NO" sz="5400" dirty="0"/>
            </a:br>
            <a:r>
              <a:rPr lang="en-NO" sz="5400" dirty="0"/>
              <a:t>Singular vs. Plural variation </a:t>
            </a:r>
            <a:br>
              <a:rPr lang="en-NO" sz="5400" dirty="0"/>
            </a:br>
            <a:r>
              <a:rPr lang="en-NO" sz="5400" dirty="0"/>
              <a:t>	Alternative construals of the 	“same” reality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64E2AF-B983-6A5F-F85F-83695D0CD1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43740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CBDE-CB3C-AE5E-786E-AB821D96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NO"/>
              <a:t>Case studies of verbs that strongly prefer SG:</a:t>
            </a:r>
            <a:br>
              <a:rPr lang="en-NO"/>
            </a:br>
            <a:r>
              <a:rPr lang="en-NO"/>
              <a:t>micro-constructions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6091-91D0-D7AC-7421-9DD7ED19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608"/>
            <a:ext cx="4700752" cy="4351338"/>
          </a:xfrm>
        </p:spPr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PASSAGE OF TIME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HAPPEN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EXIST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ACCUMULATE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DIE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60EC-FE7F-CA33-A2BB-6777E8A8FC28}"/>
              </a:ext>
            </a:extLst>
          </p:cNvPr>
          <p:cNvSpPr txBox="1"/>
          <p:nvPr/>
        </p:nvSpPr>
        <p:spPr>
          <a:xfrm>
            <a:off x="6327228" y="2448907"/>
            <a:ext cx="4614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200"/>
              <a:t>Together, the 28 verbs in these 5 semantic groups appear in </a:t>
            </a:r>
            <a:r>
              <a:rPr lang="en-GB" sz="3200"/>
              <a:t>12,305 examples, constituting 43% of our total dataset </a:t>
            </a:r>
            <a:r>
              <a:rPr lang="en-NO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425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A29E1-483D-F5B2-5B3F-94F94E91CAC2}"/>
              </a:ext>
            </a:extLst>
          </p:cNvPr>
          <p:cNvGraphicFramePr>
            <a:graphicFrameLocks noGrp="1"/>
          </p:cNvGraphicFramePr>
          <p:nvPr/>
        </p:nvGraphicFramePr>
        <p:xfrm>
          <a:off x="472965" y="721015"/>
          <a:ext cx="1131964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5133">
                  <a:extLst>
                    <a:ext uri="{9D8B030D-6E8A-4147-A177-3AD203B41FA5}">
                      <a16:colId xmlns:a16="http://schemas.microsoft.com/office/drawing/2014/main" val="41882227"/>
                    </a:ext>
                  </a:extLst>
                </a:gridCol>
                <a:gridCol w="3123323">
                  <a:extLst>
                    <a:ext uri="{9D8B030D-6E8A-4147-A177-3AD203B41FA5}">
                      <a16:colId xmlns:a16="http://schemas.microsoft.com/office/drawing/2014/main" val="500032604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val="3257828648"/>
                    </a:ext>
                  </a:extLst>
                </a:gridCol>
                <a:gridCol w="1169639">
                  <a:extLst>
                    <a:ext uri="{9D8B030D-6E8A-4147-A177-3AD203B41FA5}">
                      <a16:colId xmlns:a16="http://schemas.microsoft.com/office/drawing/2014/main" val="2274973543"/>
                    </a:ext>
                  </a:extLst>
                </a:gridCol>
                <a:gridCol w="1312298">
                  <a:extLst>
                    <a:ext uri="{9D8B030D-6E8A-4147-A177-3AD203B41FA5}">
                      <a16:colId xmlns:a16="http://schemas.microsoft.com/office/drawing/2014/main" val="4027113418"/>
                    </a:ext>
                  </a:extLst>
                </a:gridCol>
                <a:gridCol w="1312298">
                  <a:extLst>
                    <a:ext uri="{9D8B030D-6E8A-4147-A177-3AD203B41FA5}">
                      <a16:colId xmlns:a16="http://schemas.microsoft.com/office/drawing/2014/main" val="3348870267"/>
                    </a:ext>
                  </a:extLst>
                </a:gridCol>
              </a:tblGrid>
              <a:tr h="334227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537525"/>
                  </a:ext>
                </a:extLst>
              </a:tr>
              <a:tr h="334227">
                <a:tc rowSpan="2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passage of time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минути ‘pass’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140055"/>
                  </a:ext>
                </a:extLst>
              </a:tr>
              <a:tr h="33422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пройти ‘pass’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203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6766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AFA2C6-25F7-C866-5B5C-9AE374E1719D}"/>
              </a:ext>
            </a:extLst>
          </p:cNvPr>
          <p:cNvSpPr txBox="1"/>
          <p:nvPr/>
        </p:nvSpPr>
        <p:spPr>
          <a:xfrm>
            <a:off x="472966" y="2659117"/>
            <a:ext cx="1131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хоча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минуло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років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вона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цю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подію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розповідала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великим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хвилюванням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Високий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effectLst/>
                <a:ea typeface="Aptos" panose="020B0004020202020204" pitchFamily="34" charset="0"/>
              </a:rPr>
              <a:t>‘And although </a:t>
            </a:r>
            <a:r>
              <a:rPr lang="en-US" sz="2400" b="1">
                <a:effectLst/>
                <a:ea typeface="Aptos" panose="020B0004020202020204" pitchFamily="34" charset="0"/>
              </a:rPr>
              <a:t>many years have passed</a:t>
            </a:r>
            <a:r>
              <a:rPr lang="en-US" sz="2400">
                <a:effectLst/>
                <a:ea typeface="Aptos" panose="020B0004020202020204" pitchFamily="34" charset="0"/>
              </a:rPr>
              <a:t>, she talked about this event with great excitement.’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ABA63-1B10-EFB4-2B13-15C64E007DC0}"/>
              </a:ext>
            </a:extLst>
          </p:cNvPr>
          <p:cNvSpPr txBox="1"/>
          <p:nvPr/>
        </p:nvSpPr>
        <p:spPr>
          <a:xfrm>
            <a:off x="472965" y="4414345"/>
            <a:ext cx="1033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/>
              <a:t>Common subjects: </a:t>
            </a:r>
            <a:r>
              <a:rPr lang="en-US" sz="2400" i="1" err="1">
                <a:effectLst/>
                <a:ea typeface="Aptos" panose="020B0004020202020204" pitchFamily="34" charset="0"/>
              </a:rPr>
              <a:t>день</a:t>
            </a:r>
            <a:r>
              <a:rPr lang="en-US" sz="2400">
                <a:effectLst/>
                <a:ea typeface="Aptos" panose="020B0004020202020204" pitchFamily="34" charset="0"/>
              </a:rPr>
              <a:t> ‘day’, </a:t>
            </a:r>
            <a:r>
              <a:rPr lang="en-US" sz="2400" i="1" err="1">
                <a:effectLst/>
                <a:ea typeface="Aptos" panose="020B0004020202020204" pitchFamily="34" charset="0"/>
              </a:rPr>
              <a:t>місяць</a:t>
            </a:r>
            <a:r>
              <a:rPr lang="en-US" sz="2400">
                <a:effectLst/>
                <a:ea typeface="Aptos" panose="020B0004020202020204" pitchFamily="34" charset="0"/>
              </a:rPr>
              <a:t> ‘month’, </a:t>
            </a:r>
            <a:r>
              <a:rPr lang="en-US" sz="2400" i="1" err="1">
                <a:effectLst/>
                <a:ea typeface="Aptos" panose="020B0004020202020204" pitchFamily="34" charset="0"/>
              </a:rPr>
              <a:t>рік</a:t>
            </a:r>
            <a:r>
              <a:rPr lang="en-US" sz="2400">
                <a:effectLst/>
                <a:ea typeface="Aptos" panose="020B0004020202020204" pitchFamily="34" charset="0"/>
              </a:rPr>
              <a:t> ‘year’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</p:spTree>
    <p:extLst>
      <p:ext uri="{BB962C8B-B14F-4D97-AF65-F5344CB8AC3E}">
        <p14:creationId xmlns:p14="http://schemas.microsoft.com/office/powerpoint/2010/main" val="3054754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C9AB3B-5079-E5DC-5E99-7B20707E3A53}"/>
              </a:ext>
            </a:extLst>
          </p:cNvPr>
          <p:cNvGraphicFramePr>
            <a:graphicFrameLocks noGrp="1"/>
          </p:cNvGraphicFramePr>
          <p:nvPr/>
        </p:nvGraphicFramePr>
        <p:xfrm>
          <a:off x="680256" y="573530"/>
          <a:ext cx="10848598" cy="2817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316">
                  <a:extLst>
                    <a:ext uri="{9D8B030D-6E8A-4147-A177-3AD203B41FA5}">
                      <a16:colId xmlns:a16="http://schemas.microsoft.com/office/drawing/2014/main" val="3123083637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2927220874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2065589010"/>
                    </a:ext>
                  </a:extLst>
                </a:gridCol>
                <a:gridCol w="1330414">
                  <a:extLst>
                    <a:ext uri="{9D8B030D-6E8A-4147-A177-3AD203B41FA5}">
                      <a16:colId xmlns:a16="http://schemas.microsoft.com/office/drawing/2014/main" val="823800083"/>
                    </a:ext>
                  </a:extLst>
                </a:gridCol>
                <a:gridCol w="1257689">
                  <a:extLst>
                    <a:ext uri="{9D8B030D-6E8A-4147-A177-3AD203B41FA5}">
                      <a16:colId xmlns:a16="http://schemas.microsoft.com/office/drawing/2014/main" val="3701931585"/>
                    </a:ext>
                  </a:extLst>
                </a:gridCol>
                <a:gridCol w="1257689">
                  <a:extLst>
                    <a:ext uri="{9D8B030D-6E8A-4147-A177-3AD203B41FA5}">
                      <a16:colId xmlns:a16="http://schemas.microsoft.com/office/drawing/2014/main" val="288253675"/>
                    </a:ext>
                  </a:extLst>
                </a:gridCol>
              </a:tblGrid>
              <a:tr h="417217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87966"/>
                  </a:ext>
                </a:extLst>
              </a:tr>
              <a:tr h="417217">
                <a:tc rowSpan="5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happen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відбуватися ‘happen’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593607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відбутися ‘happen’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29653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виникнути ‘arise’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274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59121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виникати ‘arise’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83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статися ‘happen’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50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CB6860-2960-9AD8-4EB5-609D3B29D7E6}"/>
              </a:ext>
            </a:extLst>
          </p:cNvPr>
          <p:cNvSpPr txBox="1"/>
          <p:nvPr/>
        </p:nvSpPr>
        <p:spPr>
          <a:xfrm>
            <a:off x="680256" y="3478927"/>
            <a:ext cx="11059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Відтоді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змін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відбулося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житті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актриси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мами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Дзеркало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тижня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2017)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‘Since then,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many changes have taken place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in the life of the actress and mother.’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Принаймні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автора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цих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рядків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режисера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виникло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запитань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Україна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молода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2012)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‘The author of these lines at least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had many questions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for the director.’ [literally: there arose many questions]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94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769DE7-D60E-216B-3423-078828CE448D}"/>
              </a:ext>
            </a:extLst>
          </p:cNvPr>
          <p:cNvGraphicFramePr>
            <a:graphicFrameLocks noGrp="1"/>
          </p:cNvGraphicFramePr>
          <p:nvPr/>
        </p:nvGraphicFramePr>
        <p:xfrm>
          <a:off x="569044" y="511746"/>
          <a:ext cx="10984522" cy="316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169">
                  <a:extLst>
                    <a:ext uri="{9D8B030D-6E8A-4147-A177-3AD203B41FA5}">
                      <a16:colId xmlns:a16="http://schemas.microsoft.com/office/drawing/2014/main" val="1489820294"/>
                    </a:ext>
                  </a:extLst>
                </a:gridCol>
                <a:gridCol w="3180944">
                  <a:extLst>
                    <a:ext uri="{9D8B030D-6E8A-4147-A177-3AD203B41FA5}">
                      <a16:colId xmlns:a16="http://schemas.microsoft.com/office/drawing/2014/main" val="3193717918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81755605"/>
                    </a:ext>
                  </a:extLst>
                </a:gridCol>
                <a:gridCol w="1458008">
                  <a:extLst>
                    <a:ext uri="{9D8B030D-6E8A-4147-A177-3AD203B41FA5}">
                      <a16:colId xmlns:a16="http://schemas.microsoft.com/office/drawing/2014/main" val="696473893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172194179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633400692"/>
                    </a:ext>
                  </a:extLst>
                </a:gridCol>
              </a:tblGrid>
              <a:tr h="486209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18252"/>
                  </a:ext>
                </a:extLst>
              </a:tr>
              <a:tr h="486209">
                <a:tc rowSpan="5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exist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точитися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7413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існувати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34541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лежати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925582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бути ‘be’</a:t>
                      </a:r>
                      <a:endParaRPr lang="en-NO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707397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знайтися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8402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436859-5C22-62F2-A309-58A30159CAFF}"/>
              </a:ext>
            </a:extLst>
          </p:cNvPr>
          <p:cNvSpPr txBox="1"/>
          <p:nvPr/>
        </p:nvSpPr>
        <p:spPr>
          <a:xfrm>
            <a:off x="603115" y="3900791"/>
            <a:ext cx="1095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Потім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точилося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розмов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матеріальну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підтримку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своєї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збірної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вірменської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діаспори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Високий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‘Then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there were many conversations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about the material support of the national team from the Armenian diaspora.’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відділенні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лежало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хворих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2020)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effectLst/>
                <a:ea typeface="Aptos" panose="020B0004020202020204" pitchFamily="34" charset="0"/>
              </a:rPr>
              <a:t>‘</a:t>
            </a:r>
            <a:r>
              <a:rPr lang="en-US" sz="2400" b="1">
                <a:effectLst/>
                <a:ea typeface="Aptos" panose="020B0004020202020204" pitchFamily="34" charset="0"/>
              </a:rPr>
              <a:t>There were many patients</a:t>
            </a:r>
            <a:r>
              <a:rPr lang="en-US" sz="2400">
                <a:effectLst/>
                <a:ea typeface="Aptos" panose="020B0004020202020204" pitchFamily="34" charset="0"/>
              </a:rPr>
              <a:t> in the ward’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7E0546BF-2549-6035-FE8A-B9B27148195A}"/>
              </a:ext>
            </a:extLst>
          </p:cNvPr>
          <p:cNvSpPr/>
          <p:nvPr/>
        </p:nvSpPr>
        <p:spPr>
          <a:xfrm>
            <a:off x="635540" y="4067891"/>
            <a:ext cx="8827875" cy="1828800"/>
          </a:xfrm>
          <a:prstGeom prst="downArrowCallout">
            <a:avLst>
              <a:gd name="adj1" fmla="val 25000"/>
              <a:gd name="adj2" fmla="val 25000"/>
              <a:gd name="adj3" fmla="val 1456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/>
                <a:ea typeface="Aptos" panose="020B0004020202020204" pitchFamily="34" charset="0"/>
              </a:rPr>
              <a:t>when people are referred to, they have limited or subjugated agency</a:t>
            </a:r>
            <a:r>
              <a:rPr lang="en-NO" sz="2800">
                <a:effectLst/>
              </a:rPr>
              <a:t> </a:t>
            </a:r>
            <a:endParaRPr lang="en-NO" sz="2800"/>
          </a:p>
        </p:txBody>
      </p:sp>
    </p:spTree>
    <p:extLst>
      <p:ext uri="{BB962C8B-B14F-4D97-AF65-F5344CB8AC3E}">
        <p14:creationId xmlns:p14="http://schemas.microsoft.com/office/powerpoint/2010/main" val="21592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3059C-DE4D-ACB5-1805-CA4D09D60FDE}"/>
              </a:ext>
            </a:extLst>
          </p:cNvPr>
          <p:cNvGraphicFramePr>
            <a:graphicFrameLocks noGrp="1"/>
          </p:cNvGraphicFramePr>
          <p:nvPr/>
        </p:nvGraphicFramePr>
        <p:xfrm>
          <a:off x="556689" y="494445"/>
          <a:ext cx="1118223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502">
                  <a:extLst>
                    <a:ext uri="{9D8B030D-6E8A-4147-A177-3AD203B41FA5}">
                      <a16:colId xmlns:a16="http://schemas.microsoft.com/office/drawing/2014/main" val="918143607"/>
                    </a:ext>
                  </a:extLst>
                </a:gridCol>
                <a:gridCol w="4105073">
                  <a:extLst>
                    <a:ext uri="{9D8B030D-6E8A-4147-A177-3AD203B41FA5}">
                      <a16:colId xmlns:a16="http://schemas.microsoft.com/office/drawing/2014/main" val="512525951"/>
                    </a:ext>
                  </a:extLst>
                </a:gridCol>
                <a:gridCol w="972766">
                  <a:extLst>
                    <a:ext uri="{9D8B030D-6E8A-4147-A177-3AD203B41FA5}">
                      <a16:colId xmlns:a16="http://schemas.microsoft.com/office/drawing/2014/main" val="3534824263"/>
                    </a:ext>
                  </a:extLst>
                </a:gridCol>
                <a:gridCol w="1539153">
                  <a:extLst>
                    <a:ext uri="{9D8B030D-6E8A-4147-A177-3AD203B41FA5}">
                      <a16:colId xmlns:a16="http://schemas.microsoft.com/office/drawing/2014/main" val="2068690110"/>
                    </a:ext>
                  </a:extLst>
                </a:gridCol>
                <a:gridCol w="1296368">
                  <a:extLst>
                    <a:ext uri="{9D8B030D-6E8A-4147-A177-3AD203B41FA5}">
                      <a16:colId xmlns:a16="http://schemas.microsoft.com/office/drawing/2014/main" val="2784708209"/>
                    </a:ext>
                  </a:extLst>
                </a:gridCol>
                <a:gridCol w="1296368">
                  <a:extLst>
                    <a:ext uri="{9D8B030D-6E8A-4147-A177-3AD203B41FA5}">
                      <a16:colId xmlns:a16="http://schemas.microsoft.com/office/drawing/2014/main" val="4119999918"/>
                    </a:ext>
                  </a:extLst>
                </a:gridCol>
              </a:tblGrid>
              <a:tr h="345025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919911"/>
                  </a:ext>
                </a:extLst>
              </a:tr>
              <a:tr h="291550">
                <a:tc rowSpan="11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accumulate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err="1">
                          <a:effectLst/>
                        </a:rPr>
                        <a:t>нагромадитися</a:t>
                      </a:r>
                      <a:r>
                        <a:rPr lang="en-US" sz="2400" kern="100">
                          <a:effectLst/>
                        </a:rPr>
                        <a:t> ‘accumulate’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 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07998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накопичитися ‘accumulate’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140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358774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надійти ‘show up’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204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224927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надходити ‘show up’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96 %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7486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назбиратися ‘gather’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08579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постати ‘appear’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02370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з’явитися ‘appear’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658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65282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наїхати ‘arrive’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45513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розвестися ‘accumulate’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98779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зібратися ‘gather’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595768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збиратися ‘gather’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443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458EB8-15B7-5072-1A8F-C5FA2EACAB70}"/>
              </a:ext>
            </a:extLst>
          </p:cNvPr>
          <p:cNvSpPr txBox="1"/>
          <p:nvPr/>
        </p:nvSpPr>
        <p:spPr>
          <a:xfrm>
            <a:off x="554477" y="5457211"/>
            <a:ext cx="1124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Відвідувачі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Гідропарку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скаржаться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там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розвелося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щурів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2013)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effectLst/>
                <a:ea typeface="Aptos" panose="020B0004020202020204" pitchFamily="34" charset="0"/>
              </a:rPr>
              <a:t>‘Visitors to the </a:t>
            </a:r>
            <a:r>
              <a:rPr lang="en-US" sz="2400" err="1">
                <a:effectLst/>
                <a:ea typeface="Aptos" panose="020B0004020202020204" pitchFamily="34" charset="0"/>
              </a:rPr>
              <a:t>Hydropark</a:t>
            </a:r>
            <a:r>
              <a:rPr lang="en-US" sz="2400">
                <a:effectLst/>
                <a:ea typeface="Aptos" panose="020B0004020202020204" pitchFamily="34" charset="0"/>
              </a:rPr>
              <a:t> complain that </a:t>
            </a:r>
            <a:r>
              <a:rPr lang="en-US" sz="2400" b="1">
                <a:effectLst/>
                <a:ea typeface="Aptos" panose="020B0004020202020204" pitchFamily="34" charset="0"/>
              </a:rPr>
              <a:t>there are a lot of rats</a:t>
            </a:r>
            <a:r>
              <a:rPr lang="en-US" sz="2400">
                <a:effectLst/>
                <a:ea typeface="Aptos" panose="020B0004020202020204" pitchFamily="34" charset="0"/>
              </a:rPr>
              <a:t>.’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</p:spTree>
    <p:extLst>
      <p:ext uri="{BB962C8B-B14F-4D97-AF65-F5344CB8AC3E}">
        <p14:creationId xmlns:p14="http://schemas.microsoft.com/office/powerpoint/2010/main" val="1981730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526EED-157F-D9BA-3B78-E0E48BCD2168}"/>
              </a:ext>
            </a:extLst>
          </p:cNvPr>
          <p:cNvGraphicFramePr>
            <a:graphicFrameLocks noGrp="1"/>
          </p:cNvGraphicFramePr>
          <p:nvPr/>
        </p:nvGraphicFramePr>
        <p:xfrm>
          <a:off x="408408" y="412891"/>
          <a:ext cx="1135522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931">
                  <a:extLst>
                    <a:ext uri="{9D8B030D-6E8A-4147-A177-3AD203B41FA5}">
                      <a16:colId xmlns:a16="http://schemas.microsoft.com/office/drawing/2014/main" val="1351031537"/>
                    </a:ext>
                  </a:extLst>
                </a:gridCol>
                <a:gridCol w="3445931">
                  <a:extLst>
                    <a:ext uri="{9D8B030D-6E8A-4147-A177-3AD203B41FA5}">
                      <a16:colId xmlns:a16="http://schemas.microsoft.com/office/drawing/2014/main" val="172967711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91682772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133302276"/>
                    </a:ext>
                  </a:extLst>
                </a:gridCol>
                <a:gridCol w="1316423">
                  <a:extLst>
                    <a:ext uri="{9D8B030D-6E8A-4147-A177-3AD203B41FA5}">
                      <a16:colId xmlns:a16="http://schemas.microsoft.com/office/drawing/2014/main" val="2795457619"/>
                    </a:ext>
                  </a:extLst>
                </a:gridCol>
                <a:gridCol w="1316423">
                  <a:extLst>
                    <a:ext uri="{9D8B030D-6E8A-4147-A177-3AD203B41FA5}">
                      <a16:colId xmlns:a16="http://schemas.microsoft.com/office/drawing/2014/main" val="489344507"/>
                    </a:ext>
                  </a:extLst>
                </a:gridCol>
              </a:tblGrid>
              <a:tr h="341017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926016"/>
                  </a:ext>
                </a:extLst>
              </a:tr>
              <a:tr h="341017">
                <a:tc rowSpan="5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die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err="1">
                          <a:effectLst/>
                        </a:rPr>
                        <a:t>вимерти</a:t>
                      </a:r>
                      <a:r>
                        <a:rPr lang="en-US" sz="2400" kern="100">
                          <a:effectLst/>
                        </a:rPr>
                        <a:t> ‘die out’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 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415182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загинути ‘die’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521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9110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гинути ‘die’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28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4310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померти ‘die’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165797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полягти ‘perish’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1872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F3B539-BF02-2BD9-843B-84EBF83560B8}"/>
              </a:ext>
            </a:extLst>
          </p:cNvPr>
          <p:cNvSpPr txBox="1"/>
          <p:nvPr/>
        </p:nvSpPr>
        <p:spPr>
          <a:xfrm>
            <a:off x="418289" y="3190672"/>
            <a:ext cx="1139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хлопців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загинуло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моїх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очах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Сергій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Сущенко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,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Спогади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2018)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‘And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many boys died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before my eyes.’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FC22-BAC5-1291-3CD6-39E80404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Summary of micro-constructions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CAEE-334E-2F98-97F6-8CCE9ACE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Verbs associated with five micro-constructions that strongly prefer Singular forms account for 43% of the data in our study </a:t>
            </a:r>
          </a:p>
          <a:p>
            <a:r>
              <a:rPr lang="en-GB" dirty="0"/>
              <a:t>Most verbs in these micro-constructions prefer VS Word order </a:t>
            </a:r>
          </a:p>
          <a:p>
            <a:r>
              <a:rPr lang="en-GB" dirty="0"/>
              <a:t>Two micro-constructions are quite distinct: PASSAGE OF TIME, with nouns referring to durations, and DIE, dominated by human beings </a:t>
            </a:r>
          </a:p>
          <a:p>
            <a:r>
              <a:rPr lang="en-GB" dirty="0"/>
              <a:t>The remaining three micro-constructions are related to each other </a:t>
            </a:r>
          </a:p>
          <a:p>
            <a:r>
              <a:rPr lang="en-GB" dirty="0"/>
              <a:t>EXIST and ACCUMULATE: inanimate nouns refer primarily to communications and problems, while animates are usually people who are backgrounded in relation to an idea or event 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65413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8C8-24B9-CAD0-E681-B71B20ED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Things that we did not take into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7390-D1AC-E616-DB43-38753665F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/>
              <a:t>Distance between the Subject and Verb</a:t>
            </a:r>
          </a:p>
          <a:p>
            <a:r>
              <a:rPr lang="en-NO"/>
              <a:t>Voice of Verb as Active vs. Passive</a:t>
            </a:r>
          </a:p>
          <a:p>
            <a:r>
              <a:rPr lang="en-NO"/>
              <a:t>Aspect of Verb as Perfective vs. Imperfective</a:t>
            </a:r>
          </a:p>
          <a:p>
            <a:r>
              <a:rPr lang="en-NO"/>
              <a:t>Individual author preferences</a:t>
            </a:r>
          </a:p>
          <a:p>
            <a:r>
              <a:rPr lang="en-NO"/>
              <a:t>Dialectal or regional differences, influence from Russian, Polish</a:t>
            </a:r>
          </a:p>
          <a:p>
            <a:r>
              <a:rPr lang="en-NO"/>
              <a:t>Other quantifiers</a:t>
            </a:r>
          </a:p>
          <a:p>
            <a:r>
              <a:rPr lang="en-NO"/>
              <a:t>“Bare” </a:t>
            </a:r>
            <a:r>
              <a:rPr lang="uk-UA"/>
              <a:t>багато </a:t>
            </a:r>
            <a:r>
              <a:rPr lang="nb-NO" err="1"/>
              <a:t>without</a:t>
            </a:r>
            <a:r>
              <a:rPr lang="nb-NO"/>
              <a:t> a </a:t>
            </a:r>
            <a:r>
              <a:rPr lang="nb-NO" err="1"/>
              <a:t>Noun</a:t>
            </a:r>
            <a:r>
              <a:rPr lang="nb-NO"/>
              <a:t> </a:t>
            </a:r>
            <a:r>
              <a:rPr lang="nb-NO" err="1"/>
              <a:t>Phrase</a:t>
            </a:r>
            <a:r>
              <a:rPr lang="nb-NO"/>
              <a:t> (</a:t>
            </a:r>
            <a:r>
              <a:rPr lang="nb-NO" err="1"/>
              <a:t>meaning</a:t>
            </a:r>
            <a:r>
              <a:rPr lang="nb-NO"/>
              <a:t> ‘</a:t>
            </a:r>
            <a:r>
              <a:rPr lang="nb-NO" err="1"/>
              <a:t>many</a:t>
            </a:r>
            <a:r>
              <a:rPr lang="nb-NO"/>
              <a:t> </a:t>
            </a:r>
            <a:r>
              <a:rPr lang="nb-NO" err="1"/>
              <a:t>people</a:t>
            </a:r>
            <a:r>
              <a:rPr lang="nb-NO"/>
              <a:t>’)</a:t>
            </a:r>
          </a:p>
          <a:p>
            <a:r>
              <a:rPr lang="uk-UA"/>
              <a:t>багато</a:t>
            </a:r>
            <a:r>
              <a:rPr lang="nb-NO"/>
              <a:t> </a:t>
            </a:r>
            <a:r>
              <a:rPr lang="uk-UA"/>
              <a:t>з них, багато з нас, багато з вас</a:t>
            </a:r>
          </a:p>
          <a:p>
            <a:r>
              <a:rPr lang="nb-NO" err="1"/>
              <a:t>Further</a:t>
            </a:r>
            <a:r>
              <a:rPr lang="nb-NO"/>
              <a:t> </a:t>
            </a:r>
            <a:r>
              <a:rPr lang="nb-NO" err="1"/>
              <a:t>semantic</a:t>
            </a:r>
            <a:r>
              <a:rPr lang="nb-NO"/>
              <a:t> </a:t>
            </a:r>
            <a:r>
              <a:rPr lang="nb-NO" err="1"/>
              <a:t>classification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nouns</a:t>
            </a:r>
            <a:r>
              <a:rPr lang="nb-NO"/>
              <a:t> and verbs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356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820C-C66F-29BE-914A-42DA35141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</a:t>
            </a:r>
            <a:r>
              <a:rPr lang="en-GB" i="1" dirty="0" err="1"/>
              <a:t>bahato</a:t>
            </a:r>
            <a:r>
              <a:rPr lang="en-GB" dirty="0"/>
              <a:t> construction the relative frequency in our data is 69.1% Singular vs. 30.9% Plural.</a:t>
            </a:r>
          </a:p>
          <a:p>
            <a:r>
              <a:rPr lang="en-GB" dirty="0"/>
              <a:t>This relative frequency has changed over time: Plural has increased and recently overtaken Singular, showing a marked difference from Russian.</a:t>
            </a:r>
          </a:p>
          <a:p>
            <a:r>
              <a:rPr lang="en-GB" dirty="0"/>
              <a:t>SV word order and animate nouns prefer Plural.</a:t>
            </a:r>
          </a:p>
          <a:p>
            <a:r>
              <a:rPr lang="en-GB" dirty="0"/>
              <a:t>Individual verbs have their own preferences for verb number.</a:t>
            </a:r>
          </a:p>
          <a:p>
            <a:r>
              <a:rPr lang="en-GB" dirty="0"/>
              <a:t>A handful of micro-constructions that prefer Singular play a large role.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BFA6E7C-1423-6580-E11B-F6E4E991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1353799" cy="1096962"/>
          </a:xfrm>
        </p:spPr>
        <p:txBody>
          <a:bodyPr>
            <a:normAutofit/>
          </a:bodyPr>
          <a:lstStyle/>
          <a:p>
            <a:r>
              <a:rPr lang="nb-NO" sz="3600" dirty="0" err="1"/>
              <a:t>Ukrainian</a:t>
            </a:r>
            <a:r>
              <a:rPr lang="nb-NO" sz="3600" dirty="0"/>
              <a:t> </a:t>
            </a:r>
            <a:r>
              <a:rPr lang="nb-NO" sz="3600" i="1" dirty="0" err="1"/>
              <a:t>bahato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9388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E19B-DED7-A9FF-8862-ABA2667B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vs. Plural (</a:t>
            </a:r>
            <a:r>
              <a:rPr lang="en-US" dirty="0" err="1"/>
              <a:t>SvP</a:t>
            </a:r>
            <a:r>
              <a:rPr lang="en-US" dirty="0"/>
              <a:t>) variation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1FA1-31C9-34A3-4583-258EBCDC4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Corbett (2000) describes number as at once deceptively simple, yet “the </a:t>
            </a:r>
            <a:r>
              <a:rPr lang="en-US" b="1" dirty="0"/>
              <a:t>most underestimated of grammatical categories</a:t>
            </a:r>
            <a:r>
              <a:rPr lang="en-US" dirty="0"/>
              <a:t>”, presenting complex facts that differ across languages.</a:t>
            </a:r>
            <a:r>
              <a:rPr lang="en-NO" dirty="0"/>
              <a:t> </a:t>
            </a:r>
          </a:p>
          <a:p>
            <a:r>
              <a:rPr lang="en-US" dirty="0"/>
              <a:t>Grammatical number is the context for many types of variation, such as </a:t>
            </a:r>
            <a:r>
              <a:rPr lang="en-US" b="1" dirty="0"/>
              <a:t>syntactic Singular agreement </a:t>
            </a:r>
            <a:r>
              <a:rPr lang="en-US" dirty="0"/>
              <a:t>motivated by a Singular noun vs. </a:t>
            </a:r>
            <a:r>
              <a:rPr lang="en-US" b="1" dirty="0"/>
              <a:t>semantic Plural agreement </a:t>
            </a:r>
            <a:r>
              <a:rPr lang="en-US" dirty="0"/>
              <a:t>motivated by the fact that the noun refers to a multitude of individuals. This tug-of-war between syntax and semantics lies at the heart of controversies about grammatical agreement (Corbett 2006, </a:t>
            </a:r>
            <a:r>
              <a:rPr lang="en-US" dirty="0" err="1"/>
              <a:t>Kibrik</a:t>
            </a:r>
            <a:r>
              <a:rPr lang="en-US" dirty="0"/>
              <a:t> 2019).</a:t>
            </a:r>
            <a:r>
              <a:rPr lang="e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4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4358-1CF7-5F42-E7A4-E9A68014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80"/>
          </a:xfrm>
        </p:spPr>
        <p:txBody>
          <a:bodyPr/>
          <a:lstStyle/>
          <a:p>
            <a:r>
              <a:rPr lang="en-NO" dirty="0"/>
              <a:t>Plurals and Masses in English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E91DC-FDEC-7E25-4A00-4B7F102A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2" y="1386404"/>
            <a:ext cx="11471563" cy="5471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O" dirty="0"/>
              <a:t>Johnson </a:t>
            </a:r>
            <a:r>
              <a:rPr lang="en-US" dirty="0"/>
              <a:t>(1987: 26) the same group of objects can be construed both as a mass and as a number of individuals</a:t>
            </a:r>
          </a:p>
          <a:p>
            <a:pPr marL="0" indent="0">
              <a:buNone/>
            </a:pPr>
            <a:r>
              <a:rPr lang="en-NO" dirty="0"/>
              <a:t> </a:t>
            </a:r>
          </a:p>
          <a:p>
            <a:pPr marL="0" indent="0">
              <a:buNone/>
            </a:pPr>
            <a:r>
              <a:rPr lang="en-US" dirty="0"/>
              <a:t>Lakoff (1987: 427–428)</a:t>
            </a:r>
            <a:r>
              <a:rPr lang="en-NO" dirty="0"/>
              <a:t> and </a:t>
            </a:r>
            <a:r>
              <a:rPr lang="en-US" dirty="0" err="1"/>
              <a:t>Langacker</a:t>
            </a:r>
            <a:r>
              <a:rPr lang="en-US" dirty="0"/>
              <a:t> (2008: 130–140)</a:t>
            </a:r>
            <a:r>
              <a:rPr lang="en-NO" dirty="0"/>
              <a:t>:</a:t>
            </a:r>
          </a:p>
          <a:p>
            <a:pPr marL="0" indent="0">
              <a:buNone/>
            </a:pPr>
            <a:r>
              <a:rPr lang="en-NO" dirty="0"/>
              <a:t>masses portrayed as “non-plural mass” (</a:t>
            </a:r>
            <a:r>
              <a:rPr lang="en-NO" i="1" dirty="0"/>
              <a:t>sand</a:t>
            </a:r>
            <a:r>
              <a:rPr lang="en-NO" dirty="0"/>
              <a:t>) vs. “plural mass” (</a:t>
            </a:r>
            <a:r>
              <a:rPr lang="en-NO" i="1" dirty="0"/>
              <a:t>cats</a:t>
            </a:r>
            <a:r>
              <a:rPr lang="en-NO" dirty="0"/>
              <a:t>)</a:t>
            </a:r>
          </a:p>
          <a:p>
            <a:pPr marL="0" indent="0">
              <a:buNone/>
            </a:pPr>
            <a:endParaRPr lang="en-NO" dirty="0"/>
          </a:p>
          <a:p>
            <a:pPr marL="457200" lvl="1" indent="0">
              <a:buNone/>
            </a:pPr>
            <a:r>
              <a:rPr lang="en-US" sz="2800" dirty="0"/>
              <a:t>			(1) </a:t>
            </a:r>
            <a:r>
              <a:rPr lang="en-US" sz="2800" i="1" dirty="0"/>
              <a:t>all/most sand/cats/*cat</a:t>
            </a:r>
          </a:p>
          <a:p>
            <a:pPr marL="457200" lvl="1" indent="0">
              <a:buNone/>
            </a:pPr>
            <a:r>
              <a:rPr lang="en-US" sz="2800" dirty="0"/>
              <a:t>			(2) </a:t>
            </a:r>
            <a:r>
              <a:rPr lang="en-US" sz="2800" i="1" dirty="0"/>
              <a:t>They’re looking for sand/cats/*cat.</a:t>
            </a:r>
            <a:endParaRPr lang="en-NO" sz="2800" dirty="0"/>
          </a:p>
          <a:p>
            <a:pPr marL="457200" lvl="1" indent="0">
              <a:buNone/>
            </a:pPr>
            <a:r>
              <a:rPr lang="en-US" sz="2800" dirty="0"/>
              <a:t>			(3) </a:t>
            </a:r>
            <a:r>
              <a:rPr lang="en-US" sz="2800" i="1" dirty="0"/>
              <a:t>a cat/*sand/*cats</a:t>
            </a:r>
            <a:endParaRPr lang="en-NO" sz="2800" dirty="0"/>
          </a:p>
          <a:p>
            <a:pPr marL="457200" lvl="1" indent="0">
              <a:buNone/>
            </a:pPr>
            <a:r>
              <a:rPr lang="en-US" sz="2800" dirty="0"/>
              <a:t>			(4) </a:t>
            </a:r>
            <a:r>
              <a:rPr lang="en-US" sz="2800" i="1" dirty="0"/>
              <a:t>those/these/many/few/several/numerous 					cats vs. that/this/much/little sand</a:t>
            </a:r>
            <a:endParaRPr lang="en-NO" sz="2800" dirty="0"/>
          </a:p>
          <a:p>
            <a:pPr marL="457200" lvl="1" indent="0">
              <a:buNone/>
            </a:pPr>
            <a:r>
              <a:rPr lang="en-US" sz="2800" dirty="0"/>
              <a:t>			(5) </a:t>
            </a:r>
            <a:r>
              <a:rPr lang="en-US" sz="2800" i="1" dirty="0"/>
              <a:t>three cats/*sand</a:t>
            </a:r>
            <a:endParaRPr lang="en-NO" sz="2800" dirty="0"/>
          </a:p>
          <a:p>
            <a:endParaRPr lang="en-NO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6694BC0-5C48-AD99-FEFD-47864BFAAB03}"/>
              </a:ext>
            </a:extLst>
          </p:cNvPr>
          <p:cNvSpPr/>
          <p:nvPr/>
        </p:nvSpPr>
        <p:spPr>
          <a:xfrm>
            <a:off x="2558142" y="4013860"/>
            <a:ext cx="593767" cy="1217551"/>
          </a:xfrm>
          <a:prstGeom prst="leftBrace">
            <a:avLst>
              <a:gd name="adj1" fmla="val 8333"/>
              <a:gd name="adj2" fmla="val 5487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AB841-324A-AECC-E6F0-AA26059B174B}"/>
              </a:ext>
            </a:extLst>
          </p:cNvPr>
          <p:cNvSpPr txBox="1"/>
          <p:nvPr/>
        </p:nvSpPr>
        <p:spPr>
          <a:xfrm>
            <a:off x="273132" y="3714694"/>
            <a:ext cx="2256312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O" sz="2800" dirty="0"/>
              <a:t>Mass and Plural behave the same way</a:t>
            </a:r>
          </a:p>
        </p:txBody>
      </p:sp>
    </p:spTree>
    <p:extLst>
      <p:ext uri="{BB962C8B-B14F-4D97-AF65-F5344CB8AC3E}">
        <p14:creationId xmlns:p14="http://schemas.microsoft.com/office/powerpoint/2010/main" val="90159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2BB71B3-14E1-A93D-DD36-9003AC0E936A}"/>
              </a:ext>
            </a:extLst>
          </p:cNvPr>
          <p:cNvGrpSpPr/>
          <p:nvPr/>
        </p:nvGrpSpPr>
        <p:grpSpPr>
          <a:xfrm>
            <a:off x="1451293" y="1382024"/>
            <a:ext cx="9915800" cy="2996408"/>
            <a:chOff x="594545" y="1217154"/>
            <a:chExt cx="11002912" cy="38634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AF0FBE-397B-00EA-E697-01267078A8B7}"/>
                </a:ext>
              </a:extLst>
            </p:cNvPr>
            <p:cNvSpPr/>
            <p:nvPr/>
          </p:nvSpPr>
          <p:spPr>
            <a:xfrm>
              <a:off x="594545" y="1929641"/>
              <a:ext cx="5090983" cy="31509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C4E1BC-6A27-90FA-30E8-0A008E26349E}"/>
                </a:ext>
              </a:extLst>
            </p:cNvPr>
            <p:cNvSpPr/>
            <p:nvPr/>
          </p:nvSpPr>
          <p:spPr>
            <a:xfrm>
              <a:off x="785650" y="3029605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AA863E-79AC-5216-46B4-BF2ABD79ABA3}"/>
                </a:ext>
              </a:extLst>
            </p:cNvPr>
            <p:cNvSpPr/>
            <p:nvPr/>
          </p:nvSpPr>
          <p:spPr>
            <a:xfrm>
              <a:off x="1416269" y="246254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2318CA-73B4-12E9-2DE4-6A6861F9AEB4}"/>
                </a:ext>
              </a:extLst>
            </p:cNvPr>
            <p:cNvSpPr/>
            <p:nvPr/>
          </p:nvSpPr>
          <p:spPr>
            <a:xfrm>
              <a:off x="2212427" y="2299633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707A8E-B86A-0E81-6561-06547BBEE624}"/>
                </a:ext>
              </a:extLst>
            </p:cNvPr>
            <p:cNvSpPr/>
            <p:nvPr/>
          </p:nvSpPr>
          <p:spPr>
            <a:xfrm>
              <a:off x="3031498" y="2183133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90D485-4DFB-EEBF-EB04-07080EAC3160}"/>
                </a:ext>
              </a:extLst>
            </p:cNvPr>
            <p:cNvSpPr/>
            <p:nvPr/>
          </p:nvSpPr>
          <p:spPr>
            <a:xfrm>
              <a:off x="3668844" y="246254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3DD5AC-D299-E20C-615A-2D3A8FEA873B}"/>
                </a:ext>
              </a:extLst>
            </p:cNvPr>
            <p:cNvSpPr/>
            <p:nvPr/>
          </p:nvSpPr>
          <p:spPr>
            <a:xfrm>
              <a:off x="4487916" y="2759460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CECF9A-D8D2-A2BF-4FEE-10070316927C}"/>
                </a:ext>
              </a:extLst>
            </p:cNvPr>
            <p:cNvSpPr/>
            <p:nvPr/>
          </p:nvSpPr>
          <p:spPr>
            <a:xfrm>
              <a:off x="4926828" y="3419979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FC6FA1-A258-6621-512A-A5B35A94D551}"/>
                </a:ext>
              </a:extLst>
            </p:cNvPr>
            <p:cNvSpPr/>
            <p:nvPr/>
          </p:nvSpPr>
          <p:spPr>
            <a:xfrm>
              <a:off x="1154468" y="377108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B65933-4C3A-5948-9BAB-8A55A7D6768B}"/>
                </a:ext>
              </a:extLst>
            </p:cNvPr>
            <p:cNvSpPr/>
            <p:nvPr/>
          </p:nvSpPr>
          <p:spPr>
            <a:xfrm>
              <a:off x="1821874" y="4195757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86757C-C6F4-33AA-4E9E-6452265CC26C}"/>
                </a:ext>
              </a:extLst>
            </p:cNvPr>
            <p:cNvSpPr/>
            <p:nvPr/>
          </p:nvSpPr>
          <p:spPr>
            <a:xfrm>
              <a:off x="4188372" y="397816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34630D-B844-40E8-F145-1CBCA557F276}"/>
                </a:ext>
              </a:extLst>
            </p:cNvPr>
            <p:cNvSpPr/>
            <p:nvPr/>
          </p:nvSpPr>
          <p:spPr>
            <a:xfrm>
              <a:off x="1813961" y="320558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BA7B83-8456-8571-22EC-A4B019A2AAFF}"/>
                </a:ext>
              </a:extLst>
            </p:cNvPr>
            <p:cNvSpPr/>
            <p:nvPr/>
          </p:nvSpPr>
          <p:spPr>
            <a:xfrm>
              <a:off x="2684810" y="3013839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966532-CC78-16FF-B421-E28045426788}"/>
                </a:ext>
              </a:extLst>
            </p:cNvPr>
            <p:cNvSpPr/>
            <p:nvPr/>
          </p:nvSpPr>
          <p:spPr>
            <a:xfrm>
              <a:off x="3603174" y="330287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CA47F8-1E2B-5BBF-3F4E-ABC948F08007}"/>
                </a:ext>
              </a:extLst>
            </p:cNvPr>
            <p:cNvSpPr/>
            <p:nvPr/>
          </p:nvSpPr>
          <p:spPr>
            <a:xfrm>
              <a:off x="2576416" y="402457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A8E948-EF85-F867-68E0-FE12E912C602}"/>
                </a:ext>
              </a:extLst>
            </p:cNvPr>
            <p:cNvSpPr/>
            <p:nvPr/>
          </p:nvSpPr>
          <p:spPr>
            <a:xfrm>
              <a:off x="3376430" y="4296420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84E312-3DFA-BF17-BC23-5FB3A500502D}"/>
                </a:ext>
              </a:extLst>
            </p:cNvPr>
            <p:cNvSpPr/>
            <p:nvPr/>
          </p:nvSpPr>
          <p:spPr>
            <a:xfrm>
              <a:off x="6506474" y="1929641"/>
              <a:ext cx="5090983" cy="31509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F85561-012D-1CCF-1420-ECEA4B702ED7}"/>
                </a:ext>
              </a:extLst>
            </p:cNvPr>
            <p:cNvSpPr/>
            <p:nvPr/>
          </p:nvSpPr>
          <p:spPr>
            <a:xfrm>
              <a:off x="6697579" y="3029605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DA25E-61B8-FAB2-C909-C52C856D9670}"/>
                </a:ext>
              </a:extLst>
            </p:cNvPr>
            <p:cNvSpPr/>
            <p:nvPr/>
          </p:nvSpPr>
          <p:spPr>
            <a:xfrm>
              <a:off x="7328198" y="246254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C0C387-B7BD-BAD2-77BB-F868823578EF}"/>
                </a:ext>
              </a:extLst>
            </p:cNvPr>
            <p:cNvSpPr/>
            <p:nvPr/>
          </p:nvSpPr>
          <p:spPr>
            <a:xfrm>
              <a:off x="8124356" y="2299633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A5F9BF-E46A-6E34-A420-78BB2E88A190}"/>
                </a:ext>
              </a:extLst>
            </p:cNvPr>
            <p:cNvSpPr/>
            <p:nvPr/>
          </p:nvSpPr>
          <p:spPr>
            <a:xfrm>
              <a:off x="8943427" y="2183133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8DD06-2098-DB90-1683-0037BD785DF8}"/>
                </a:ext>
              </a:extLst>
            </p:cNvPr>
            <p:cNvSpPr/>
            <p:nvPr/>
          </p:nvSpPr>
          <p:spPr>
            <a:xfrm>
              <a:off x="9580773" y="246254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12D6F1-EA57-C835-0EDA-AFF0A1A14242}"/>
                </a:ext>
              </a:extLst>
            </p:cNvPr>
            <p:cNvSpPr/>
            <p:nvPr/>
          </p:nvSpPr>
          <p:spPr>
            <a:xfrm>
              <a:off x="10399845" y="2759460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19C0F-C332-E6C0-5BD0-87767BA6E83E}"/>
                </a:ext>
              </a:extLst>
            </p:cNvPr>
            <p:cNvSpPr/>
            <p:nvPr/>
          </p:nvSpPr>
          <p:spPr>
            <a:xfrm>
              <a:off x="10838757" y="3419979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AD2E25-1221-443A-B337-87FCAEBEC6FC}"/>
                </a:ext>
              </a:extLst>
            </p:cNvPr>
            <p:cNvSpPr/>
            <p:nvPr/>
          </p:nvSpPr>
          <p:spPr>
            <a:xfrm>
              <a:off x="7066397" y="377108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621C56-2041-45B0-D975-F59A3917D42E}"/>
                </a:ext>
              </a:extLst>
            </p:cNvPr>
            <p:cNvSpPr/>
            <p:nvPr/>
          </p:nvSpPr>
          <p:spPr>
            <a:xfrm>
              <a:off x="7733803" y="4195757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1A61C6-EEFC-4D9B-136E-5F2A45836FA2}"/>
                </a:ext>
              </a:extLst>
            </p:cNvPr>
            <p:cNvSpPr/>
            <p:nvPr/>
          </p:nvSpPr>
          <p:spPr>
            <a:xfrm>
              <a:off x="10100301" y="397816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168A7E-F008-14FB-CB2A-A000D612880A}"/>
                </a:ext>
              </a:extLst>
            </p:cNvPr>
            <p:cNvSpPr/>
            <p:nvPr/>
          </p:nvSpPr>
          <p:spPr>
            <a:xfrm>
              <a:off x="7725890" y="320558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F4D9EA0-FC62-F4FE-959D-A810BAF901C8}"/>
                </a:ext>
              </a:extLst>
            </p:cNvPr>
            <p:cNvSpPr/>
            <p:nvPr/>
          </p:nvSpPr>
          <p:spPr>
            <a:xfrm>
              <a:off x="8596739" y="3013839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CB92AE8-2492-395E-EE4E-022A9B2D0342}"/>
                </a:ext>
              </a:extLst>
            </p:cNvPr>
            <p:cNvSpPr/>
            <p:nvPr/>
          </p:nvSpPr>
          <p:spPr>
            <a:xfrm>
              <a:off x="9515103" y="330287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146503-1413-9C3E-C1BC-69ECDC5B9F02}"/>
                </a:ext>
              </a:extLst>
            </p:cNvPr>
            <p:cNvSpPr/>
            <p:nvPr/>
          </p:nvSpPr>
          <p:spPr>
            <a:xfrm>
              <a:off x="8488345" y="402457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6362FB-892B-5969-1F13-3005D5E9702A}"/>
                </a:ext>
              </a:extLst>
            </p:cNvPr>
            <p:cNvSpPr/>
            <p:nvPr/>
          </p:nvSpPr>
          <p:spPr>
            <a:xfrm>
              <a:off x="9288359" y="4296420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3B299C-5BB9-EBE9-2CAA-EFC81604F6FA}"/>
                </a:ext>
              </a:extLst>
            </p:cNvPr>
            <p:cNvSpPr txBox="1"/>
            <p:nvPr/>
          </p:nvSpPr>
          <p:spPr>
            <a:xfrm>
              <a:off x="1076062" y="1217154"/>
              <a:ext cx="4415674" cy="67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O" sz="2800"/>
                <a:t>Non-plural Mass Noun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F8618C-344C-A0C5-66F3-DCF60A5EAC7B}"/>
                </a:ext>
              </a:extLst>
            </p:cNvPr>
            <p:cNvSpPr txBox="1"/>
            <p:nvPr/>
          </p:nvSpPr>
          <p:spPr>
            <a:xfrm>
              <a:off x="7073389" y="1268828"/>
              <a:ext cx="4028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O" sz="2800"/>
                <a:t>Plural Mass Noun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3CCCD8-471A-489F-AC9F-9B92AC9543F1}"/>
              </a:ext>
            </a:extLst>
          </p:cNvPr>
          <p:cNvSpPr txBox="1"/>
          <p:nvPr/>
        </p:nvSpPr>
        <p:spPr>
          <a:xfrm>
            <a:off x="672662" y="207616"/>
            <a:ext cx="1101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Alternative </a:t>
            </a:r>
            <a:r>
              <a:rPr lang="en-GB" sz="3600" b="1" err="1"/>
              <a:t>construals</a:t>
            </a:r>
            <a:r>
              <a:rPr lang="en-GB" sz="3600" b="1"/>
              <a:t> </a:t>
            </a:r>
            <a:r>
              <a:rPr lang="en-GB" sz="3600"/>
              <a:t>as either </a:t>
            </a:r>
            <a:r>
              <a:rPr lang="en-GB" sz="3600" b="1"/>
              <a:t>mass</a:t>
            </a:r>
            <a:r>
              <a:rPr lang="en-GB" sz="3600"/>
              <a:t> or </a:t>
            </a:r>
            <a:r>
              <a:rPr lang="en-GB" sz="3600" b="1"/>
              <a:t>multiplex</a:t>
            </a:r>
            <a:r>
              <a:rPr lang="en-GB" sz="3600"/>
              <a:t> </a:t>
            </a:r>
          </a:p>
          <a:p>
            <a:pPr algn="ctr"/>
            <a:r>
              <a:rPr lang="en-GB" sz="2400"/>
              <a:t>cf. </a:t>
            </a:r>
            <a:r>
              <a:rPr lang="en-GB" sz="2400" err="1"/>
              <a:t>Langacker</a:t>
            </a:r>
            <a:r>
              <a:rPr lang="en-GB" sz="2400"/>
              <a:t> (2008: 131), Johnson (1987: 26)</a:t>
            </a:r>
            <a:endParaRPr lang="en-NO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136A0-533D-DBA7-52A9-294897BFCFFC}"/>
              </a:ext>
            </a:extLst>
          </p:cNvPr>
          <p:cNvSpPr txBox="1"/>
          <p:nvPr/>
        </p:nvSpPr>
        <p:spPr>
          <a:xfrm>
            <a:off x="383470" y="4837559"/>
            <a:ext cx="6401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Cognitive </a:t>
            </a:r>
            <a:r>
              <a:rPr lang="en-GB" sz="3600" b="1" err="1"/>
              <a:t>multistability</a:t>
            </a:r>
            <a:r>
              <a:rPr lang="en-GB" sz="3600" b="1"/>
              <a:t> </a:t>
            </a:r>
            <a:r>
              <a:rPr lang="en-GB" sz="3600"/>
              <a:t>(Stadler &amp; Kruse 1995), </a:t>
            </a:r>
          </a:p>
          <a:p>
            <a:r>
              <a:rPr lang="en-GB" sz="3600"/>
              <a:t>similar to ambiguous figures </a:t>
            </a:r>
            <a:endParaRPr lang="en-NO" sz="3600"/>
          </a:p>
        </p:txBody>
      </p:sp>
      <p:pic>
        <p:nvPicPr>
          <p:cNvPr id="3078" name="Picture 6" descr="Can exposure to ambiguous figures facilitate creativity?">
            <a:extLst>
              <a:ext uri="{FF2B5EF4-FFF2-40B4-BE49-F238E27FC236}">
                <a16:creationId xmlns:a16="http://schemas.microsoft.com/office/drawing/2014/main" id="{17D2119C-94A4-5D9F-6A37-C2841A0A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6" y="4575034"/>
            <a:ext cx="5452175" cy="21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0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029A9-3B9D-274A-258A-A1F30E6E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Agreement, </a:t>
            </a:r>
            <a:r>
              <a:rPr lang="nb-NO" dirty="0" err="1"/>
              <a:t>variation</a:t>
            </a:r>
            <a:r>
              <a:rPr lang="nb-NO" dirty="0"/>
              <a:t>, </a:t>
            </a:r>
            <a:r>
              <a:rPr lang="nb-NO" dirty="0" err="1"/>
              <a:t>learnability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5D06DE-7F75-D3A5-FA19-B3DD4C7F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45" y="1473836"/>
            <a:ext cx="5724526" cy="3375024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nb-NO" sz="2400" dirty="0"/>
              <a:t>In 1922, </a:t>
            </a:r>
            <a:r>
              <a:rPr lang="nb-NO" sz="2400" dirty="0" err="1"/>
              <a:t>three</a:t>
            </a:r>
            <a:r>
              <a:rPr lang="nb-NO" sz="2400" dirty="0"/>
              <a:t> </a:t>
            </a:r>
            <a:r>
              <a:rPr lang="nb-NO" sz="2400" dirty="0" err="1"/>
              <a:t>years</a:t>
            </a:r>
            <a:r>
              <a:rPr lang="nb-NO" sz="2400" dirty="0"/>
              <a:t> </a:t>
            </a:r>
            <a:r>
              <a:rPr lang="nb-NO" sz="2400" dirty="0" err="1"/>
              <a:t>after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resumption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football</a:t>
            </a:r>
            <a:r>
              <a:rPr lang="nb-NO" sz="2400" dirty="0"/>
              <a:t>, </a:t>
            </a:r>
            <a:br>
              <a:rPr lang="nb-NO" sz="2400" dirty="0"/>
            </a:br>
            <a:r>
              <a:rPr lang="nb-NO" sz="2400" b="1" dirty="0">
                <a:solidFill>
                  <a:srgbClr val="00B050"/>
                </a:solidFill>
              </a:rPr>
              <a:t>Manchester United </a:t>
            </a:r>
            <a:r>
              <a:rPr lang="nb-NO" sz="2400" b="1" dirty="0" err="1">
                <a:solidFill>
                  <a:srgbClr val="7030A0"/>
                </a:solidFill>
              </a:rPr>
              <a:t>was</a:t>
            </a:r>
            <a:r>
              <a:rPr lang="nb-NO" sz="2400" dirty="0"/>
              <a:t> </a:t>
            </a:r>
            <a:r>
              <a:rPr lang="nb-NO" sz="2400" dirty="0" err="1"/>
              <a:t>relegated</a:t>
            </a:r>
            <a:br>
              <a:rPr lang="nb-NO" sz="2400" dirty="0"/>
            </a:br>
            <a:r>
              <a:rPr lang="nb-NO" sz="2400" dirty="0"/>
              <a:t>to </a:t>
            </a:r>
            <a:r>
              <a:rPr lang="nb-NO" sz="2400" dirty="0" err="1"/>
              <a:t>the</a:t>
            </a:r>
            <a:r>
              <a:rPr lang="nb-NO" sz="2400" dirty="0"/>
              <a:t> Second </a:t>
            </a:r>
            <a:r>
              <a:rPr lang="nb-NO" sz="2400" dirty="0" err="1"/>
              <a:t>Division</a:t>
            </a:r>
            <a:r>
              <a:rPr lang="nb-NO" sz="2400" dirty="0"/>
              <a:t>. </a:t>
            </a:r>
          </a:p>
          <a:p>
            <a:pPr marL="358775" indent="-358775">
              <a:lnSpc>
                <a:spcPct val="100000"/>
              </a:lnSpc>
              <a:buFont typeface="+mj-lt"/>
              <a:buAutoNum type="arabicPeriod"/>
            </a:pPr>
            <a:r>
              <a:rPr lang="nb-NO" sz="2400" dirty="0"/>
              <a:t>At </a:t>
            </a:r>
            <a:r>
              <a:rPr lang="nb-NO" sz="2400" dirty="0" err="1"/>
              <a:t>the</a:t>
            </a:r>
            <a:r>
              <a:rPr lang="nb-NO" sz="2400" dirty="0"/>
              <a:t> end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1921–22 </a:t>
            </a:r>
            <a:r>
              <a:rPr lang="nb-NO" sz="2400" dirty="0" err="1"/>
              <a:t>season</a:t>
            </a:r>
            <a:r>
              <a:rPr lang="nb-NO" sz="2400" dirty="0"/>
              <a:t>,</a:t>
            </a:r>
            <a:br>
              <a:rPr lang="nb-NO" sz="2400" dirty="0"/>
            </a:br>
            <a:r>
              <a:rPr lang="nb-NO" sz="2400" b="1" dirty="0">
                <a:solidFill>
                  <a:srgbClr val="00B050"/>
                </a:solidFill>
              </a:rPr>
              <a:t>Manchester United </a:t>
            </a:r>
            <a:r>
              <a:rPr lang="nb-NO" sz="2400" b="1" dirty="0" err="1">
                <a:solidFill>
                  <a:srgbClr val="7030A0"/>
                </a:solidFill>
              </a:rPr>
              <a:t>were</a:t>
            </a:r>
            <a:r>
              <a:rPr lang="nb-NO" sz="2400" dirty="0"/>
              <a:t> </a:t>
            </a:r>
            <a:r>
              <a:rPr lang="nb-NO" sz="2400" dirty="0" err="1"/>
              <a:t>relegated</a:t>
            </a:r>
            <a:br>
              <a:rPr lang="nb-NO" sz="2400" dirty="0"/>
            </a:br>
            <a:r>
              <a:rPr lang="nb-NO" sz="2400" dirty="0"/>
              <a:t>to </a:t>
            </a:r>
            <a:r>
              <a:rPr lang="nb-NO" sz="2400" dirty="0" err="1"/>
              <a:t>the</a:t>
            </a:r>
            <a:r>
              <a:rPr lang="nb-NO" sz="2400" dirty="0"/>
              <a:t> Second </a:t>
            </a:r>
            <a:r>
              <a:rPr lang="nb-NO" sz="2400" dirty="0" err="1"/>
              <a:t>Division</a:t>
            </a:r>
            <a:r>
              <a:rPr lang="nb-NO" sz="2400" dirty="0"/>
              <a:t>, </a:t>
            </a:r>
            <a:r>
              <a:rPr lang="nb-NO" sz="2400" dirty="0" err="1"/>
              <a:t>having</a:t>
            </a:r>
            <a:r>
              <a:rPr lang="nb-NO" sz="2400" dirty="0"/>
              <a:t> won </a:t>
            </a:r>
            <a:r>
              <a:rPr lang="nb-NO" sz="2400" dirty="0" err="1"/>
              <a:t>only</a:t>
            </a:r>
            <a:r>
              <a:rPr lang="nb-NO" sz="2400" dirty="0"/>
              <a:t> </a:t>
            </a:r>
            <a:r>
              <a:rPr lang="nb-NO" sz="2400" dirty="0" err="1"/>
              <a:t>eight</a:t>
            </a:r>
            <a:r>
              <a:rPr lang="nb-NO" sz="2400" dirty="0"/>
              <a:t> games.</a:t>
            </a:r>
          </a:p>
          <a:p>
            <a:pPr>
              <a:lnSpc>
                <a:spcPct val="100000"/>
              </a:lnSpc>
            </a:pPr>
            <a:endParaRPr lang="nb-NO" sz="24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F63EB1A-7C66-928E-B58F-8A60EBC5407B}"/>
              </a:ext>
            </a:extLst>
          </p:cNvPr>
          <p:cNvSpPr txBox="1"/>
          <p:nvPr/>
        </p:nvSpPr>
        <p:spPr>
          <a:xfrm>
            <a:off x="7060407" y="29766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B050"/>
                </a:solidFill>
              </a:rPr>
              <a:t>CONTROLLER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B462523-815C-F90B-0F85-413DCC8142D4}"/>
              </a:ext>
            </a:extLst>
          </p:cNvPr>
          <p:cNvSpPr txBox="1"/>
          <p:nvPr/>
        </p:nvSpPr>
        <p:spPr>
          <a:xfrm>
            <a:off x="10689431" y="2976682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030A0"/>
                </a:solidFill>
              </a:rPr>
              <a:t>TARGET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78C8B0FE-CEB2-EA7E-A9E4-05B3AED9A94D}"/>
              </a:ext>
            </a:extLst>
          </p:cNvPr>
          <p:cNvGrpSpPr/>
          <p:nvPr/>
        </p:nvGrpSpPr>
        <p:grpSpPr>
          <a:xfrm>
            <a:off x="8847236" y="2808406"/>
            <a:ext cx="1822251" cy="369332"/>
            <a:chOff x="8867180" y="2814399"/>
            <a:chExt cx="1822251" cy="369332"/>
          </a:xfrm>
        </p:grpSpPr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5DD44973-EF73-0E98-A72E-1E7AEC863293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8889207" y="3161348"/>
              <a:ext cx="180022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BDA54AD2-735A-976A-4580-D57591A19C85}"/>
                </a:ext>
              </a:extLst>
            </p:cNvPr>
            <p:cNvSpPr txBox="1"/>
            <p:nvPr/>
          </p:nvSpPr>
          <p:spPr>
            <a:xfrm>
              <a:off x="8867180" y="2814399"/>
              <a:ext cx="1779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err="1"/>
                <a:t>relation</a:t>
              </a:r>
              <a:endParaRPr lang="nb-NO" dirty="0"/>
            </a:p>
          </p:txBody>
        </p:sp>
      </p:grpSp>
      <p:sp>
        <p:nvSpPr>
          <p:cNvPr id="13" name="Bildeforklaring formet som et avrundet rektangel 12">
            <a:extLst>
              <a:ext uri="{FF2B5EF4-FFF2-40B4-BE49-F238E27FC236}">
                <a16:creationId xmlns:a16="http://schemas.microsoft.com/office/drawing/2014/main" id="{CB2956D1-445E-354C-4FD6-91EAD4F9A7CA}"/>
              </a:ext>
            </a:extLst>
          </p:cNvPr>
          <p:cNvSpPr/>
          <p:nvPr/>
        </p:nvSpPr>
        <p:spPr>
          <a:xfrm>
            <a:off x="6194226" y="2276991"/>
            <a:ext cx="1163242" cy="485775"/>
          </a:xfrm>
          <a:prstGeom prst="wedgeRoundRectCallout">
            <a:avLst>
              <a:gd name="adj1" fmla="val 65144"/>
              <a:gd name="adj2" fmla="val 10367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Semantic</a:t>
            </a:r>
            <a:r>
              <a:rPr lang="nb-NO" sz="1600" b="1" dirty="0"/>
              <a:t> type</a:t>
            </a:r>
          </a:p>
        </p:txBody>
      </p:sp>
      <p:sp>
        <p:nvSpPr>
          <p:cNvPr id="14" name="Bildeforklaring formet som et avrundet rektangel 13">
            <a:extLst>
              <a:ext uri="{FF2B5EF4-FFF2-40B4-BE49-F238E27FC236}">
                <a16:creationId xmlns:a16="http://schemas.microsoft.com/office/drawing/2014/main" id="{B36FA06A-C3CA-BCC6-E4E1-9D38DFA8F207}"/>
              </a:ext>
            </a:extLst>
          </p:cNvPr>
          <p:cNvSpPr/>
          <p:nvPr/>
        </p:nvSpPr>
        <p:spPr>
          <a:xfrm>
            <a:off x="7627739" y="3572967"/>
            <a:ext cx="1029891" cy="485775"/>
          </a:xfrm>
          <a:prstGeom prst="wedgeRoundRectCallout">
            <a:avLst>
              <a:gd name="adj1" fmla="val -41180"/>
              <a:gd name="adj2" fmla="val -10808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Modifier</a:t>
            </a:r>
            <a:endParaRPr lang="nb-NO" sz="1600" b="1" dirty="0"/>
          </a:p>
        </p:txBody>
      </p:sp>
      <p:sp>
        <p:nvSpPr>
          <p:cNvPr id="15" name="Bildeforklaring formet som et avrundet rektangel 14">
            <a:extLst>
              <a:ext uri="{FF2B5EF4-FFF2-40B4-BE49-F238E27FC236}">
                <a16:creationId xmlns:a16="http://schemas.microsoft.com/office/drawing/2014/main" id="{8A35F214-AF3C-853A-4CA4-BDB3B5AC2C44}"/>
              </a:ext>
            </a:extLst>
          </p:cNvPr>
          <p:cNvSpPr/>
          <p:nvPr/>
        </p:nvSpPr>
        <p:spPr>
          <a:xfrm>
            <a:off x="7130731" y="1690688"/>
            <a:ext cx="1276351" cy="485775"/>
          </a:xfrm>
          <a:prstGeom prst="wedgeRoundRectCallout">
            <a:avLst>
              <a:gd name="adj1" fmla="val -8893"/>
              <a:gd name="adj2" fmla="val 22524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Quantifier</a:t>
            </a:r>
            <a:endParaRPr lang="nb-NO" sz="1600" b="1" dirty="0"/>
          </a:p>
        </p:txBody>
      </p:sp>
      <p:sp>
        <p:nvSpPr>
          <p:cNvPr id="16" name="Bildeforklaring formet som et avrundet rektangel 15">
            <a:extLst>
              <a:ext uri="{FF2B5EF4-FFF2-40B4-BE49-F238E27FC236}">
                <a16:creationId xmlns:a16="http://schemas.microsoft.com/office/drawing/2014/main" id="{E3A85CCA-AF27-BC7A-44AA-7D741D760096}"/>
              </a:ext>
            </a:extLst>
          </p:cNvPr>
          <p:cNvSpPr/>
          <p:nvPr/>
        </p:nvSpPr>
        <p:spPr>
          <a:xfrm>
            <a:off x="6096000" y="3457802"/>
            <a:ext cx="1276351" cy="485775"/>
          </a:xfrm>
          <a:prstGeom prst="wedgeRoundRectCallout">
            <a:avLst>
              <a:gd name="adj1" fmla="val 67973"/>
              <a:gd name="adj2" fmla="val -8848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Frequency</a:t>
            </a:r>
            <a:endParaRPr lang="nb-NO" sz="1600" b="1" dirty="0"/>
          </a:p>
        </p:txBody>
      </p:sp>
      <p:sp>
        <p:nvSpPr>
          <p:cNvPr id="17" name="Bildeforklaring formet som et avrundet rektangel 16">
            <a:extLst>
              <a:ext uri="{FF2B5EF4-FFF2-40B4-BE49-F238E27FC236}">
                <a16:creationId xmlns:a16="http://schemas.microsoft.com/office/drawing/2014/main" id="{6A3717C1-CDF0-5554-82CA-D39A2181B83F}"/>
              </a:ext>
            </a:extLst>
          </p:cNvPr>
          <p:cNvSpPr/>
          <p:nvPr/>
        </p:nvSpPr>
        <p:spPr>
          <a:xfrm>
            <a:off x="7779544" y="2416612"/>
            <a:ext cx="1109662" cy="485775"/>
          </a:xfrm>
          <a:prstGeom prst="wedgeRoundRectCallout">
            <a:avLst>
              <a:gd name="adj1" fmla="val -51734"/>
              <a:gd name="adj2" fmla="val 6838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Animacy</a:t>
            </a:r>
            <a:endParaRPr lang="nb-NO" sz="1600" b="1" dirty="0"/>
          </a:p>
        </p:txBody>
      </p:sp>
      <p:sp>
        <p:nvSpPr>
          <p:cNvPr id="18" name="Bildeforklaring formet som et avrundet rektangel 17">
            <a:extLst>
              <a:ext uri="{FF2B5EF4-FFF2-40B4-BE49-F238E27FC236}">
                <a16:creationId xmlns:a16="http://schemas.microsoft.com/office/drawing/2014/main" id="{A29F3DF7-52D5-03DF-DD2A-587E29438D7D}"/>
              </a:ext>
            </a:extLst>
          </p:cNvPr>
          <p:cNvSpPr/>
          <p:nvPr/>
        </p:nvSpPr>
        <p:spPr>
          <a:xfrm>
            <a:off x="9136856" y="2253318"/>
            <a:ext cx="1109662" cy="485775"/>
          </a:xfrm>
          <a:prstGeom prst="wedgeRoundRectCallout">
            <a:avLst>
              <a:gd name="adj1" fmla="val -16541"/>
              <a:gd name="adj2" fmla="val 74265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Distance</a:t>
            </a:r>
            <a:endParaRPr lang="nb-NO" sz="1600" b="1" dirty="0"/>
          </a:p>
        </p:txBody>
      </p:sp>
      <p:sp>
        <p:nvSpPr>
          <p:cNvPr id="19" name="Bildeforklaring formet som et avrundet rektangel 18">
            <a:extLst>
              <a:ext uri="{FF2B5EF4-FFF2-40B4-BE49-F238E27FC236}">
                <a16:creationId xmlns:a16="http://schemas.microsoft.com/office/drawing/2014/main" id="{CF3BA7C2-6206-F28F-6EB7-098413D6B7D7}"/>
              </a:ext>
            </a:extLst>
          </p:cNvPr>
          <p:cNvSpPr/>
          <p:nvPr/>
        </p:nvSpPr>
        <p:spPr>
          <a:xfrm>
            <a:off x="9089231" y="3514291"/>
            <a:ext cx="941283" cy="485775"/>
          </a:xfrm>
          <a:prstGeom prst="wedgeRoundRectCallout">
            <a:avLst>
              <a:gd name="adj1" fmla="val 62"/>
              <a:gd name="adj2" fmla="val -100245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/>
              <a:t>Word order</a:t>
            </a:r>
          </a:p>
        </p:txBody>
      </p:sp>
      <p:sp>
        <p:nvSpPr>
          <p:cNvPr id="20" name="Bildeforklaring formet som et avrundet rektangel 19">
            <a:extLst>
              <a:ext uri="{FF2B5EF4-FFF2-40B4-BE49-F238E27FC236}">
                <a16:creationId xmlns:a16="http://schemas.microsoft.com/office/drawing/2014/main" id="{737544EC-0F6A-3EB6-DCE9-4218D0E71D3B}"/>
              </a:ext>
            </a:extLst>
          </p:cNvPr>
          <p:cNvSpPr/>
          <p:nvPr/>
        </p:nvSpPr>
        <p:spPr>
          <a:xfrm>
            <a:off x="10879334" y="3515383"/>
            <a:ext cx="1115022" cy="485775"/>
          </a:xfrm>
          <a:prstGeom prst="wedgeRoundRectCallout">
            <a:avLst>
              <a:gd name="adj1" fmla="val -14853"/>
              <a:gd name="adj2" fmla="val -11004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/>
              <a:t>Part </a:t>
            </a:r>
            <a:r>
              <a:rPr lang="nb-NO" sz="1600" b="1" dirty="0" err="1"/>
              <a:t>of</a:t>
            </a:r>
            <a:r>
              <a:rPr lang="nb-NO" sz="1600" b="1" dirty="0"/>
              <a:t> </a:t>
            </a:r>
            <a:r>
              <a:rPr lang="nb-NO" sz="1600" b="1" dirty="0" err="1"/>
              <a:t>speech</a:t>
            </a:r>
            <a:endParaRPr lang="nb-NO" sz="1600" b="1" dirty="0"/>
          </a:p>
        </p:txBody>
      </p:sp>
      <p:sp>
        <p:nvSpPr>
          <p:cNvPr id="21" name="Bildeforklaring formet som et avrundet rektangel 20">
            <a:extLst>
              <a:ext uri="{FF2B5EF4-FFF2-40B4-BE49-F238E27FC236}">
                <a16:creationId xmlns:a16="http://schemas.microsoft.com/office/drawing/2014/main" id="{8FDF4A75-5717-7331-DDEE-ED9E97B327E8}"/>
              </a:ext>
            </a:extLst>
          </p:cNvPr>
          <p:cNvSpPr/>
          <p:nvPr/>
        </p:nvSpPr>
        <p:spPr>
          <a:xfrm>
            <a:off x="10689431" y="2322631"/>
            <a:ext cx="1190623" cy="485775"/>
          </a:xfrm>
          <a:prstGeom prst="wedgeRoundRectCallout">
            <a:avLst>
              <a:gd name="adj1" fmla="val 767"/>
              <a:gd name="adj2" fmla="val 9387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/>
              <a:t>Semantic</a:t>
            </a:r>
            <a:r>
              <a:rPr lang="nb-NO" sz="1600" b="1" dirty="0"/>
              <a:t> type</a:t>
            </a:r>
          </a:p>
        </p:txBody>
      </p:sp>
      <p:sp>
        <p:nvSpPr>
          <p:cNvPr id="25" name="Bildeforklaring formet som et avrundet rektangel 24">
            <a:extLst>
              <a:ext uri="{FF2B5EF4-FFF2-40B4-BE49-F238E27FC236}">
                <a16:creationId xmlns:a16="http://schemas.microsoft.com/office/drawing/2014/main" id="{D02440FD-345A-E9B5-C8EF-1ACBAE77642B}"/>
              </a:ext>
            </a:extLst>
          </p:cNvPr>
          <p:cNvSpPr/>
          <p:nvPr/>
        </p:nvSpPr>
        <p:spPr>
          <a:xfrm>
            <a:off x="838200" y="5221665"/>
            <a:ext cx="10274300" cy="1091862"/>
          </a:xfrm>
          <a:prstGeom prst="wedgeRoundRectCallout">
            <a:avLst>
              <a:gd name="adj1" fmla="val 33935"/>
              <a:gd name="adj2" fmla="val -13434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Agreement = “</a:t>
            </a:r>
            <a:r>
              <a:rPr lang="nb-NO" sz="2400" dirty="0" err="1">
                <a:solidFill>
                  <a:schemeClr val="tx1"/>
                </a:solidFill>
              </a:rPr>
              <a:t>systematic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covariance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between</a:t>
            </a:r>
            <a:r>
              <a:rPr lang="nb-NO" sz="2400" dirty="0">
                <a:solidFill>
                  <a:schemeClr val="tx1"/>
                </a:solidFill>
              </a:rPr>
              <a:t> a </a:t>
            </a:r>
            <a:r>
              <a:rPr lang="nb-NO" sz="2400" dirty="0" err="1">
                <a:solidFill>
                  <a:schemeClr val="tx1"/>
                </a:solidFill>
              </a:rPr>
              <a:t>semantic</a:t>
            </a:r>
            <a:r>
              <a:rPr lang="nb-NO" sz="2400" dirty="0">
                <a:solidFill>
                  <a:schemeClr val="tx1"/>
                </a:solidFill>
              </a:rPr>
              <a:t> or formal </a:t>
            </a:r>
            <a:r>
              <a:rPr lang="nb-NO" sz="2400" dirty="0" err="1">
                <a:solidFill>
                  <a:schemeClr val="tx1"/>
                </a:solidFill>
              </a:rPr>
              <a:t>property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rgbClr val="00B050"/>
                </a:solidFill>
              </a:rPr>
              <a:t>one</a:t>
            </a:r>
            <a:r>
              <a:rPr lang="nb-NO" sz="2400" b="1" dirty="0">
                <a:solidFill>
                  <a:srgbClr val="00B050"/>
                </a:solidFill>
              </a:rPr>
              <a:t> element </a:t>
            </a:r>
            <a:r>
              <a:rPr lang="nb-NO" sz="2400" dirty="0">
                <a:solidFill>
                  <a:schemeClr val="tx1"/>
                </a:solidFill>
              </a:rPr>
              <a:t>and a formal </a:t>
            </a:r>
            <a:r>
              <a:rPr lang="nb-NO" sz="2400" dirty="0" err="1">
                <a:solidFill>
                  <a:schemeClr val="tx1"/>
                </a:solidFill>
              </a:rPr>
              <a:t>property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rgbClr val="7030A0"/>
                </a:solidFill>
              </a:rPr>
              <a:t>another</a:t>
            </a:r>
            <a:r>
              <a:rPr lang="nb-NO" sz="2400" dirty="0">
                <a:solidFill>
                  <a:schemeClr val="tx1"/>
                </a:solidFill>
              </a:rPr>
              <a:t>” (Steele 1978)</a:t>
            </a:r>
          </a:p>
        </p:txBody>
      </p:sp>
    </p:spTree>
    <p:extLst>
      <p:ext uri="{BB962C8B-B14F-4D97-AF65-F5344CB8AC3E}">
        <p14:creationId xmlns:p14="http://schemas.microsoft.com/office/powerpoint/2010/main" val="36094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4CF3B-B491-50CD-5D21-02C33E9A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D348-37AF-87D6-74C3-23357BCB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931037" cy="3399627"/>
          </a:xfrm>
        </p:spPr>
        <p:txBody>
          <a:bodyPr>
            <a:normAutofit/>
          </a:bodyPr>
          <a:lstStyle/>
          <a:p>
            <a:r>
              <a:rPr lang="en-NO" sz="5400" dirty="0"/>
              <a:t>Russian quantified subjects</a:t>
            </a:r>
            <a:br>
              <a:rPr lang="en-NO" sz="5400" dirty="0"/>
            </a:b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97CEBC-B960-6D5D-18DA-2F5031222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437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DD2AB2CF-C173-14AD-F7FA-8D2A0422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10" y="0"/>
            <a:ext cx="9992379" cy="674372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7EAC753-E394-57FC-A2D9-ECF0BA8F78F5}"/>
              </a:ext>
            </a:extLst>
          </p:cNvPr>
          <p:cNvSpPr/>
          <p:nvPr/>
        </p:nvSpPr>
        <p:spPr>
          <a:xfrm>
            <a:off x="8601075" y="5614987"/>
            <a:ext cx="1728786" cy="369839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1380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97B2E-9823-411D-AC0A-61DE29B6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450CF-6ABA-4838-9288-F877B8722107}">
  <ds:schemaRefs>
    <ds:schemaRef ds:uri="6c86f083-272a-4d16-a1ee-41e11cc1f196"/>
    <ds:schemaRef ds:uri="http://purl.org/dc/dcmitype/"/>
    <ds:schemaRef ds:uri="http://purl.org/dc/terms/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with pattern</Template>
  <TotalTime>227</TotalTime>
  <Words>3128</Words>
  <Application>Microsoft Macintosh PowerPoint</Application>
  <PresentationFormat>Widescreen</PresentationFormat>
  <Paragraphs>653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Arial</vt:lpstr>
      <vt:lpstr>Calibri</vt:lpstr>
      <vt:lpstr>Times New Roman</vt:lpstr>
      <vt:lpstr>Light with pattern</vt:lpstr>
      <vt:lpstr>Light without pattern</vt:lpstr>
      <vt:lpstr>Dark with pattern</vt:lpstr>
      <vt:lpstr>Dark without pattern</vt:lpstr>
      <vt:lpstr>Alternative construals of ‘many’: Russian много and Ukrainian багато </vt:lpstr>
      <vt:lpstr>Overview</vt:lpstr>
      <vt:lpstr>        Singular vs. Plural variation   Alternative construals of the  “same” reality</vt:lpstr>
      <vt:lpstr>Singular vs. Plural (SvP) variation</vt:lpstr>
      <vt:lpstr>Plurals and Masses in English grammar</vt:lpstr>
      <vt:lpstr>PowerPoint Presentation</vt:lpstr>
      <vt:lpstr>Agreement, variation, learnability</vt:lpstr>
      <vt:lpstr>Russian quantified subjects </vt:lpstr>
      <vt:lpstr>PowerPoint Presentation</vt:lpstr>
      <vt:lpstr>Case Study 2: Russian quantified NP + verb ‘Six persons remained.SG/remained.PL’</vt:lpstr>
      <vt:lpstr>Nominative premodifiers:  “These two professors gave a talk”</vt:lpstr>
      <vt:lpstr>Things to wrap your head around concerning numerals 2-900...</vt:lpstr>
      <vt:lpstr>Mixed effects logistic regression model for predicting Predicate Number</vt:lpstr>
      <vt:lpstr>Results of logistic regression model for fixed effects</vt:lpstr>
      <vt:lpstr>Language change? Year Created</vt:lpstr>
      <vt:lpstr>Quantifier Frequency </vt:lpstr>
      <vt:lpstr>Quantifier Type </vt:lpstr>
      <vt:lpstr>Interaction of Animacy and Word Order</vt:lpstr>
      <vt:lpstr>Random effects 1: Quantifier lemmas</vt:lpstr>
      <vt:lpstr>Random effects 2: Verb lemmas</vt:lpstr>
      <vt:lpstr>Russian quantified subjects: summary</vt:lpstr>
      <vt:lpstr>Ukrainian subjects quantified by bahato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studies of verbs that strongly prefer SG: micro-constructions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micro-constructions</vt:lpstr>
      <vt:lpstr>Things that we did not take into consideration</vt:lpstr>
      <vt:lpstr>Ukrainian bahato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Alexis Janda</dc:creator>
  <cp:lastModifiedBy>Laura Alexis Janda</cp:lastModifiedBy>
  <cp:revision>1</cp:revision>
  <dcterms:created xsi:type="dcterms:W3CDTF">2025-11-26T00:05:38Z</dcterms:created>
  <dcterms:modified xsi:type="dcterms:W3CDTF">2026-02-06T08:40:38Z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