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328" r:id="rId2"/>
    <p:sldId id="360" r:id="rId3"/>
    <p:sldId id="277" r:id="rId4"/>
    <p:sldId id="281" r:id="rId5"/>
    <p:sldId id="282" r:id="rId6"/>
    <p:sldId id="358" r:id="rId7"/>
    <p:sldId id="365" r:id="rId8"/>
    <p:sldId id="297" r:id="rId9"/>
    <p:sldId id="309" r:id="rId10"/>
    <p:sldId id="326" r:id="rId11"/>
    <p:sldId id="311" r:id="rId12"/>
    <p:sldId id="312" r:id="rId13"/>
    <p:sldId id="359" r:id="rId14"/>
    <p:sldId id="366" r:id="rId15"/>
    <p:sldId id="371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5" r:id="rId27"/>
    <p:sldId id="384" r:id="rId28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FFA"/>
    <a:srgbClr val="BC6CED"/>
    <a:srgbClr val="007396"/>
    <a:srgbClr val="59BEC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5"/>
    <p:restoredTop sz="91486"/>
  </p:normalViewPr>
  <p:slideViewPr>
    <p:cSldViewPr snapToGrid="0" snapToObjects="1">
      <p:cViewPr varScale="1">
        <p:scale>
          <a:sx n="114" d="100"/>
          <a:sy n="114" d="100"/>
        </p:scale>
        <p:origin x="1360" y="176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18494E-CA58-EE43-A1DD-F8DDCEEBE1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017D3-02FD-B440-A408-C9F6BEE19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465B-12BC-AF4B-87DE-D94ACC12870A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FDCF-200A-0E48-8C34-9CE241C88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BDD52-0CEC-9F4C-A0FD-A2BD8334C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B616-0663-DD46-9381-94F81A83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DA1C-5016-704B-8118-08AD164B582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C106-4089-BB4D-9FF0-DF66D6C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ADE-0197-8541-ABED-02127B86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70A8-39A9-C74A-B176-79684228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02E9-758A-924F-A4B1-672DDC73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05D1-63B3-8341-9C99-D1B7FB5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6AF4-884F-6147-9D9D-F6A03D6B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37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39D4-C2C2-6A44-93E0-F1F21825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B125-92C8-8D46-9AD9-341F7E66D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BC34-C73B-3E4A-88DC-7A0913A4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A426-002A-864B-8D75-D65C219B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C62-AC36-8348-A2A1-0E420F09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3469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CE11A-71A2-AF47-AC53-7ACDA1E10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2966-ACE8-9343-917B-32528EC6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7368-AC62-0B46-814F-DDA143E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0868C-0054-8243-9B4E-942EF3E3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1DA3-015A-9B43-9F15-A0BEBB1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0422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720-D8B5-0D43-825D-4FD6D6F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B62A-2E56-3344-AD00-FAE94F07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1E95-6637-7845-8012-A1FFED4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D0592-022E-5941-B6AD-5A45F40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6BE9-804C-A94C-8478-373B94D9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6849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79BA-ACEC-A747-81BD-3DD0E95E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7F4F-FE23-6849-BC3C-CCC56CE73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0491-A910-A941-BCA1-FF2D2EE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B31F-F401-9E4F-9364-780F0AF7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27B8-2178-094C-96D4-72CE8A8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684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BDF5-F3F1-BD41-B934-5A8671E6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C0D2-D0A2-4A49-836A-CA656C39D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5E35-7362-6A41-9186-60727653D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15524-1847-904A-A35B-8C023907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1F81E-CCA3-5F49-ACD6-671002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17FE-98F2-204B-A506-C5B0303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3933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2AB-C760-7947-89B3-F86AF1DD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96682-A504-3F43-93A6-814B18E8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ADF9C-F78D-A542-88D1-596A02135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D0B36-30CB-ED48-946D-C96960259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88B1C-73D9-8442-BDC9-4663DB13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7BA24-93A0-3543-9DB5-FF716E53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2D31-4269-6B4F-A348-ADF85546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9C2EE-B4C0-1145-82C5-F4E8C5A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76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5B2D-5544-274E-8DFD-D9711B5F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5EBB3-3CBD-FF4D-B0C7-C0C9F93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E7C4-7717-A244-AB66-D116CC4F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FCC7C-AFF1-D54B-8F5C-04D150E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35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A103C-074D-3D4A-8581-189FD14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F0320-67A2-4042-9F41-4ECF1A06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E19B-B59C-AF4D-8D61-7108341A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30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4665-548C-E241-B72D-B30D8DD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507D-861F-2D4E-8BD5-38579FA8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2F2A-14FA-8F4E-AC0B-614694BD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439B-C26B-054F-B483-1E148A24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ADC68-1B58-1A41-B8DB-C14CE1E1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DC34-3F46-CF42-A542-3E3380DE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834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904-7E2F-804B-A58D-BEF97B12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2EA0C-F67F-8D4F-8256-AE70C20F5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37D2F-0446-F041-A588-BA146050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FEC0-55AD-9544-AF6C-C9068BA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DEA7-78CA-4241-83C2-BC6CE6BF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C7B5-F8B3-E14B-84E8-2EAAA6E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10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F0788-8A91-3B45-8564-8F6E451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ED07-CF6C-894B-B006-62971377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8A88-C00D-484C-A3AA-F06900EE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EFF2-805D-484E-A987-8B48472C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F492D-C6B1-3F42-9F6E-B425736F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9F1308-D10C-114C-B735-82E05DD6B9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9CF4D06A-059C-6C4B-A7B2-1C906E1AEA46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14ADE074-6B9F-E246-A63F-5940A45C8E14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61820C1C-C24B-1741-9357-E12A5C70DD82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2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tiff"/><Relationship Id="rId7" Type="http://schemas.openxmlformats.org/officeDocument/2006/relationships/image" Target="../media/image15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jpg"/><Relationship Id="rId4" Type="http://schemas.openxmlformats.org/officeDocument/2006/relationships/image" Target="../media/image12.tif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coco.cosyco.ru/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://ruscorpora.ru/o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hyperlink" Target="https://spraakbanken.gu.se/karp/#?mode=konstruktikon-ru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zhdunami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1432806"/>
            <a:ext cx="7900639" cy="1102519"/>
          </a:xfrm>
        </p:spPr>
        <p:txBody>
          <a:bodyPr>
            <a:noAutofit/>
          </a:bodyPr>
          <a:lstStyle/>
          <a:p>
            <a:r>
              <a:rPr lang="en-US" sz="2400" b="1" dirty="0"/>
              <a:t>The Strategic Mastery of Russian Tool (</a:t>
            </a:r>
            <a:r>
              <a:rPr lang="en-US" sz="2400" b="1" dirty="0" err="1"/>
              <a:t>SMARTool</a:t>
            </a:r>
            <a:r>
              <a:rPr lang="en-US" sz="2400" b="1" dirty="0"/>
              <a:t>): </a:t>
            </a:r>
            <a:br>
              <a:rPr lang="nb-NO" sz="2400" dirty="0"/>
            </a:br>
            <a:r>
              <a:rPr lang="nb-NO" sz="2400" b="1" dirty="0"/>
              <a:t>En ny måte å lære russiske paradigmer på</a:t>
            </a:r>
            <a:br>
              <a:rPr lang="nb-NO" sz="2400" b="1" dirty="0"/>
            </a:br>
            <a:r>
              <a:rPr lang="ru-RU" sz="2400" b="1" dirty="0"/>
              <a:t>Новый метод для усвоения русских парадигм </a:t>
            </a:r>
            <a:endParaRPr lang="en-US" sz="2400" b="1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4366" y="2704628"/>
            <a:ext cx="7646746" cy="1154853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Laura A. </a:t>
            </a:r>
            <a:r>
              <a:rPr lang="en-US" sz="1800" dirty="0" err="1">
                <a:latin typeface="+mn-lt"/>
              </a:rPr>
              <a:t>Janda</a:t>
            </a:r>
            <a:r>
              <a:rPr lang="cs-CZ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UiT</a:t>
            </a:r>
            <a:r>
              <a:rPr lang="en-US" sz="1800" dirty="0">
                <a:latin typeface="+mn-lt"/>
              </a:rPr>
              <a:t> The Arctic University of Norway</a:t>
            </a:r>
          </a:p>
          <a:p>
            <a:r>
              <a:rPr lang="en-US" sz="1800" dirty="0"/>
              <a:t>Valentina </a:t>
            </a:r>
            <a:r>
              <a:rPr lang="en-US" sz="1800" dirty="0" err="1"/>
              <a:t>Zhukova</a:t>
            </a:r>
            <a:r>
              <a:rPr lang="en-US" sz="1800" dirty="0"/>
              <a:t>,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School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Economics</a:t>
            </a:r>
            <a:r>
              <a:rPr lang="ru-RU" sz="1800" dirty="0"/>
              <a:t>, </a:t>
            </a:r>
            <a:r>
              <a:rPr lang="cs-CZ" sz="1800" dirty="0" err="1"/>
              <a:t>Moscow</a:t>
            </a:r>
            <a:endParaRPr lang="en-US" sz="1800" dirty="0">
              <a:latin typeface="+mn-lt"/>
            </a:endParaRPr>
          </a:p>
          <a:p>
            <a:r>
              <a:rPr lang="en-US" sz="1800" dirty="0"/>
              <a:t>Francis M. </a:t>
            </a:r>
            <a:r>
              <a:rPr lang="en-US" sz="1800" dirty="0" err="1"/>
              <a:t>Tyers</a:t>
            </a:r>
            <a:r>
              <a:rPr lang="cs-CZ" sz="1800" dirty="0"/>
              <a:t>, Indiana University and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School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Economics</a:t>
            </a:r>
            <a:r>
              <a:rPr lang="ru-RU" sz="1800" dirty="0"/>
              <a:t>, </a:t>
            </a:r>
            <a:r>
              <a:rPr lang="cs-CZ" sz="1800" dirty="0" err="1"/>
              <a:t>Moscow</a:t>
            </a:r>
            <a:endParaRPr lang="en-US" sz="1800" dirty="0"/>
          </a:p>
        </p:txBody>
      </p:sp>
      <p:pic>
        <p:nvPicPr>
          <p:cNvPr id="6" name="Picture 3" descr="clear3large.png">
            <a:extLst>
              <a:ext uri="{FF2B5EF4-FFF2-40B4-BE49-F238E27FC236}">
                <a16:creationId xmlns:a16="http://schemas.microsoft.com/office/drawing/2014/main" id="{0F547DC4-5070-D041-819A-BCE2DA06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4232915"/>
            <a:ext cx="28305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2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0" y="199697"/>
            <a:ext cx="3289738" cy="2650373"/>
          </a:xfrm>
          <a:prstGeom prst="wedgeRoundRectCallout">
            <a:avLst>
              <a:gd name="adj1" fmla="val 38769"/>
              <a:gd name="adj2" fmla="val 83216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After 11 iterations, the errors committed by the single forms model are consistently smaller</a:t>
            </a:r>
          </a:p>
        </p:txBody>
      </p:sp>
    </p:spTree>
    <p:extLst>
      <p:ext uri="{BB962C8B-B14F-4D97-AF65-F5344CB8AC3E}">
        <p14:creationId xmlns:p14="http://schemas.microsoft.com/office/powerpoint/2010/main" val="99005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+mj-lt"/>
                <a:ea typeface="ＭＳ Ｐゴシック" charset="-128"/>
                <a:cs typeface="Open Sans" charset="0"/>
              </a:rPr>
              <a:t>Computational Learning Experiment: Summary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56745" y="1313260"/>
            <a:ext cx="7693572" cy="361592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Learning is potentially enhanced by focus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only on the most typical wordforms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attested for each lexeme: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accuracy increases 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and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severity of errors decreases</a:t>
            </a:r>
          </a:p>
          <a:p>
            <a:r>
              <a:rPr lang="en-US" altLang="en-US" sz="2800" dirty="0">
                <a:ea typeface="ＭＳ Ｐゴシック" charset="-128"/>
                <a:cs typeface="Open Sans Light" charset="0"/>
              </a:rPr>
              <a:t>This finding is </a:t>
            </a:r>
            <a:r>
              <a:rPr lang="en-US" altLang="en-US" sz="2800" b="1" dirty="0">
                <a:ea typeface="ＭＳ Ｐゴシック" charset="-128"/>
                <a:cs typeface="Open Sans Light" charset="0"/>
              </a:rPr>
              <a:t>consistent with a usage-based cognitively plausible model</a:t>
            </a:r>
          </a:p>
        </p:txBody>
      </p:sp>
    </p:spTree>
    <p:extLst>
      <p:ext uri="{BB962C8B-B14F-4D97-AF65-F5344CB8AC3E}">
        <p14:creationId xmlns:p14="http://schemas.microsoft.com/office/powerpoint/2010/main" val="67215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1737" y="225156"/>
            <a:ext cx="8308679" cy="912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altLang="en-US" sz="4000" b="1" dirty="0">
                <a:latin typeface="+mj-lt"/>
                <a:ea typeface="ＭＳ Ｐゴシック" charset="-128"/>
                <a:cs typeface="Open Sans" charset="0"/>
              </a:rPr>
              <a:t>Introducing the </a:t>
            </a:r>
            <a:r>
              <a:rPr lang="en-US" altLang="en-US" sz="4000" b="1" dirty="0" err="1">
                <a:latin typeface="+mj-lt"/>
                <a:ea typeface="ＭＳ Ｐゴシック" charset="-128"/>
                <a:cs typeface="Open Sans" charset="0"/>
              </a:rPr>
              <a:t>SMARTool</a:t>
            </a:r>
            <a:endParaRPr lang="en-US" altLang="en-US" sz="40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678253" y="1250732"/>
            <a:ext cx="5872163" cy="3823714"/>
          </a:xfrm>
        </p:spPr>
        <p:txBody>
          <a:bodyPr>
            <a:noAutofit/>
          </a:bodyPr>
          <a:lstStyle/>
          <a:p>
            <a:r>
              <a:rPr lang="en-US" altLang="en-US" sz="2400" b="1" dirty="0">
                <a:latin typeface="+mn-lt"/>
                <a:ea typeface="ＭＳ Ｐゴシック" charset="-128"/>
                <a:cs typeface="Open Sans Light" charset="0"/>
              </a:rPr>
              <a:t>Strategic Mastery of Russian Tool</a:t>
            </a:r>
          </a:p>
          <a:p>
            <a:r>
              <a:rPr lang="nb-NO" sz="2400" dirty="0">
                <a:latin typeface="+mn-lt"/>
              </a:rPr>
              <a:t>The </a:t>
            </a:r>
            <a:r>
              <a:rPr lang="nb-NO" sz="2400" dirty="0" err="1">
                <a:latin typeface="+mn-lt"/>
              </a:rPr>
              <a:t>user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can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browse</a:t>
            </a:r>
            <a:r>
              <a:rPr lang="nb-NO" sz="2400" dirty="0">
                <a:latin typeface="+mn-lt"/>
              </a:rPr>
              <a:t> over 3000 Russian </a:t>
            </a:r>
            <a:r>
              <a:rPr lang="nb-NO" sz="2400" dirty="0" err="1">
                <a:latin typeface="+mn-lt"/>
              </a:rPr>
              <a:t>words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according</a:t>
            </a:r>
            <a:r>
              <a:rPr lang="nb-NO" sz="2400" dirty="0">
                <a:latin typeface="+mn-lt"/>
              </a:rPr>
              <a:t> to </a:t>
            </a:r>
            <a:r>
              <a:rPr lang="nb-NO" sz="2400" dirty="0" err="1">
                <a:latin typeface="+mn-lt"/>
              </a:rPr>
              <a:t>proficiency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level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topic</a:t>
            </a:r>
            <a:r>
              <a:rPr lang="nb-NO" sz="2400" dirty="0">
                <a:latin typeface="+mn-lt"/>
              </a:rPr>
              <a:t>,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categories</a:t>
            </a:r>
            <a:endParaRPr lang="nb-NO" sz="2400" dirty="0">
              <a:latin typeface="+mn-lt"/>
            </a:endParaRPr>
          </a:p>
          <a:p>
            <a:r>
              <a:rPr lang="nb-NO" sz="2400" dirty="0">
                <a:latin typeface="+mn-lt"/>
              </a:rPr>
              <a:t>For </a:t>
            </a:r>
            <a:r>
              <a:rPr lang="nb-NO" sz="2400" dirty="0" err="1">
                <a:latin typeface="+mn-lt"/>
              </a:rPr>
              <a:t>each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word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SMARTool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provides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three</a:t>
            </a:r>
            <a:r>
              <a:rPr lang="nb-NO" sz="2400" dirty="0">
                <a:latin typeface="+mn-lt"/>
              </a:rPr>
              <a:t> most </a:t>
            </a:r>
            <a:r>
              <a:rPr lang="nb-NO" sz="2400" dirty="0" err="1">
                <a:latin typeface="+mn-lt"/>
              </a:rPr>
              <a:t>common</a:t>
            </a:r>
            <a:r>
              <a:rPr lang="nb-NO" sz="2400" dirty="0">
                <a:latin typeface="+mn-lt"/>
              </a:rPr>
              <a:t> forms, </a:t>
            </a:r>
            <a:r>
              <a:rPr lang="nb-NO" sz="2400" dirty="0" err="1">
                <a:latin typeface="+mn-lt"/>
              </a:rPr>
              <a:t>plus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example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sentences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that</a:t>
            </a:r>
            <a:r>
              <a:rPr lang="nb-NO" sz="2400" dirty="0">
                <a:latin typeface="+mn-lt"/>
              </a:rPr>
              <a:t> show </a:t>
            </a:r>
            <a:r>
              <a:rPr lang="nb-NO" sz="2400" dirty="0" err="1">
                <a:latin typeface="+mn-lt"/>
              </a:rPr>
              <a:t>typical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collocations</a:t>
            </a:r>
            <a:r>
              <a:rPr lang="nb-NO" sz="2400" dirty="0">
                <a:latin typeface="+mn-lt"/>
              </a:rPr>
              <a:t>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constructions</a:t>
            </a:r>
            <a:endParaRPr lang="nb-NO" sz="2400" dirty="0">
              <a:latin typeface="+mn-lt"/>
            </a:endParaRPr>
          </a:p>
          <a:p>
            <a:r>
              <a:rPr lang="nb-NO" sz="2400" dirty="0"/>
              <a:t>The </a:t>
            </a:r>
            <a:r>
              <a:rPr lang="nb-NO" sz="2400" dirty="0" err="1"/>
              <a:t>SMARTool</a:t>
            </a:r>
            <a:r>
              <a:rPr lang="nb-NO" sz="2400" dirty="0"/>
              <a:t> </a:t>
            </a:r>
            <a:r>
              <a:rPr lang="nb-NO" sz="2400" dirty="0" err="1"/>
              <a:t>provides</a:t>
            </a:r>
            <a:r>
              <a:rPr lang="nb-NO" sz="2400" dirty="0"/>
              <a:t> </a:t>
            </a:r>
            <a:r>
              <a:rPr lang="nb-NO" sz="2400" dirty="0" err="1"/>
              <a:t>audio</a:t>
            </a:r>
            <a:r>
              <a:rPr lang="nb-NO" sz="2400" dirty="0"/>
              <a:t> and </a:t>
            </a:r>
            <a:r>
              <a:rPr lang="nb-NO" sz="2400" dirty="0" err="1"/>
              <a:t>translations</a:t>
            </a: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  <a:p>
            <a:endParaRPr lang="en-US" altLang="en-US" sz="2600" dirty="0">
              <a:latin typeface="+mn-lt"/>
              <a:ea typeface="ＭＳ Ｐゴシック" charset="-128"/>
              <a:cs typeface="Open Sans Light" charset="0"/>
            </a:endParaRPr>
          </a:p>
        </p:txBody>
      </p:sp>
      <p:pic>
        <p:nvPicPr>
          <p:cNvPr id="5" name="Picture 4" descr="mage result for packing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" y="1250731"/>
            <a:ext cx="2330332" cy="38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61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03C-7B86-AA40-AA3A-FF5B070D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Members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SMARTool</a:t>
            </a:r>
            <a:r>
              <a:rPr lang="nb-NO" b="1" dirty="0"/>
              <a:t>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69FF-0E7C-9544-A0A1-D60CB345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r="20155" b="22999"/>
          <a:stretch/>
        </p:blipFill>
        <p:spPr>
          <a:xfrm>
            <a:off x="670300" y="1130331"/>
            <a:ext cx="1291079" cy="1536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E168-458A-524D-9BDC-6AB346AC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0" t="-1" r="13712" b="833"/>
          <a:stretch/>
        </p:blipFill>
        <p:spPr>
          <a:xfrm>
            <a:off x="2181221" y="1137851"/>
            <a:ext cx="1602463" cy="1536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9BC9-34F4-B542-B76D-93C3FAC8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9"/>
          <a:stretch/>
        </p:blipFill>
        <p:spPr>
          <a:xfrm>
            <a:off x="3913382" y="1137850"/>
            <a:ext cx="1551684" cy="1536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1A76B-0BB2-4B47-A3C6-439DA7FE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416" y="1130331"/>
            <a:ext cx="1235238" cy="154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A3367-D406-DF44-82A3-09F85AAA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7" r="4326" b="8684"/>
          <a:stretch/>
        </p:blipFill>
        <p:spPr>
          <a:xfrm>
            <a:off x="7108445" y="1130331"/>
            <a:ext cx="1455643" cy="154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E5AB8-3C2C-7345-B9D3-D8BB9292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5" r="11281"/>
          <a:stretch/>
        </p:blipFill>
        <p:spPr>
          <a:xfrm>
            <a:off x="670300" y="3072324"/>
            <a:ext cx="1324843" cy="163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A46F2-ECF1-5644-888D-6096B3652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8" t="1471" r="10642" b="3300"/>
          <a:stretch/>
        </p:blipFill>
        <p:spPr>
          <a:xfrm>
            <a:off x="2277848" y="3072324"/>
            <a:ext cx="1409208" cy="163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61DC6-2D36-8A4A-A260-4E6CBBA4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6" t="3872" r="11401" b="3445"/>
          <a:stretch/>
        </p:blipFill>
        <p:spPr>
          <a:xfrm>
            <a:off x="3937770" y="3072323"/>
            <a:ext cx="1527296" cy="1637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8B177-F012-7244-A04E-7597D7A43155}"/>
              </a:ext>
            </a:extLst>
          </p:cNvPr>
          <p:cNvSpPr txBox="1"/>
          <p:nvPr/>
        </p:nvSpPr>
        <p:spPr>
          <a:xfrm>
            <a:off x="670300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Radovan Bast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70A71-CBDD-2E43-AB22-94D313EDC6A0}"/>
              </a:ext>
            </a:extLst>
          </p:cNvPr>
          <p:cNvSpPr txBox="1"/>
          <p:nvPr/>
        </p:nvSpPr>
        <p:spPr>
          <a:xfrm>
            <a:off x="2316879" y="2666498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Tore Nesset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3EE4-E6B7-4243-AB48-6B1050E5026E}"/>
              </a:ext>
            </a:extLst>
          </p:cNvPr>
          <p:cNvSpPr txBox="1"/>
          <p:nvPr/>
        </p:nvSpPr>
        <p:spPr>
          <a:xfrm>
            <a:off x="3945352" y="2666497"/>
            <a:ext cx="148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Svetlana </a:t>
            </a:r>
            <a:r>
              <a:rPr lang="nb-NO" sz="1400" dirty="0" err="1"/>
              <a:t>Sokolova</a:t>
            </a:r>
            <a:endParaRPr lang="nb-NO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9DB75-1C38-2345-B56D-31CF7BF0457D}"/>
              </a:ext>
            </a:extLst>
          </p:cNvPr>
          <p:cNvSpPr txBox="1"/>
          <p:nvPr/>
        </p:nvSpPr>
        <p:spPr>
          <a:xfrm>
            <a:off x="5559961" y="2674017"/>
            <a:ext cx="144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Mikhail </a:t>
            </a:r>
            <a:r>
              <a:rPr lang="nb-NO" sz="1400" dirty="0" err="1"/>
              <a:t>Kopotev</a:t>
            </a:r>
            <a:endParaRPr lang="nb-N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F4914-A1FC-8B48-943E-45ACA20AE991}"/>
              </a:ext>
            </a:extLst>
          </p:cNvPr>
          <p:cNvSpPr txBox="1"/>
          <p:nvPr/>
        </p:nvSpPr>
        <p:spPr>
          <a:xfrm>
            <a:off x="7101862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Francis </a:t>
            </a:r>
            <a:r>
              <a:rPr lang="nb-NO" sz="1400" dirty="0" err="1"/>
              <a:t>Tyers</a:t>
            </a:r>
            <a:endParaRPr lang="nb-N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653728-9BD4-7E43-A15D-E756BEFF8D80}"/>
              </a:ext>
            </a:extLst>
          </p:cNvPr>
          <p:cNvSpPr txBox="1"/>
          <p:nvPr/>
        </p:nvSpPr>
        <p:spPr>
          <a:xfrm>
            <a:off x="505821" y="4702509"/>
            <a:ext cx="160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Ekaterina </a:t>
            </a:r>
            <a:r>
              <a:rPr lang="nb-NO" sz="1400" dirty="0" err="1"/>
              <a:t>Rakhilina</a:t>
            </a:r>
            <a:endParaRPr lang="nb-NO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B95B-B6D7-DE40-A052-C6DE505C6567}"/>
              </a:ext>
            </a:extLst>
          </p:cNvPr>
          <p:cNvSpPr txBox="1"/>
          <p:nvPr/>
        </p:nvSpPr>
        <p:spPr>
          <a:xfrm>
            <a:off x="2181221" y="4709682"/>
            <a:ext cx="160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Olga </a:t>
            </a:r>
            <a:r>
              <a:rPr lang="nb-NO" sz="1400" dirty="0" err="1"/>
              <a:t>Lyashevskaya</a:t>
            </a:r>
            <a:endParaRPr lang="nb-N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AFAA-3888-1B48-9BDD-527BABC3F466}"/>
              </a:ext>
            </a:extLst>
          </p:cNvPr>
          <p:cNvSpPr txBox="1"/>
          <p:nvPr/>
        </p:nvSpPr>
        <p:spPr>
          <a:xfrm>
            <a:off x="3885888" y="4713442"/>
            <a:ext cx="16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Valentina </a:t>
            </a:r>
            <a:r>
              <a:rPr lang="nb-NO" sz="1400" dirty="0" err="1"/>
              <a:t>Zhukova</a:t>
            </a:r>
            <a:endParaRPr lang="nb-NO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9F08-D408-8942-B90B-F57F1945489E}"/>
              </a:ext>
            </a:extLst>
          </p:cNvPr>
          <p:cNvSpPr txBox="1"/>
          <p:nvPr/>
        </p:nvSpPr>
        <p:spPr>
          <a:xfrm>
            <a:off x="5574972" y="4709682"/>
            <a:ext cx="150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James McDonald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FE3B8-C06E-D54C-A69D-C2B70FBECB22}"/>
              </a:ext>
            </a:extLst>
          </p:cNvPr>
          <p:cNvSpPr txBox="1"/>
          <p:nvPr/>
        </p:nvSpPr>
        <p:spPr>
          <a:xfrm>
            <a:off x="7101862" y="4702507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/>
              <a:t>Evgeniia</a:t>
            </a:r>
            <a:r>
              <a:rPr lang="nb-NO" sz="1400" dirty="0"/>
              <a:t> </a:t>
            </a:r>
            <a:r>
              <a:rPr lang="nb-NO" sz="1400" dirty="0" err="1"/>
              <a:t>Sudarikova</a:t>
            </a:r>
            <a:endParaRPr lang="nb-NO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46B-DE72-E443-A101-AD4B9F7BB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42028" r="35943" b="14959"/>
          <a:stretch/>
        </p:blipFill>
        <p:spPr>
          <a:xfrm rot="10800000">
            <a:off x="7188451" y="3072323"/>
            <a:ext cx="1412499" cy="1630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AD6D-CB8D-174C-BED9-025618492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6" t="24652" r="8989" b="5621"/>
          <a:stretch/>
        </p:blipFill>
        <p:spPr>
          <a:xfrm>
            <a:off x="5655320" y="3072322"/>
            <a:ext cx="1365310" cy="16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2DAF-63B6-9B42-9B15-CA7AFEC3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Vocabulary Selection from 5 Textbooks and </a:t>
            </a:r>
            <a:r>
              <a:rPr lang="ru-RU" sz="2800" b="1" dirty="0"/>
              <a:t>Лексический минимум</a:t>
            </a:r>
            <a:r>
              <a:rPr lang="nb-NO" sz="2800" b="1" dirty="0"/>
              <a:t>; </a:t>
            </a:r>
            <a:r>
              <a:rPr lang="nb-NO" sz="2800" b="1" dirty="0" err="1"/>
              <a:t>Balanced</a:t>
            </a:r>
            <a:r>
              <a:rPr lang="nb-NO" sz="2800" b="1" dirty="0"/>
              <a:t> for </a:t>
            </a:r>
            <a:r>
              <a:rPr lang="nb-NO" sz="2800" b="1" dirty="0" err="1"/>
              <a:t>Nouns</a:t>
            </a:r>
            <a:r>
              <a:rPr lang="nb-NO" sz="2800" b="1" dirty="0"/>
              <a:t>, Verbs, </a:t>
            </a:r>
            <a:r>
              <a:rPr lang="nb-NO" sz="2800" b="1" dirty="0" err="1"/>
              <a:t>Adjs</a:t>
            </a:r>
            <a:r>
              <a:rPr lang="nb-NO" sz="2800" b="1" dirty="0"/>
              <a:t> (RNC ratio)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F12BFA-B54F-654C-BBE3-D370E8049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04166"/>
              </p:ext>
            </p:extLst>
          </p:nvPr>
        </p:nvGraphicFramePr>
        <p:xfrm>
          <a:off x="628650" y="1278577"/>
          <a:ext cx="788670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718515284"/>
                    </a:ext>
                  </a:extLst>
                </a:gridCol>
                <a:gridCol w="2270933">
                  <a:extLst>
                    <a:ext uri="{9D8B030D-6E8A-4147-A177-3AD203B41FA5}">
                      <a16:colId xmlns:a16="http://schemas.microsoft.com/office/drawing/2014/main" val="2102064521"/>
                    </a:ext>
                  </a:extLst>
                </a:gridCol>
                <a:gridCol w="2319251">
                  <a:extLst>
                    <a:ext uri="{9D8B030D-6E8A-4147-A177-3AD203B41FA5}">
                      <a16:colId xmlns:a16="http://schemas.microsoft.com/office/drawing/2014/main" val="2967504266"/>
                    </a:ext>
                  </a:extLst>
                </a:gridCol>
                <a:gridCol w="1324841">
                  <a:extLst>
                    <a:ext uri="{9D8B030D-6E8A-4147-A177-3AD203B41FA5}">
                      <a16:colId xmlns:a16="http://schemas.microsoft.com/office/drawing/2014/main" val="104090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CEFR Level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ACTFL Equivalent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Russian Equivalent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SMARTool number of lexemes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30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A1 “Beginner”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Novice Low-Mid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ТЭУ </a:t>
                      </a:r>
                      <a:r>
                        <a:rPr lang="en-US" sz="2000" dirty="0" err="1">
                          <a:effectLst/>
                        </a:rPr>
                        <a:t>Элементарный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8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A2 “Elementary”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Novice High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ТБУ </a:t>
                      </a:r>
                      <a:r>
                        <a:rPr lang="en-US" sz="2000" dirty="0" err="1">
                          <a:effectLst/>
                        </a:rPr>
                        <a:t>Базовый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6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B1 “Intermediate”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Low-Mid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ТРКИ-1 I </a:t>
                      </a:r>
                      <a:r>
                        <a:rPr lang="en-US" sz="2000" dirty="0" err="1">
                          <a:effectLst/>
                        </a:rPr>
                        <a:t>Cертификационный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B2 “Upper 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High-Advanced Low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ТРКИ-2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40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Typical Contexts Illustrated by Examples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017627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each lexeme we identify 3 most common wordforms and </a:t>
            </a:r>
            <a:r>
              <a:rPr lang="en-US" b="1" dirty="0"/>
              <a:t>most typical grammatical constructions</a:t>
            </a:r>
            <a:r>
              <a:rPr lang="en-US" dirty="0"/>
              <a:t> and </a:t>
            </a:r>
            <a:r>
              <a:rPr lang="en-US" b="1" dirty="0"/>
              <a:t>lexical collocations</a:t>
            </a:r>
            <a:r>
              <a:rPr lang="en-US" dirty="0"/>
              <a:t>, and provide corpus-inspired </a:t>
            </a:r>
            <a:r>
              <a:rPr lang="en-US" b="1" dirty="0"/>
              <a:t>example sentences</a:t>
            </a:r>
          </a:p>
          <a:p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queries</a:t>
            </a:r>
            <a:r>
              <a:rPr lang="nb-NO" dirty="0"/>
              <a:t>:</a:t>
            </a:r>
          </a:p>
          <a:p>
            <a:pPr lvl="1"/>
            <a:r>
              <a:rPr lang="nb-NO" dirty="0" err="1"/>
              <a:t>SynTagRus</a:t>
            </a:r>
            <a:r>
              <a:rPr lang="nb-NO" dirty="0"/>
              <a:t> Corpus</a:t>
            </a:r>
          </a:p>
          <a:p>
            <a:pPr lvl="1"/>
            <a:r>
              <a:rPr lang="en-US" dirty="0"/>
              <a:t>the Russian National Corpus (</a:t>
            </a:r>
            <a:r>
              <a:rPr lang="nb-NO" dirty="0">
                <a:hlinkClick r:id="rId2"/>
              </a:rPr>
              <a:t>http://ruscorpora.ru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Collocations Colligations Corpora (</a:t>
            </a:r>
            <a:r>
              <a:rPr lang="en-US" u="sng" dirty="0">
                <a:hlinkClick r:id="rId3"/>
              </a:rPr>
              <a:t>http://cococo.cosyco.ru/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Russian </a:t>
            </a:r>
            <a:r>
              <a:rPr lang="en-US" dirty="0" err="1"/>
              <a:t>Constructicon</a:t>
            </a:r>
            <a:r>
              <a:rPr lang="en-US" dirty="0"/>
              <a:t> (</a:t>
            </a:r>
            <a:r>
              <a:rPr lang="en-US" u="sng" dirty="0">
                <a:hlinkClick r:id="rId4"/>
              </a:rPr>
              <a:t>https://spraakbanken.gu.se/karp/#?mode=konstruktikon-rus</a:t>
            </a:r>
            <a:r>
              <a:rPr lang="en-US" dirty="0"/>
              <a:t>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00488-C4F9-ED4A-8AF2-7493680D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7" y="2457481"/>
            <a:ext cx="2411599" cy="56802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FB577-FB64-DA4E-A85F-6A6D5242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77" y="3180885"/>
            <a:ext cx="2415642" cy="62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9CCA-D6CB-2146-BD30-61A190FB3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77" y="3957213"/>
            <a:ext cx="2411599" cy="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359-7EE2-C849-ADA4-15593499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3E41-FD53-2143-9FBE-A359EF2A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b="1" dirty="0"/>
              <a:t>Select a </a:t>
            </a:r>
            <a:r>
              <a:rPr lang="nb-NO" sz="2400" b="1" dirty="0" err="1"/>
              <a:t>level</a:t>
            </a:r>
            <a:r>
              <a:rPr lang="nb-NO" sz="2400" b="1" dirty="0"/>
              <a:t>: </a:t>
            </a:r>
            <a:r>
              <a:rPr lang="nb-NO" sz="2400" dirty="0"/>
              <a:t>A1, A2, B1, B2, all </a:t>
            </a:r>
            <a:r>
              <a:rPr lang="nb-NO" sz="2400" dirty="0" err="1"/>
              <a:t>levels</a:t>
            </a:r>
            <a:endParaRPr lang="nb-NO" sz="2400" dirty="0"/>
          </a:p>
          <a:p>
            <a:pPr lvl="1"/>
            <a:r>
              <a:rPr lang="en-US" sz="2000" b="1" dirty="0"/>
              <a:t>Search by topic:</a:t>
            </a:r>
            <a:r>
              <a:rPr lang="en-US" sz="2000" dirty="0"/>
              <a:t> </a:t>
            </a:r>
            <a:r>
              <a:rPr lang="en-US" sz="2000" i="1" dirty="0" err="1"/>
              <a:t>внутренний</a:t>
            </a:r>
            <a:r>
              <a:rPr lang="en-US" sz="2000" i="1" dirty="0"/>
              <a:t> </a:t>
            </a:r>
            <a:r>
              <a:rPr lang="en-US" sz="2000" i="1" dirty="0" err="1"/>
              <a:t>мир</a:t>
            </a:r>
            <a:r>
              <a:rPr lang="en-US" sz="2000" dirty="0"/>
              <a:t>,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еда</a:t>
            </a:r>
            <a:r>
              <a:rPr lang="en-US" sz="2000" dirty="0"/>
              <a:t>, </a:t>
            </a:r>
            <a:r>
              <a:rPr lang="en-US" sz="2000" i="1" dirty="0" err="1"/>
              <a:t>животные</a:t>
            </a:r>
            <a:r>
              <a:rPr lang="en-US" sz="2000" i="1" dirty="0"/>
              <a:t>/</a:t>
            </a:r>
            <a:r>
              <a:rPr lang="en-US" sz="2000" i="1" dirty="0" err="1"/>
              <a:t>растения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i="1" dirty="0" err="1"/>
              <a:t>жильё</a:t>
            </a:r>
            <a:r>
              <a:rPr lang="en-US" sz="2000" dirty="0"/>
              <a:t>, </a:t>
            </a:r>
            <a:r>
              <a:rPr lang="en-US" sz="2000" i="1" dirty="0" err="1"/>
              <a:t>здоровье</a:t>
            </a:r>
            <a:r>
              <a:rPr lang="en-US" sz="2000" dirty="0"/>
              <a:t>, </a:t>
            </a:r>
            <a:r>
              <a:rPr lang="en-US" sz="2000" i="1" dirty="0" err="1"/>
              <a:t>люди</a:t>
            </a:r>
            <a:r>
              <a:rPr lang="en-US" sz="2000" dirty="0"/>
              <a:t>, </a:t>
            </a:r>
            <a:r>
              <a:rPr lang="en-US" sz="2000" i="1" dirty="0" err="1"/>
              <a:t>магазин</a:t>
            </a:r>
            <a:r>
              <a:rPr lang="en-US" sz="2000" dirty="0"/>
              <a:t>, </a:t>
            </a:r>
            <a:r>
              <a:rPr lang="en-US" sz="2000" i="1" dirty="0" err="1"/>
              <a:t>мера</a:t>
            </a:r>
            <a:r>
              <a:rPr lang="en-US" sz="2000" dirty="0"/>
              <a:t>, </a:t>
            </a:r>
            <a:r>
              <a:rPr lang="en-US" sz="2000" i="1" dirty="0" err="1"/>
              <a:t>общение</a:t>
            </a:r>
            <a:r>
              <a:rPr lang="en-US" sz="2000" dirty="0"/>
              <a:t>, </a:t>
            </a:r>
            <a:r>
              <a:rPr lang="en-US" sz="2000" i="1" dirty="0" err="1"/>
              <a:t>одежда</a:t>
            </a:r>
            <a:r>
              <a:rPr lang="en-US" sz="2000" dirty="0"/>
              <a:t>, </a:t>
            </a:r>
            <a:r>
              <a:rPr lang="en-US" sz="2000" i="1" dirty="0" err="1"/>
              <a:t>описание</a:t>
            </a:r>
            <a:r>
              <a:rPr lang="en-US" sz="2000" dirty="0"/>
              <a:t>, </a:t>
            </a:r>
            <a:r>
              <a:rPr lang="en-US" sz="2000" i="1" dirty="0" err="1"/>
              <a:t>погода</a:t>
            </a:r>
            <a:r>
              <a:rPr lang="en-US" sz="2000" dirty="0"/>
              <a:t>, </a:t>
            </a:r>
            <a:r>
              <a:rPr lang="en-US" sz="2000" i="1" dirty="0" err="1"/>
              <a:t>политика</a:t>
            </a:r>
            <a:r>
              <a:rPr lang="en-US" sz="2000" dirty="0"/>
              <a:t>, </a:t>
            </a:r>
            <a:r>
              <a:rPr lang="en-US" sz="2000" i="1" dirty="0" err="1"/>
              <a:t>путешествие</a:t>
            </a:r>
            <a:r>
              <a:rPr lang="en-US" sz="2000" dirty="0"/>
              <a:t>, </a:t>
            </a:r>
            <a:r>
              <a:rPr lang="en-US" sz="2000" i="1" dirty="0" err="1"/>
              <a:t>свободное</a:t>
            </a:r>
            <a:r>
              <a:rPr lang="en-US" sz="2000" dirty="0"/>
              <a:t>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транспорт</a:t>
            </a:r>
            <a:r>
              <a:rPr lang="en-US" sz="2000" dirty="0"/>
              <a:t>, </a:t>
            </a:r>
            <a:r>
              <a:rPr lang="en-US" sz="2000" i="1" dirty="0" err="1"/>
              <a:t>учёба</a:t>
            </a:r>
            <a:r>
              <a:rPr lang="en-US" sz="2000" i="1" dirty="0"/>
              <a:t>/</a:t>
            </a:r>
            <a:r>
              <a:rPr lang="en-US" sz="2000" i="1" dirty="0" err="1"/>
              <a:t>работа</a:t>
            </a:r>
            <a:endParaRPr lang="en-US" sz="2000" i="1" dirty="0"/>
          </a:p>
          <a:p>
            <a:pPr lvl="1"/>
            <a:r>
              <a:rPr lang="nb-NO" sz="2000" b="1" dirty="0" err="1"/>
              <a:t>Search</a:t>
            </a:r>
            <a:r>
              <a:rPr lang="nb-NO" sz="2000" b="1" dirty="0"/>
              <a:t> by </a:t>
            </a:r>
            <a:r>
              <a:rPr lang="nb-NO" sz="2000" b="1" dirty="0" err="1"/>
              <a:t>analysis</a:t>
            </a:r>
            <a:r>
              <a:rPr lang="nb-NO" sz="2000" b="1" dirty="0"/>
              <a:t>: </a:t>
            </a:r>
            <a:r>
              <a:rPr lang="nb-NO" sz="2000" dirty="0"/>
              <a:t>Select </a:t>
            </a:r>
            <a:r>
              <a:rPr lang="nb-NO" sz="2000" dirty="0" err="1"/>
              <a:t>grammatical</a:t>
            </a:r>
            <a:r>
              <a:rPr lang="nb-NO" sz="2000" dirty="0"/>
              <a:t> </a:t>
            </a:r>
            <a:r>
              <a:rPr lang="nb-NO" sz="2000" dirty="0" err="1"/>
              <a:t>features</a:t>
            </a:r>
            <a:r>
              <a:rPr lang="nb-NO" sz="2000" dirty="0"/>
              <a:t>, 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en-US" sz="2000" dirty="0"/>
              <a:t>“</a:t>
            </a:r>
            <a:r>
              <a:rPr lang="en-US" sz="2000" dirty="0" err="1"/>
              <a:t>Ins.Sing</a:t>
            </a:r>
            <a:r>
              <a:rPr lang="en-US" sz="2000" dirty="0"/>
              <a:t>”</a:t>
            </a:r>
            <a:r>
              <a:rPr lang="nb-NO" sz="2000" dirty="0"/>
              <a:t> </a:t>
            </a:r>
          </a:p>
          <a:p>
            <a:pPr lvl="1"/>
            <a:r>
              <a:rPr lang="en-US" sz="2000" b="1" dirty="0"/>
              <a:t>Search by dictionary</a:t>
            </a:r>
          </a:p>
          <a:p>
            <a:pPr lvl="1"/>
            <a:endParaRPr lang="en-US" sz="2000" b="1" dirty="0"/>
          </a:p>
          <a:p>
            <a:r>
              <a:rPr lang="en-US" sz="2300" b="1" dirty="0"/>
              <a:t>Translations and audio </a:t>
            </a:r>
            <a:r>
              <a:rPr lang="en-US" sz="2300" dirty="0"/>
              <a:t>available for all example sentences</a:t>
            </a:r>
            <a:r>
              <a:rPr lang="en-US" sz="2300" b="1" dirty="0"/>
              <a:t> </a:t>
            </a:r>
            <a:endParaRPr lang="nb-NO" sz="2300" b="1" dirty="0"/>
          </a:p>
        </p:txBody>
      </p:sp>
    </p:spTree>
    <p:extLst>
      <p:ext uri="{BB962C8B-B14F-4D97-AF65-F5344CB8AC3E}">
        <p14:creationId xmlns:p14="http://schemas.microsoft.com/office/powerpoint/2010/main" val="2475302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E13E-4B50-8841-A5C3-3496A513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336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DF5EA-71AF-AE41-84AA-C69960CAB969}"/>
              </a:ext>
            </a:extLst>
          </p:cNvPr>
          <p:cNvSpPr/>
          <p:nvPr/>
        </p:nvSpPr>
        <p:spPr>
          <a:xfrm>
            <a:off x="5331417" y="2123268"/>
            <a:ext cx="3665349" cy="2805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nb-NO" sz="2800" dirty="0"/>
              <a:t>Select a Level</a:t>
            </a:r>
          </a:p>
          <a:p>
            <a:pPr marL="514350" indent="-514350" algn="ctr">
              <a:buAutoNum type="arabicParenR"/>
            </a:pPr>
            <a:endParaRPr lang="nb-NO" sz="2800" dirty="0"/>
          </a:p>
          <a:p>
            <a:pPr algn="ctr"/>
            <a:r>
              <a:rPr lang="nb-NO" sz="2800" dirty="0"/>
              <a:t>2) </a:t>
            </a:r>
            <a:r>
              <a:rPr lang="nb-NO" sz="2800" dirty="0" err="1"/>
              <a:t>Search</a:t>
            </a:r>
            <a:r>
              <a:rPr lang="nb-NO" sz="2800" dirty="0"/>
              <a:t> by </a:t>
            </a:r>
            <a:r>
              <a:rPr lang="nb-NO" sz="2800" dirty="0" err="1"/>
              <a:t>topic</a:t>
            </a:r>
            <a:r>
              <a:rPr lang="nb-NO" sz="2800" dirty="0"/>
              <a:t>, </a:t>
            </a:r>
            <a:r>
              <a:rPr lang="nb-NO" sz="2800" dirty="0" err="1"/>
              <a:t>analysis</a:t>
            </a:r>
            <a:r>
              <a:rPr lang="nb-NO" sz="2800" dirty="0"/>
              <a:t>, </a:t>
            </a:r>
            <a:r>
              <a:rPr lang="nb-NO" sz="2800" dirty="0" err="1"/>
              <a:t>dictionary</a:t>
            </a:r>
            <a:r>
              <a:rPr lang="nb-NO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46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A315-23FC-4647-B6CE-7C0B9468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99"/>
            <a:ext cx="9158449" cy="468860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ED1FB33-04F8-264F-ADF9-B8A651C9BB3A}"/>
              </a:ext>
            </a:extLst>
          </p:cNvPr>
          <p:cNvSpPr/>
          <p:nvPr/>
        </p:nvSpPr>
        <p:spPr>
          <a:xfrm rot="14321757">
            <a:off x="435719" y="2012908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3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04B1D-AE1E-F74B-8F6A-D0211EF5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9141662" cy="55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24540-7B37-634A-A8B0-F75FDD31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Overview</a:t>
            </a:r>
            <a:endParaRPr lang="nb-NO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04A2-2D05-8E49-B61E-1C87E8BB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0906" cy="3263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dirty="0" err="1"/>
              <a:t>Distributional</a:t>
            </a:r>
            <a:r>
              <a:rPr lang="nb-NO" sz="2800" dirty="0"/>
              <a:t> </a:t>
            </a:r>
            <a:r>
              <a:rPr lang="nb-NO" sz="2800" dirty="0" err="1"/>
              <a:t>Facts</a:t>
            </a:r>
            <a:r>
              <a:rPr lang="nb-NO" sz="2800" dirty="0"/>
              <a:t> </a:t>
            </a:r>
            <a:r>
              <a:rPr lang="nb-NO" sz="2800" dirty="0" err="1"/>
              <a:t>about</a:t>
            </a:r>
            <a:r>
              <a:rPr lang="nb-NO" sz="2800" dirty="0"/>
              <a:t> Russian </a:t>
            </a:r>
            <a:r>
              <a:rPr lang="nb-NO" sz="2800" dirty="0" err="1"/>
              <a:t>Paradigms</a:t>
            </a:r>
            <a:endParaRPr lang="nb-NO" sz="2800" dirty="0"/>
          </a:p>
          <a:p>
            <a:pPr marL="342900" lvl="1" indent="0">
              <a:buNone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Computational Experiment on Learning of Paradigms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Introducing the </a:t>
            </a:r>
            <a:r>
              <a:rPr lang="en-US" sz="2800" dirty="0" err="1"/>
              <a:t>SMARTool</a:t>
            </a:r>
            <a:r>
              <a:rPr lang="en-US" sz="2800" dirty="0"/>
              <a:t>: </a:t>
            </a:r>
          </a:p>
          <a:p>
            <a:pPr marL="342900" lvl="1" indent="0">
              <a:buNone/>
            </a:pPr>
            <a:r>
              <a:rPr lang="nb-NO" sz="2500" dirty="0">
                <a:hlinkClick r:id="rId2"/>
              </a:rPr>
              <a:t>http://uit-no.github.io/smartool/</a:t>
            </a:r>
            <a:endParaRPr lang="nb-NO" sz="25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80865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C9D1-A599-F248-9A5F-A3B9713F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422"/>
            <a:ext cx="9216386" cy="53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1A766-91CA-6C4F-B325-DACDCC3D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0"/>
            <a:ext cx="9144000" cy="528961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D2FB0CA-2287-D44D-94EB-85572E397B16}"/>
              </a:ext>
            </a:extLst>
          </p:cNvPr>
          <p:cNvSpPr/>
          <p:nvPr/>
        </p:nvSpPr>
        <p:spPr>
          <a:xfrm rot="14321757">
            <a:off x="210992" y="2750815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81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CB3F4-FAE6-7F4F-9DE3-57265A7E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F6B92-7320-254B-8C8C-887B52A6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94"/>
            <a:ext cx="9144000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3F688-2066-244B-AB78-39A28D6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7"/>
            <a:ext cx="9144000" cy="5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CCE6-B150-584E-ADAB-91B3222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" y="-110426"/>
            <a:ext cx="9049260" cy="5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6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3C-75EC-514B-9CB5-68EBF1F1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The </a:t>
            </a:r>
            <a:r>
              <a:rPr lang="nb-NO" b="1" dirty="0" err="1"/>
              <a:t>SMARTool</a:t>
            </a:r>
            <a:r>
              <a:rPr lang="nb-NO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17FA-AB50-FC47-82A5-8C536A4B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Inspired by research </a:t>
            </a:r>
            <a:r>
              <a:rPr lang="en-US" dirty="0"/>
              <a:t>on the distribution and simulated learning of Russian wordforms</a:t>
            </a:r>
            <a:r>
              <a:rPr lang="nb-NO" dirty="0"/>
              <a:t> (</a:t>
            </a:r>
            <a:r>
              <a:rPr lang="nb-NO" b="1" dirty="0" err="1"/>
              <a:t>cognitively</a:t>
            </a:r>
            <a:r>
              <a:rPr lang="nb-NO" b="1" dirty="0"/>
              <a:t> plausible</a:t>
            </a:r>
            <a:r>
              <a:rPr lang="nb-NO" dirty="0"/>
              <a:t>)</a:t>
            </a:r>
          </a:p>
          <a:p>
            <a:r>
              <a:rPr lang="en-US" dirty="0"/>
              <a:t>Strategic focus on the </a:t>
            </a:r>
            <a:r>
              <a:rPr lang="en-US" b="1" dirty="0"/>
              <a:t>highest frequency wordforms and contexts </a:t>
            </a:r>
            <a:r>
              <a:rPr lang="en-US" dirty="0"/>
              <a:t>that motivate their use</a:t>
            </a:r>
            <a:r>
              <a:rPr lang="nb-NO" dirty="0"/>
              <a:t> (</a:t>
            </a:r>
            <a:r>
              <a:rPr lang="nb-NO" b="1" dirty="0" err="1"/>
              <a:t>usage-based</a:t>
            </a:r>
            <a:r>
              <a:rPr lang="nb-NO" dirty="0"/>
              <a:t>)</a:t>
            </a:r>
          </a:p>
          <a:p>
            <a:r>
              <a:rPr lang="en-US" b="1" dirty="0"/>
              <a:t>Reduces the task</a:t>
            </a:r>
            <a:r>
              <a:rPr lang="en-US" dirty="0"/>
              <a:t> of learning a basic vocabulary of about 3,000 lexemes </a:t>
            </a:r>
            <a:r>
              <a:rPr lang="en-US" b="1" dirty="0"/>
              <a:t>by over 90%</a:t>
            </a:r>
            <a:r>
              <a:rPr lang="nb-NO" b="1" dirty="0"/>
              <a:t> </a:t>
            </a:r>
          </a:p>
          <a:p>
            <a:r>
              <a:rPr lang="en-US" dirty="0"/>
              <a:t>Can be </a:t>
            </a:r>
            <a:r>
              <a:rPr lang="en-US" b="1" dirty="0"/>
              <a:t>continuously updated </a:t>
            </a:r>
            <a:r>
              <a:rPr lang="en-US" dirty="0"/>
              <a:t>and custom-tailored</a:t>
            </a:r>
          </a:p>
          <a:p>
            <a:r>
              <a:rPr lang="en-US" dirty="0"/>
              <a:t>Potentially </a:t>
            </a:r>
            <a:r>
              <a:rPr lang="en-US" b="1" dirty="0"/>
              <a:t>portable to other languages </a:t>
            </a:r>
            <a:r>
              <a:rPr lang="en-US" dirty="0"/>
              <a:t>with rich inflectional morphology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169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8C385-2411-824A-8157-6408BED15363}"/>
              </a:ext>
            </a:extLst>
          </p:cNvPr>
          <p:cNvSpPr txBox="1"/>
          <p:nvPr/>
        </p:nvSpPr>
        <p:spPr>
          <a:xfrm>
            <a:off x="85240" y="61993"/>
            <a:ext cx="9058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References</a:t>
            </a:r>
            <a:endParaRPr lang="nb-NO" dirty="0"/>
          </a:p>
          <a:p>
            <a:pPr marL="180000" indent="-457200"/>
            <a:r>
              <a:rPr lang="en-US" sz="900" dirty="0" err="1"/>
              <a:t>Andrjušina</a:t>
            </a:r>
            <a:r>
              <a:rPr lang="en-US" sz="900" dirty="0"/>
              <a:t>, N. P., G. A. </a:t>
            </a:r>
            <a:r>
              <a:rPr lang="en-US" sz="900" dirty="0" err="1"/>
              <a:t>Bitextina</a:t>
            </a:r>
            <a:r>
              <a:rPr lang="en-US" sz="900" dirty="0"/>
              <a:t>, L. P. </a:t>
            </a:r>
            <a:r>
              <a:rPr lang="en-US" sz="900" dirty="0" err="1"/>
              <a:t>Klobukova</a:t>
            </a:r>
            <a:r>
              <a:rPr lang="en-US" sz="900" dirty="0"/>
              <a:t>, L. N. </a:t>
            </a:r>
            <a:r>
              <a:rPr lang="en-US" sz="900" dirty="0" err="1"/>
              <a:t>Norejko</a:t>
            </a:r>
            <a:r>
              <a:rPr lang="en-US" sz="900" dirty="0"/>
              <a:t>, I. V. </a:t>
            </a:r>
            <a:r>
              <a:rPr lang="en-US" sz="900" dirty="0" err="1"/>
              <a:t>Odincova</a:t>
            </a:r>
            <a:r>
              <a:rPr lang="en-US" sz="900" dirty="0"/>
              <a:t> (eds.). 2014-2015. </a:t>
            </a:r>
            <a:r>
              <a:rPr lang="en-US" sz="900" i="1" dirty="0" err="1"/>
              <a:t>Лексический</a:t>
            </a:r>
            <a:r>
              <a:rPr lang="en-US" sz="900" i="1" dirty="0"/>
              <a:t> </a:t>
            </a:r>
            <a:r>
              <a:rPr lang="en-US" sz="900" i="1" dirty="0" err="1"/>
              <a:t>минимум</a:t>
            </a:r>
            <a:r>
              <a:rPr lang="en-US" sz="900" i="1" dirty="0"/>
              <a:t> </a:t>
            </a:r>
            <a:r>
              <a:rPr lang="en-US" sz="900" i="1" dirty="0" err="1"/>
              <a:t>по</a:t>
            </a:r>
            <a:r>
              <a:rPr lang="en-US" sz="900" i="1" dirty="0"/>
              <a:t> </a:t>
            </a:r>
            <a:r>
              <a:rPr lang="en-US" sz="900" i="1" dirty="0" err="1"/>
              <a:t>русскому</a:t>
            </a:r>
            <a:r>
              <a:rPr lang="en-US" sz="900" i="1" dirty="0"/>
              <a:t> </a:t>
            </a:r>
            <a:r>
              <a:rPr lang="en-US" sz="900" i="1" dirty="0" err="1"/>
              <a:t>языку</a:t>
            </a:r>
            <a:r>
              <a:rPr lang="en-US" sz="900" i="1" dirty="0"/>
              <a:t>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иностранному</a:t>
            </a:r>
            <a:r>
              <a:rPr lang="en-US" sz="900" i="1" dirty="0"/>
              <a:t>.</a:t>
            </a:r>
            <a:r>
              <a:rPr lang="en-US" sz="900" dirty="0"/>
              <a:t> Levels A1-B2. St. Petersburg: Zlatoust.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1992. Quantitative aspects of morphological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1991</a:t>
            </a:r>
            <a:r>
              <a:rPr lang="en-US" sz="900" dirty="0"/>
              <a:t>, 109–149.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1993. On frequency, transparency, and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1992</a:t>
            </a:r>
            <a:r>
              <a:rPr lang="en-US" sz="900" dirty="0"/>
              <a:t>, 181–208.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/>
              <a:t>Bondar’, N. I. and S. A. </a:t>
            </a:r>
            <a:r>
              <a:rPr lang="en-US" sz="900" dirty="0" err="1"/>
              <a:t>Lutin</a:t>
            </a:r>
            <a:r>
              <a:rPr lang="en-US" sz="900" dirty="0"/>
              <a:t>. 2013.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спросить</a:t>
            </a:r>
            <a:r>
              <a:rPr lang="en-US" sz="900" i="1" dirty="0"/>
              <a:t>?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сказать</a:t>
            </a:r>
            <a:r>
              <a:rPr lang="en-US" sz="900" i="1" dirty="0"/>
              <a:t>?</a:t>
            </a:r>
            <a:r>
              <a:rPr lang="en-US" sz="900" dirty="0"/>
              <a:t>, 2nd ed.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Černyšov</a:t>
            </a:r>
            <a:r>
              <a:rPr lang="en-US" sz="900" dirty="0"/>
              <a:t>, Stanislav. 2004. </a:t>
            </a:r>
            <a:r>
              <a:rPr lang="en-US" sz="900" i="1" dirty="0" err="1"/>
              <a:t>Поехали</a:t>
            </a:r>
            <a:r>
              <a:rPr lang="en-US" sz="900" i="1" dirty="0"/>
              <a:t>!</a:t>
            </a:r>
            <a:r>
              <a:rPr lang="en-US" sz="900" dirty="0"/>
              <a:t> St. Petersburg: Zlatoust.</a:t>
            </a:r>
            <a:endParaRPr lang="nb-NO" sz="900" dirty="0"/>
          </a:p>
          <a:p>
            <a:pPr marL="180000" indent="-457200"/>
            <a:r>
              <a:rPr lang="en-US" sz="900" dirty="0"/>
              <a:t>Chun, Dorothy, Richard Kern and Bryan Smith. 2016. Technology in language use, language teaching, and language learning. </a:t>
            </a:r>
            <a:r>
              <a:rPr lang="en-US" sz="900" i="1" dirty="0"/>
              <a:t>The Modern Language Journal</a:t>
            </a:r>
            <a:r>
              <a:rPr lang="en-US" sz="900" dirty="0"/>
              <a:t>, 100, 64–80. doi:10.1111/modl.12302</a:t>
            </a:r>
            <a:endParaRPr lang="nb-NO" sz="900" dirty="0"/>
          </a:p>
          <a:p>
            <a:pPr marL="180000" indent="-457200"/>
            <a:r>
              <a:rPr lang="en-US" sz="900" dirty="0"/>
              <a:t>Comer, William. 2019. Measured words: Quantifying vocabulary exposure in beginning Russian. </a:t>
            </a:r>
            <a:r>
              <a:rPr lang="en-US" sz="900" i="1" dirty="0"/>
              <a:t>Slavic and East European Journal</a:t>
            </a:r>
            <a:r>
              <a:rPr lang="ru-RU" sz="900" dirty="0"/>
              <a:t> 60, </a:t>
            </a:r>
            <a:r>
              <a:rPr lang="nb-NO" sz="900" dirty="0"/>
              <a:t>no. 1, 92–114.</a:t>
            </a:r>
          </a:p>
          <a:p>
            <a:pPr marL="180000" indent="-457200"/>
            <a:r>
              <a:rPr lang="en-US" sz="900" dirty="0" err="1"/>
              <a:t>deBenedette</a:t>
            </a:r>
            <a:r>
              <a:rPr lang="en-US" sz="900" dirty="0"/>
              <a:t>, Lynne, William J. Comer, </a:t>
            </a:r>
            <a:r>
              <a:rPr lang="en-US" sz="900" dirty="0" err="1"/>
              <a:t>Alla</a:t>
            </a:r>
            <a:r>
              <a:rPr lang="en-US" sz="900" dirty="0"/>
              <a:t> </a:t>
            </a:r>
            <a:r>
              <a:rPr lang="en-US" sz="900" dirty="0" err="1"/>
              <a:t>Smyslova</a:t>
            </a:r>
            <a:r>
              <a:rPr lang="en-US" sz="900" dirty="0"/>
              <a:t>, Jonathan Perkins. 2013. </a:t>
            </a:r>
            <a:r>
              <a:rPr lang="en-US" sz="900" i="1" dirty="0" err="1"/>
              <a:t>Между</a:t>
            </a:r>
            <a:r>
              <a:rPr lang="en-US" sz="900" i="1" dirty="0"/>
              <a:t> </a:t>
            </a:r>
            <a:r>
              <a:rPr lang="en-US" sz="900" i="1" dirty="0" err="1"/>
              <a:t>нами</a:t>
            </a:r>
            <a:r>
              <a:rPr lang="en-US" sz="900" i="1" dirty="0"/>
              <a:t> (Between You and Me): An Interactive Introduction to Russian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http://www.mezhdunami.org/</a:t>
            </a:r>
            <a:r>
              <a:rPr lang="en-US" sz="900" dirty="0"/>
              <a:t> (accessed 1 April 2018).</a:t>
            </a:r>
            <a:endParaRPr lang="nb-NO" sz="900" dirty="0"/>
          </a:p>
          <a:p>
            <a:pPr marL="180000" indent="-457200"/>
            <a:r>
              <a:rPr lang="en-US" sz="900" dirty="0" err="1"/>
              <a:t>Djačenko</a:t>
            </a:r>
            <a:r>
              <a:rPr lang="en-US" sz="900" dirty="0"/>
              <a:t>, P. V., L. L. </a:t>
            </a:r>
            <a:r>
              <a:rPr lang="en-US" sz="900" dirty="0" err="1"/>
              <a:t>Iomdin</a:t>
            </a:r>
            <a:r>
              <a:rPr lang="en-US" sz="900" dirty="0"/>
              <a:t>, A. V. </a:t>
            </a:r>
            <a:r>
              <a:rPr lang="en-US" sz="900" dirty="0" err="1"/>
              <a:t>Lazurskij</a:t>
            </a:r>
            <a:r>
              <a:rPr lang="en-US" sz="900" dirty="0"/>
              <a:t>, L. G. </a:t>
            </a:r>
            <a:r>
              <a:rPr lang="en-US" sz="900" dirty="0" err="1"/>
              <a:t>Mitjušin</a:t>
            </a:r>
            <a:r>
              <a:rPr lang="en-US" sz="900" dirty="0"/>
              <a:t>, O. Ju. </a:t>
            </a:r>
            <a:r>
              <a:rPr lang="en-US" sz="900" dirty="0" err="1"/>
              <a:t>Podlesskaja</a:t>
            </a:r>
            <a:r>
              <a:rPr lang="en-US" sz="900" dirty="0"/>
              <a:t>, V. G. </a:t>
            </a:r>
            <a:r>
              <a:rPr lang="en-US" sz="900" dirty="0" err="1"/>
              <a:t>Sizov</a:t>
            </a:r>
            <a:r>
              <a:rPr lang="en-US" sz="900" dirty="0"/>
              <a:t>, T. I. </a:t>
            </a:r>
            <a:r>
              <a:rPr lang="en-US" sz="900" dirty="0" err="1"/>
              <a:t>Frolova</a:t>
            </a:r>
            <a:r>
              <a:rPr lang="en-US" sz="900" dirty="0"/>
              <a:t>, L. L. </a:t>
            </a:r>
            <a:r>
              <a:rPr lang="en-US" sz="900" dirty="0" err="1"/>
              <a:t>Cinman</a:t>
            </a:r>
            <a:r>
              <a:rPr lang="en-US" sz="900" dirty="0"/>
              <a:t>. 2015. </a:t>
            </a:r>
            <a:r>
              <a:rPr lang="en-US" sz="900" dirty="0" err="1"/>
              <a:t>Современное</a:t>
            </a:r>
            <a:r>
              <a:rPr lang="en-US" sz="900" dirty="0"/>
              <a:t> </a:t>
            </a:r>
            <a:r>
              <a:rPr lang="en-US" sz="900" dirty="0" err="1"/>
              <a:t>состояние</a:t>
            </a:r>
            <a:r>
              <a:rPr lang="en-US" sz="900" dirty="0"/>
              <a:t> </a:t>
            </a:r>
            <a:r>
              <a:rPr lang="en-US" sz="900" dirty="0" err="1"/>
              <a:t>глубоко</a:t>
            </a:r>
            <a:r>
              <a:rPr lang="en-US" sz="900" dirty="0"/>
              <a:t> </a:t>
            </a:r>
            <a:r>
              <a:rPr lang="en-US" sz="900" dirty="0" err="1"/>
              <a:t>аннотированного</a:t>
            </a:r>
            <a:r>
              <a:rPr lang="en-US" sz="900" dirty="0"/>
              <a:t> </a:t>
            </a:r>
            <a:r>
              <a:rPr lang="en-US" sz="900" dirty="0" err="1"/>
              <a:t>корпуса</a:t>
            </a:r>
            <a:r>
              <a:rPr lang="en-US" sz="900" dirty="0"/>
              <a:t> </a:t>
            </a:r>
            <a:r>
              <a:rPr lang="en-US" sz="900" dirty="0" err="1"/>
              <a:t>текстов</a:t>
            </a:r>
            <a:r>
              <a:rPr lang="en-US" sz="900" dirty="0"/>
              <a:t> </a:t>
            </a:r>
            <a:r>
              <a:rPr lang="en-US" sz="900" dirty="0" err="1"/>
              <a:t>русского</a:t>
            </a:r>
            <a:r>
              <a:rPr lang="en-US" sz="900" dirty="0"/>
              <a:t> </a:t>
            </a:r>
            <a:r>
              <a:rPr lang="en-US" sz="900" dirty="0" err="1"/>
              <a:t>языка</a:t>
            </a:r>
            <a:r>
              <a:rPr lang="en-US" sz="900" dirty="0"/>
              <a:t> (</a:t>
            </a:r>
            <a:r>
              <a:rPr lang="en-US" sz="900" dirty="0" err="1"/>
              <a:t>СинТагРус</a:t>
            </a:r>
            <a:r>
              <a:rPr lang="en-US" sz="900" dirty="0"/>
              <a:t>). </a:t>
            </a:r>
            <a:r>
              <a:rPr lang="en-US" sz="900" i="1" dirty="0" err="1"/>
              <a:t>Сборник</a:t>
            </a:r>
            <a:r>
              <a:rPr lang="en-US" sz="900" i="1" dirty="0"/>
              <a:t> «</a:t>
            </a:r>
            <a:r>
              <a:rPr lang="en-US" sz="900" i="1" dirty="0" err="1"/>
              <a:t>Национальный</a:t>
            </a:r>
            <a:r>
              <a:rPr lang="en-US" sz="900" i="1" dirty="0"/>
              <a:t> </a:t>
            </a:r>
            <a:r>
              <a:rPr lang="en-US" sz="900" i="1" dirty="0" err="1"/>
              <a:t>корпус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: 10 </a:t>
            </a:r>
            <a:r>
              <a:rPr lang="en-US" sz="900" i="1" dirty="0" err="1"/>
              <a:t>лет</a:t>
            </a:r>
            <a:r>
              <a:rPr lang="en-US" sz="900" i="1" dirty="0"/>
              <a:t> </a:t>
            </a:r>
            <a:r>
              <a:rPr lang="en-US" sz="900" i="1" dirty="0" err="1"/>
              <a:t>проекту</a:t>
            </a:r>
            <a:r>
              <a:rPr lang="en-US" sz="900" i="1" dirty="0"/>
              <a:t>». </a:t>
            </a:r>
            <a:r>
              <a:rPr lang="en-US" sz="900" i="1" dirty="0" err="1"/>
              <a:t>Труды</a:t>
            </a:r>
            <a:r>
              <a:rPr lang="en-US" sz="900" i="1" dirty="0"/>
              <a:t> </a:t>
            </a:r>
            <a:r>
              <a:rPr lang="en-US" sz="900" i="1" dirty="0" err="1"/>
              <a:t>Института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 </a:t>
            </a:r>
            <a:r>
              <a:rPr lang="en-US" sz="900" i="1" dirty="0" err="1"/>
              <a:t>им</a:t>
            </a:r>
            <a:r>
              <a:rPr lang="en-US" sz="900" i="1" dirty="0"/>
              <a:t>. В.В. </a:t>
            </a:r>
            <a:r>
              <a:rPr lang="en-US" sz="900" i="1" dirty="0" err="1"/>
              <a:t>Виноградова</a:t>
            </a:r>
            <a:r>
              <a:rPr lang="en-US" sz="900" i="1" dirty="0"/>
              <a:t>.</a:t>
            </a:r>
            <a:r>
              <a:rPr lang="en-US" sz="900" dirty="0"/>
              <a:t> </a:t>
            </a:r>
            <a:r>
              <a:rPr lang="en-US" sz="900" dirty="0" err="1"/>
              <a:t>Вып</a:t>
            </a:r>
            <a:r>
              <a:rPr lang="en-US" sz="900" dirty="0"/>
              <a:t>. 6., 272–299.</a:t>
            </a:r>
            <a:endParaRPr lang="nb-NO" sz="900" dirty="0"/>
          </a:p>
          <a:p>
            <a:pPr marL="180000" indent="-457200"/>
            <a:r>
              <a:rPr lang="nb-NO" sz="900" dirty="0"/>
              <a:t>Endresen, Anna, Laura A. Janda, Robert Reynolds and Francis M. </a:t>
            </a:r>
            <a:r>
              <a:rPr lang="nb-NO" sz="900" dirty="0" err="1"/>
              <a:t>Tyers</a:t>
            </a:r>
            <a:r>
              <a:rPr lang="nb-NO" sz="900" dirty="0"/>
              <a:t>. 2016. Who </a:t>
            </a:r>
            <a:r>
              <a:rPr lang="nb-NO" sz="900" dirty="0" err="1"/>
              <a:t>needs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? A </a:t>
            </a:r>
            <a:r>
              <a:rPr lang="nb-NO" sz="900" dirty="0" err="1"/>
              <a:t>challenge</a:t>
            </a:r>
            <a:r>
              <a:rPr lang="nb-NO" sz="900" dirty="0"/>
              <a:t> to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classification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 as a part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speech</a:t>
            </a:r>
            <a:r>
              <a:rPr lang="nb-NO" sz="900" dirty="0"/>
              <a:t> in Russian. </a:t>
            </a:r>
            <a:r>
              <a:rPr lang="nb-NO" sz="900" i="1" dirty="0"/>
              <a:t>Russian </a:t>
            </a:r>
            <a:r>
              <a:rPr lang="nb-NO" sz="900" i="1" dirty="0" err="1"/>
              <a:t>Linguistics</a:t>
            </a:r>
            <a:r>
              <a:rPr lang="nb-NO" sz="900" i="1" dirty="0"/>
              <a:t> </a:t>
            </a:r>
            <a:r>
              <a:rPr lang="nb-NO" sz="900" dirty="0"/>
              <a:t>40: 2, 103-132. DOI 10.1007/s11185-016-9160-2.</a:t>
            </a:r>
          </a:p>
          <a:p>
            <a:pPr marL="180000" indent="-457200"/>
            <a:r>
              <a:rPr lang="nb-NO" sz="900" dirty="0" err="1"/>
              <a:t>Golonka</a:t>
            </a:r>
            <a:r>
              <a:rPr lang="nb-NO" sz="900" dirty="0"/>
              <a:t>, Ewa M., Anita R. Bowles, Victor M. Frank, </a:t>
            </a:r>
            <a:r>
              <a:rPr lang="nb-NO" sz="900" dirty="0" err="1"/>
              <a:t>Dorna</a:t>
            </a:r>
            <a:r>
              <a:rPr lang="nb-NO" sz="900" dirty="0"/>
              <a:t> L. Richardson, Suzanne </a:t>
            </a:r>
            <a:r>
              <a:rPr lang="nb-NO" sz="900" dirty="0" err="1"/>
              <a:t>Freynik</a:t>
            </a:r>
            <a:r>
              <a:rPr lang="nb-NO" sz="900" dirty="0"/>
              <a:t>. 2014. Technologies for </a:t>
            </a:r>
            <a:r>
              <a:rPr lang="nb-NO" sz="900" dirty="0" err="1"/>
              <a:t>foreign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 </a:t>
            </a:r>
            <a:r>
              <a:rPr lang="nb-NO" sz="900" dirty="0" err="1"/>
              <a:t>learning</a:t>
            </a:r>
            <a:r>
              <a:rPr lang="nb-NO" sz="900" dirty="0"/>
              <a:t>: a </a:t>
            </a:r>
            <a:r>
              <a:rPr lang="nb-NO" sz="900" dirty="0" err="1"/>
              <a:t>review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technology</a:t>
            </a:r>
            <a:r>
              <a:rPr lang="nb-NO" sz="900" dirty="0"/>
              <a:t> types and </a:t>
            </a:r>
            <a:r>
              <a:rPr lang="nb-NO" sz="900" dirty="0" err="1"/>
              <a:t>their</a:t>
            </a:r>
            <a:r>
              <a:rPr lang="nb-NO" sz="900" dirty="0"/>
              <a:t> </a:t>
            </a:r>
            <a:r>
              <a:rPr lang="nb-NO" sz="900" dirty="0" err="1"/>
              <a:t>effectiveness</a:t>
            </a:r>
            <a:r>
              <a:rPr lang="nb-NO" sz="900" dirty="0"/>
              <a:t>. </a:t>
            </a:r>
            <a:r>
              <a:rPr lang="nb-NO" sz="900" i="1" dirty="0"/>
              <a:t>Computer </a:t>
            </a:r>
            <a:r>
              <a:rPr lang="nb-NO" sz="900" i="1" dirty="0" err="1"/>
              <a:t>Assisted</a:t>
            </a:r>
            <a:r>
              <a:rPr lang="nb-NO" sz="900" i="1" dirty="0"/>
              <a:t> Language Learning</a:t>
            </a:r>
            <a:r>
              <a:rPr lang="nb-NO" sz="900" dirty="0"/>
              <a:t>, 27:1, 70–105, DOI: 10.1080/09588221.2012.700315</a:t>
            </a:r>
          </a:p>
          <a:p>
            <a:pPr marL="180000" indent="-457200"/>
            <a:r>
              <a:rPr lang="en-US" sz="900" dirty="0"/>
              <a:t>Hart, Betty and Todd R </a:t>
            </a:r>
            <a:r>
              <a:rPr lang="en-US" sz="900" dirty="0" err="1"/>
              <a:t>Risley</a:t>
            </a:r>
            <a:r>
              <a:rPr lang="en-US" sz="900" dirty="0"/>
              <a:t>. 2003. The early catastrophe. The 30 million word gap by age 3. American Educator Spring 2003. 4–9.</a:t>
            </a:r>
            <a:endParaRPr lang="nb-NO" sz="900" dirty="0"/>
          </a:p>
          <a:p>
            <a:pPr marL="180000" indent="-457200"/>
            <a:r>
              <a:rPr lang="en-US" sz="900" dirty="0"/>
              <a:t>Hayes-</a:t>
            </a:r>
            <a:r>
              <a:rPr lang="en-US" sz="900" dirty="0" err="1"/>
              <a:t>Harb</a:t>
            </a:r>
            <a:r>
              <a:rPr lang="en-US" sz="900" dirty="0"/>
              <a:t>, Rachel, Jane Hacking. 2015. The influence of written stress marks on native English speakers’ acquisition of Russian lexical stress contrasts. </a:t>
            </a:r>
            <a:r>
              <a:rPr lang="en-US" sz="900" i="1" dirty="0"/>
              <a:t>Slavic and East European Journal</a:t>
            </a:r>
            <a:r>
              <a:rPr lang="en-US" sz="900" dirty="0"/>
              <a:t>, 59:1, 91–109.</a:t>
            </a:r>
            <a:endParaRPr lang="nb-NO" sz="900" dirty="0"/>
          </a:p>
          <a:p>
            <a:pPr marL="180000" indent="-457200"/>
            <a:r>
              <a:rPr lang="en-US" sz="900" dirty="0"/>
              <a:t>Hertz, </a:t>
            </a:r>
            <a:r>
              <a:rPr lang="en-US" sz="900" dirty="0" err="1"/>
              <a:t>Birgitte</a:t>
            </a:r>
            <a:r>
              <a:rPr lang="en-US" sz="900" dirty="0"/>
              <a:t>, Hanne </a:t>
            </a:r>
            <a:r>
              <a:rPr lang="en-US" sz="900" dirty="0" err="1"/>
              <a:t>Leervad</a:t>
            </a:r>
            <a:r>
              <a:rPr lang="en-US" sz="900" dirty="0"/>
              <a:t>, Henrik </a:t>
            </a:r>
            <a:r>
              <a:rPr lang="en-US" sz="900" dirty="0" err="1"/>
              <a:t>Lærkes</a:t>
            </a:r>
            <a:r>
              <a:rPr lang="en-US" sz="900" dirty="0"/>
              <a:t>, Henrik </a:t>
            </a:r>
            <a:r>
              <a:rPr lang="en-US" sz="900" dirty="0" err="1"/>
              <a:t>Møller</a:t>
            </a:r>
            <a:r>
              <a:rPr lang="en-US" sz="900" dirty="0"/>
              <a:t>, Peter </a:t>
            </a:r>
            <a:r>
              <a:rPr lang="en-US" sz="900" dirty="0" err="1"/>
              <a:t>Schousboe</a:t>
            </a:r>
            <a:r>
              <a:rPr lang="en-US" sz="900" dirty="0"/>
              <a:t>. 2001. </a:t>
            </a:r>
            <a:r>
              <a:rPr lang="en-US" sz="900" i="1" dirty="0" err="1"/>
              <a:t>Свидание</a:t>
            </a:r>
            <a:r>
              <a:rPr lang="en-US" sz="900" i="1" dirty="0"/>
              <a:t> </a:t>
            </a:r>
            <a:r>
              <a:rPr lang="en-US" sz="900" i="1" dirty="0" err="1"/>
              <a:t>в</a:t>
            </a:r>
            <a:r>
              <a:rPr lang="en-US" sz="900" i="1" dirty="0"/>
              <a:t> </a:t>
            </a:r>
            <a:r>
              <a:rPr lang="en-US" sz="900" i="1" dirty="0" err="1"/>
              <a:t>Петербурге</a:t>
            </a:r>
            <a:r>
              <a:rPr lang="en-US" sz="900" i="1" dirty="0"/>
              <a:t>. </a:t>
            </a:r>
            <a:r>
              <a:rPr lang="en-US" sz="900" i="1" dirty="0" err="1"/>
              <a:t>Møde</a:t>
            </a:r>
            <a:r>
              <a:rPr lang="en-US" sz="900" i="1" dirty="0"/>
              <a:t> </a:t>
            </a:r>
            <a:r>
              <a:rPr lang="en-US" sz="900" i="1" dirty="0" err="1"/>
              <a:t>i</a:t>
            </a:r>
            <a:r>
              <a:rPr lang="en-US" sz="900" i="1" dirty="0"/>
              <a:t> </a:t>
            </a:r>
            <a:r>
              <a:rPr lang="en-US" sz="900" i="1" dirty="0" err="1"/>
              <a:t>Petersborg</a:t>
            </a:r>
            <a:r>
              <a:rPr lang="en-US" sz="900" i="1" dirty="0"/>
              <a:t>.</a:t>
            </a:r>
            <a:r>
              <a:rPr lang="en-US" sz="900" dirty="0"/>
              <a:t> Copenhagen: Gyldendal.</a:t>
            </a:r>
            <a:endParaRPr lang="nb-NO" sz="900" dirty="0"/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and Francis M. </a:t>
            </a:r>
            <a:r>
              <a:rPr lang="en-US" sz="900" dirty="0" err="1"/>
              <a:t>Tyers</a:t>
            </a:r>
            <a:r>
              <a:rPr lang="en-US" sz="900" dirty="0"/>
              <a:t>. 2018. Less is More: Why All Paradigms are Defective, and Why that is a Good Thing. </a:t>
            </a:r>
            <a:r>
              <a:rPr lang="en-US" sz="900" i="1" dirty="0"/>
              <a:t>Corpus Linguistics and Linguistic Theory</a:t>
            </a:r>
            <a:r>
              <a:rPr lang="en-US" sz="900" dirty="0"/>
              <a:t> 14(2), 33pp. </a:t>
            </a:r>
            <a:r>
              <a:rPr lang="nb-NO" sz="900" dirty="0" err="1"/>
              <a:t>doi.org</a:t>
            </a:r>
            <a:r>
              <a:rPr lang="nb-NO" sz="900" dirty="0"/>
              <a:t>/10.1515/cllt-2018-0031.</a:t>
            </a:r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Under Submission. </a:t>
            </a:r>
            <a:r>
              <a:rPr lang="nb-NO" sz="900" dirty="0" err="1"/>
              <a:t>Yggur</a:t>
            </a:r>
            <a:r>
              <a:rPr lang="nb-NO" sz="900" dirty="0"/>
              <a:t> and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power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: A </a:t>
            </a:r>
            <a:r>
              <a:rPr lang="nb-NO" sz="900" dirty="0" err="1"/>
              <a:t>linguistic</a:t>
            </a:r>
            <a:r>
              <a:rPr lang="nb-NO" sz="900" dirty="0"/>
              <a:t> </a:t>
            </a:r>
            <a:r>
              <a:rPr lang="nb-NO" sz="900" dirty="0" err="1"/>
              <a:t>invention</a:t>
            </a:r>
            <a:r>
              <a:rPr lang="nb-NO" sz="900" dirty="0"/>
              <a:t> </a:t>
            </a:r>
            <a:r>
              <a:rPr lang="nb-NO" sz="900" dirty="0" err="1"/>
              <a:t>embedded</a:t>
            </a:r>
            <a:r>
              <a:rPr lang="nb-NO" sz="900" dirty="0"/>
              <a:t> in a </a:t>
            </a:r>
            <a:r>
              <a:rPr lang="nb-NO" sz="900" dirty="0" err="1"/>
              <a:t>Czech</a:t>
            </a:r>
            <a:r>
              <a:rPr lang="nb-NO" sz="900" dirty="0"/>
              <a:t> </a:t>
            </a:r>
            <a:r>
              <a:rPr lang="nb-NO" sz="900" dirty="0" err="1"/>
              <a:t>novel</a:t>
            </a:r>
            <a:r>
              <a:rPr lang="nb-NO" sz="900" dirty="0"/>
              <a:t>. </a:t>
            </a:r>
          </a:p>
          <a:p>
            <a:pPr marL="180000" indent="-457200"/>
            <a:r>
              <a:rPr lang="en-US" sz="900" dirty="0"/>
              <a:t>Kuznetsova, Julia. 2017. The ratio of unique word forms as a measure of creativity. In Anastasia Makarova, Stephen M. Dickey &amp; Dagmar </a:t>
            </a:r>
            <a:r>
              <a:rPr lang="en-US" sz="900" dirty="0" err="1"/>
              <a:t>Divjak</a:t>
            </a:r>
            <a:r>
              <a:rPr lang="en-US" sz="900" dirty="0"/>
              <a:t> (eds.), </a:t>
            </a:r>
            <a:r>
              <a:rPr lang="en-US" sz="900" i="1" dirty="0"/>
              <a:t>Each Venture a New Beginning: Studies in Honor of Laura A. </a:t>
            </a:r>
            <a:r>
              <a:rPr lang="en-US" sz="900" i="1" dirty="0" err="1"/>
              <a:t>Janda</a:t>
            </a:r>
            <a:r>
              <a:rPr lang="en-US" sz="900" dirty="0"/>
              <a:t>, 85–97. Bloomington, IN: </a:t>
            </a:r>
            <a:r>
              <a:rPr lang="en-US" sz="900" dirty="0" err="1"/>
              <a:t>Slavica</a:t>
            </a:r>
            <a:r>
              <a:rPr lang="en-US" sz="900" dirty="0"/>
              <a:t> Publishers.</a:t>
            </a:r>
            <a:endParaRPr lang="nb-NO" sz="900" dirty="0"/>
          </a:p>
          <a:p>
            <a:pPr marL="180000" indent="-457200"/>
            <a:r>
              <a:rPr lang="en-US" sz="900" dirty="0"/>
              <a:t>Malouf, Robert. 2016. Generating morphological paradigms with a recurrent neural network. </a:t>
            </a:r>
            <a:r>
              <a:rPr lang="en-US" sz="900" i="1" dirty="0"/>
              <a:t>San Diego Linguistic Papers. 6</a:t>
            </a:r>
            <a:r>
              <a:rPr lang="en-US" sz="900" dirty="0"/>
              <a:t>. 122–129.</a:t>
            </a:r>
            <a:endParaRPr lang="nb-NO" sz="900" dirty="0"/>
          </a:p>
          <a:p>
            <a:pPr marL="180000" indent="-457200"/>
            <a:r>
              <a:rPr lang="en-US" sz="900" dirty="0"/>
              <a:t>Manning, Christopher D. &amp; </a:t>
            </a:r>
            <a:r>
              <a:rPr lang="en-US" sz="900" dirty="0" err="1"/>
              <a:t>Hinrich</a:t>
            </a:r>
            <a:r>
              <a:rPr lang="en-US" sz="900" dirty="0"/>
              <a:t> </a:t>
            </a:r>
            <a:r>
              <a:rPr lang="en-US" sz="900" dirty="0" err="1"/>
              <a:t>Schütze</a:t>
            </a:r>
            <a:r>
              <a:rPr lang="en-US" sz="900" dirty="0"/>
              <a:t>. 1999. Foundations of Statistical Natural Language Processing. Cambridge, MA: MIT Press.</a:t>
            </a:r>
            <a:endParaRPr lang="nb-NO" sz="900" dirty="0"/>
          </a:p>
          <a:p>
            <a:pPr marL="180000" indent="-457200"/>
            <a:r>
              <a:rPr lang="en-US" sz="900" dirty="0" err="1"/>
              <a:t>Moreno-Sánchez</a:t>
            </a:r>
            <a:r>
              <a:rPr lang="en-US" sz="900" dirty="0"/>
              <a:t>, Isabel, </a:t>
            </a:r>
            <a:r>
              <a:rPr lang="en-US" sz="900" dirty="0" err="1"/>
              <a:t>Francesc</a:t>
            </a:r>
            <a:r>
              <a:rPr lang="en-US" sz="900" dirty="0"/>
              <a:t> Font-Clos &amp; </a:t>
            </a:r>
            <a:r>
              <a:rPr lang="en-US" sz="900" dirty="0" err="1"/>
              <a:t>Álvaro</a:t>
            </a:r>
            <a:r>
              <a:rPr lang="en-US" sz="900" dirty="0"/>
              <a:t> Corral. 2016. Large-scale analysis of </a:t>
            </a:r>
            <a:r>
              <a:rPr lang="en-US" sz="900" dirty="0" err="1"/>
              <a:t>Zipf’s</a:t>
            </a:r>
            <a:r>
              <a:rPr lang="en-US" sz="900" dirty="0"/>
              <a:t> Law in English texts. </a:t>
            </a:r>
            <a:r>
              <a:rPr lang="en-US" sz="900" dirty="0" err="1"/>
              <a:t>PLoS</a:t>
            </a:r>
            <a:r>
              <a:rPr lang="en-US" sz="900" dirty="0"/>
              <a:t> One. 11(1). e0147073. 10.1371/journal. pone.0147073.</a:t>
            </a:r>
            <a:endParaRPr lang="nb-NO" sz="900" dirty="0"/>
          </a:p>
          <a:p>
            <a:pPr marL="180000" indent="-457200"/>
            <a:r>
              <a:rPr lang="en-US" sz="900" dirty="0"/>
              <a:t>Robin, Richard, Galina </a:t>
            </a:r>
            <a:r>
              <a:rPr lang="en-US" sz="900" dirty="0" err="1"/>
              <a:t>Shatalina</a:t>
            </a:r>
            <a:r>
              <a:rPr lang="en-US" sz="900" dirty="0"/>
              <a:t>, Karen Evans-Romaine. 2012. </a:t>
            </a:r>
            <a:r>
              <a:rPr lang="en-US" sz="900" i="1" dirty="0" err="1"/>
              <a:t>Голоса</a:t>
            </a:r>
            <a:r>
              <a:rPr lang="en-US" sz="900" dirty="0"/>
              <a:t> (Vols. 1-2), 5</a:t>
            </a:r>
            <a:r>
              <a:rPr lang="en-US" sz="900" baseline="30000" dirty="0"/>
              <a:t>th</a:t>
            </a:r>
            <a:r>
              <a:rPr lang="en-US" sz="900" dirty="0"/>
              <a:t> ed. New York: Pearson.</a:t>
            </a:r>
            <a:endParaRPr lang="nb-NO" sz="900" dirty="0"/>
          </a:p>
          <a:p>
            <a:pPr marL="180000" indent="-457200"/>
            <a:r>
              <a:rPr lang="en-US" sz="900" dirty="0"/>
              <a:t>Wade, Terence. 2011. </a:t>
            </a:r>
            <a:r>
              <a:rPr lang="en-US" sz="900" i="1" dirty="0"/>
              <a:t>A Comprehensive Russian Grammar</a:t>
            </a:r>
            <a:r>
              <a:rPr lang="en-US" sz="900" dirty="0"/>
              <a:t>, 3rd Edition. Oxford: Wiley-Blackwell.</a:t>
            </a:r>
            <a:endParaRPr lang="nb-NO" sz="900" dirty="0"/>
          </a:p>
          <a:p>
            <a:pPr marL="180000" indent="-457200"/>
            <a:r>
              <a:rPr lang="en-US" sz="900" dirty="0" err="1"/>
              <a:t>Zaliznjak</a:t>
            </a:r>
            <a:r>
              <a:rPr lang="en-US" sz="900" dirty="0"/>
              <a:t>, A. A. 1980. </a:t>
            </a:r>
            <a:r>
              <a:rPr lang="ru-RU" sz="900" i="1" dirty="0"/>
              <a:t>Грамматический словарь русского языка</a:t>
            </a:r>
            <a:r>
              <a:rPr lang="en-US" sz="900" dirty="0"/>
              <a:t>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Zipf</a:t>
            </a:r>
            <a:r>
              <a:rPr lang="en-US" sz="900" dirty="0"/>
              <a:t>, George K. 1949. Human Behavior and the Principle of Least Effort. Reading, MA: Addison-Wesley.</a:t>
            </a:r>
            <a:r>
              <a:rPr lang="nb-NO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8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9460" y="1313260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страх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отделение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страха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отделения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памяти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страх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отделение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концепцию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страхом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солдатом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отделением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концепцией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страхе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отделении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памяти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солдаты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отделений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89460" y="4650581"/>
            <a:ext cx="640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latin typeface="Calibri" charset="0"/>
              </a:rPr>
              <a:t>Key: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nb-NO" altLang="en-US" b="1" dirty="0">
                <a:latin typeface="Calibri" charset="0"/>
              </a:rPr>
              <a:t>bold</a:t>
            </a:r>
            <a:r>
              <a:rPr lang="nb-NO" altLang="en-US" dirty="0">
                <a:latin typeface="Calibri" charset="0"/>
              </a:rPr>
              <a:t> &gt;20%, </a:t>
            </a:r>
            <a:r>
              <a:rPr lang="nb-NO" altLang="en-US" dirty="0" err="1">
                <a:latin typeface="Calibri" charset="0"/>
              </a:rPr>
              <a:t>plain</a:t>
            </a:r>
            <a:r>
              <a:rPr lang="nb-NO" altLang="en-US" dirty="0">
                <a:latin typeface="Calibri" charset="0"/>
              </a:rPr>
              <a:t> &gt;10%, </a:t>
            </a:r>
            <a:r>
              <a:rPr lang="nb-NO" altLang="en-US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grey</a:t>
            </a:r>
            <a:r>
              <a:rPr lang="nb-NO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nb-NO" altLang="en-US" dirty="0">
                <a:latin typeface="Calibri" charset="0"/>
              </a:rPr>
              <a:t>1-9%, (blank) </a:t>
            </a:r>
            <a:r>
              <a:rPr lang="nb-NO" altLang="en-US" dirty="0" err="1">
                <a:latin typeface="Calibri" charset="0"/>
              </a:rPr>
              <a:t>unattested</a:t>
            </a:r>
            <a:r>
              <a:rPr lang="nb-NO" altLang="en-US" dirty="0">
                <a:latin typeface="Calibri" charset="0"/>
              </a:rPr>
              <a:t> 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4652" name="TextBox 2"/>
          <p:cNvSpPr txBox="1">
            <a:spLocks noChangeArrowheads="1"/>
          </p:cNvSpPr>
          <p:nvPr/>
        </p:nvSpPr>
        <p:spPr bwMode="auto">
          <a:xfrm>
            <a:off x="1475185" y="913210"/>
            <a:ext cx="6407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350" i="1" dirty="0">
                <a:latin typeface="Calibri" charset="0"/>
              </a:rPr>
              <a:t>		‘</a:t>
            </a:r>
            <a:r>
              <a:rPr lang="nb-NO" altLang="en-US" sz="1350" i="1" dirty="0" err="1">
                <a:latin typeface="Calibri" charset="0"/>
              </a:rPr>
              <a:t>fear</a:t>
            </a:r>
            <a:r>
              <a:rPr lang="nb-NO" altLang="en-US" sz="1350" i="1" dirty="0">
                <a:latin typeface="Calibri" charset="0"/>
              </a:rPr>
              <a:t>’	              ‘</a:t>
            </a:r>
            <a:r>
              <a:rPr lang="nb-NO" altLang="en-US" sz="1350" i="1" dirty="0" err="1">
                <a:latin typeface="Calibri" charset="0"/>
              </a:rPr>
              <a:t>soldier</a:t>
            </a:r>
            <a:r>
              <a:rPr lang="nb-NO" altLang="en-US" sz="1350" i="1" dirty="0">
                <a:latin typeface="Calibri" charset="0"/>
              </a:rPr>
              <a:t>’	    ‘</a:t>
            </a:r>
            <a:r>
              <a:rPr lang="nb-NO" altLang="en-US" sz="1350" i="1" dirty="0" err="1">
                <a:latin typeface="Calibri" charset="0"/>
              </a:rPr>
              <a:t>department</a:t>
            </a:r>
            <a:r>
              <a:rPr lang="nb-NO" altLang="en-US" sz="1350" i="1" dirty="0">
                <a:latin typeface="Calibri" charset="0"/>
              </a:rPr>
              <a:t>’    ‘</a:t>
            </a:r>
            <a:r>
              <a:rPr lang="nb-NO" altLang="en-US" sz="1350" i="1" dirty="0" err="1">
                <a:latin typeface="Calibri" charset="0"/>
              </a:rPr>
              <a:t>concept</a:t>
            </a:r>
            <a:r>
              <a:rPr lang="nb-NO" altLang="en-US" sz="1350" i="1" dirty="0">
                <a:latin typeface="Calibri" charset="0"/>
              </a:rPr>
              <a:t>’</a:t>
            </a:r>
            <a:r>
              <a:rPr lang="nb-NO" altLang="en-US" sz="1350" i="1">
                <a:latin typeface="Calibri" charset="0"/>
              </a:rPr>
              <a:t>	‘</a:t>
            </a:r>
            <a:r>
              <a:rPr lang="nb-NO" altLang="en-US" sz="1350" i="1" dirty="0" err="1">
                <a:latin typeface="Calibri" charset="0"/>
              </a:rPr>
              <a:t>memory</a:t>
            </a:r>
            <a:r>
              <a:rPr lang="nb-NO" altLang="en-US" sz="1350" i="1" dirty="0">
                <a:latin typeface="Calibri" charset="0"/>
              </a:rPr>
              <a:t>’</a:t>
            </a:r>
            <a:endParaRPr lang="en-US" altLang="en-US" sz="1350" dirty="0">
              <a:latin typeface="Calibri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896806-D810-1346-84F8-06541D36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972"/>
            <a:ext cx="8281174" cy="994172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nb-NO" sz="3600" b="1" dirty="0" err="1"/>
              <a:t>Distributional</a:t>
            </a:r>
            <a:r>
              <a:rPr lang="nb-NO" sz="3600" b="1" dirty="0"/>
              <a:t> </a:t>
            </a:r>
            <a:r>
              <a:rPr lang="nb-NO" sz="3600" b="1" dirty="0" err="1"/>
              <a:t>Facts</a:t>
            </a:r>
            <a:r>
              <a:rPr lang="nb-NO" sz="3600" b="1" dirty="0"/>
              <a:t> </a:t>
            </a:r>
            <a:r>
              <a:rPr lang="nb-NO" sz="3600" b="1" dirty="0" err="1"/>
              <a:t>about</a:t>
            </a:r>
            <a:r>
              <a:rPr lang="nb-NO" sz="3600" b="1" dirty="0"/>
              <a:t> Russian </a:t>
            </a:r>
            <a:r>
              <a:rPr lang="nb-NO" sz="3600" b="1" dirty="0" err="1"/>
              <a:t>Paradigms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3604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</p:spTree>
    <p:extLst>
      <p:ext uri="{BB962C8B-B14F-4D97-AF65-F5344CB8AC3E}">
        <p14:creationId xmlns:p14="http://schemas.microsoft.com/office/powerpoint/2010/main" val="4696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found in only 1-3 </a:t>
            </a:r>
            <a:r>
              <a:rPr lang="en-US" sz="2100" b="1" dirty="0" err="1"/>
              <a:t>wordforms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6689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4FCBC8B-F964-FA43-8DBB-6358B66E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4103"/>
            <a:ext cx="2968978" cy="495202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/>
              <a:t>Any single lexeme gives exposure to only a subset of the paradigm.</a:t>
            </a:r>
          </a:p>
          <a:p>
            <a:pPr algn="ctr">
              <a:defRPr/>
            </a:pPr>
            <a:r>
              <a:rPr lang="en-US" sz="2400" b="1" dirty="0"/>
              <a:t>Each lexeme has a different subset of most typical forms.</a:t>
            </a:r>
          </a:p>
          <a:p>
            <a:pPr algn="ctr">
              <a:defRPr/>
            </a:pPr>
            <a:r>
              <a:rPr lang="en-US" sz="2400" b="1" dirty="0"/>
              <a:t>Collectively they populate the entire “space” of case/number combinations.</a:t>
            </a:r>
          </a:p>
        </p:txBody>
      </p:sp>
    </p:spTree>
    <p:extLst>
      <p:ext uri="{BB962C8B-B14F-4D97-AF65-F5344CB8AC3E}">
        <p14:creationId xmlns:p14="http://schemas.microsoft.com/office/powerpoint/2010/main" val="284755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0E67-5E4E-F945-9582-63549D87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 err="1"/>
              <a:t>Distributional</a:t>
            </a:r>
            <a:r>
              <a:rPr lang="nb-NO" sz="3200" b="1" dirty="0"/>
              <a:t> </a:t>
            </a:r>
            <a:r>
              <a:rPr lang="nb-NO" sz="3200" b="1" dirty="0" err="1"/>
              <a:t>Facts</a:t>
            </a:r>
            <a:r>
              <a:rPr lang="nb-NO" sz="3200" b="1" dirty="0"/>
              <a:t> </a:t>
            </a:r>
            <a:r>
              <a:rPr lang="nb-NO" sz="3200" b="1" dirty="0" err="1"/>
              <a:t>about</a:t>
            </a:r>
            <a:r>
              <a:rPr lang="nb-NO" sz="3200" b="1" dirty="0"/>
              <a:t> </a:t>
            </a:r>
            <a:br>
              <a:rPr lang="nb-NO" sz="3200" b="1" dirty="0"/>
            </a:br>
            <a:r>
              <a:rPr lang="nb-NO" sz="3200" b="1" dirty="0"/>
              <a:t>Russian </a:t>
            </a:r>
            <a:r>
              <a:rPr lang="nb-NO" sz="3200" b="1" dirty="0" err="1"/>
              <a:t>Paradigms</a:t>
            </a:r>
            <a:r>
              <a:rPr lang="nb-NO" sz="3200" b="1" dirty="0"/>
              <a:t>: </a:t>
            </a:r>
            <a:r>
              <a:rPr lang="nb-NO" sz="3200" b="1" dirty="0" err="1"/>
              <a:t>Summary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AA6-0D73-2741-AE55-578C6D070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sz="2400" dirty="0"/>
              <a:t>Even a </a:t>
            </a:r>
            <a:r>
              <a:rPr lang="nb-NO" sz="2400" dirty="0" err="1"/>
              <a:t>small</a:t>
            </a:r>
            <a:r>
              <a:rPr lang="nb-NO" sz="2400" dirty="0"/>
              <a:t> </a:t>
            </a:r>
            <a:r>
              <a:rPr lang="nb-NO" sz="2400" dirty="0" err="1"/>
              <a:t>vocabulary</a:t>
            </a:r>
            <a:r>
              <a:rPr lang="nb-NO" sz="2400" dirty="0"/>
              <a:t> </a:t>
            </a:r>
            <a:r>
              <a:rPr lang="nb-NO" sz="2400" dirty="0" err="1"/>
              <a:t>can</a:t>
            </a:r>
            <a:r>
              <a:rPr lang="nb-NO" sz="2400" dirty="0"/>
              <a:t> have </a:t>
            </a:r>
            <a:r>
              <a:rPr lang="nb-NO" sz="2400" b="1" dirty="0"/>
              <a:t>&gt;100,000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b="1" dirty="0"/>
              <a:t>&lt;10%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dirty="0" err="1"/>
              <a:t>frequent</a:t>
            </a:r>
            <a:r>
              <a:rPr lang="nb-NO" sz="2400" dirty="0"/>
              <a:t>, </a:t>
            </a:r>
            <a:r>
              <a:rPr lang="nb-NO" sz="2400" dirty="0" err="1"/>
              <a:t>others</a:t>
            </a:r>
            <a:r>
              <a:rPr lang="nb-NO" sz="2400" dirty="0"/>
              <a:t> rare or </a:t>
            </a:r>
            <a:r>
              <a:rPr lang="nb-NO" sz="2400" dirty="0" err="1"/>
              <a:t>unencountered</a:t>
            </a:r>
            <a:endParaRPr lang="nb-NO" sz="2400" dirty="0"/>
          </a:p>
          <a:p>
            <a:r>
              <a:rPr lang="nb-NO" sz="2400" dirty="0" err="1"/>
              <a:t>Each</a:t>
            </a:r>
            <a:r>
              <a:rPr lang="nb-NO" sz="2400" dirty="0"/>
              <a:t> </a:t>
            </a:r>
            <a:r>
              <a:rPr lang="nb-NO" sz="2400" dirty="0" err="1"/>
              <a:t>lexeme</a:t>
            </a:r>
            <a:r>
              <a:rPr lang="nb-NO" sz="2400" dirty="0"/>
              <a:t> is </a:t>
            </a:r>
            <a:r>
              <a:rPr lang="nb-NO" sz="2400" dirty="0" err="1"/>
              <a:t>common</a:t>
            </a:r>
            <a:r>
              <a:rPr lang="nb-NO" sz="2400" dirty="0"/>
              <a:t> in </a:t>
            </a:r>
            <a:r>
              <a:rPr lang="nb-NO" sz="2400" b="1" dirty="0" err="1"/>
              <a:t>three</a:t>
            </a:r>
            <a:r>
              <a:rPr lang="nb-NO" sz="2400" b="1" dirty="0"/>
              <a:t> or </a:t>
            </a:r>
            <a:r>
              <a:rPr lang="nb-NO" sz="2400" b="1" dirty="0" err="1"/>
              <a:t>fewer</a:t>
            </a:r>
            <a:r>
              <a:rPr lang="nb-NO" sz="2400" b="1" dirty="0"/>
              <a:t> </a:t>
            </a:r>
            <a:r>
              <a:rPr lang="nb-NO" sz="2400" dirty="0" err="1"/>
              <a:t>wordforms</a:t>
            </a:r>
            <a:endParaRPr lang="nb-NO" sz="2400" dirty="0"/>
          </a:p>
          <a:p>
            <a:r>
              <a:rPr lang="nb-NO" sz="2400" dirty="0" err="1"/>
              <a:t>Common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b="1" dirty="0" err="1"/>
              <a:t>motivated</a:t>
            </a:r>
            <a:r>
              <a:rPr lang="nb-NO" sz="2400" b="1" dirty="0"/>
              <a:t> by </a:t>
            </a:r>
            <a:r>
              <a:rPr lang="nb-NO" sz="2400" b="1" dirty="0" err="1"/>
              <a:t>typical</a:t>
            </a:r>
            <a:r>
              <a:rPr lang="nb-NO" sz="2400" b="1" dirty="0"/>
              <a:t> </a:t>
            </a:r>
            <a:r>
              <a:rPr lang="nb-NO" sz="2400" b="1" dirty="0" err="1"/>
              <a:t>collocations</a:t>
            </a:r>
            <a:r>
              <a:rPr lang="nb-NO" sz="2400" b="1" dirty="0"/>
              <a:t> and </a:t>
            </a:r>
            <a:r>
              <a:rPr lang="nb-NO" sz="2400" b="1" dirty="0" err="1"/>
              <a:t>grammatical</a:t>
            </a:r>
            <a:r>
              <a:rPr lang="nb-NO" sz="2400" b="1" dirty="0"/>
              <a:t> </a:t>
            </a:r>
            <a:r>
              <a:rPr lang="nb-NO" sz="2400" b="1" dirty="0" err="1"/>
              <a:t>constructions</a:t>
            </a:r>
            <a:endParaRPr lang="nb-NO" sz="2400" b="1" dirty="0"/>
          </a:p>
          <a:p>
            <a:r>
              <a:rPr lang="nb-NO" sz="2400" b="1" dirty="0"/>
              <a:t>Overlapping </a:t>
            </a:r>
            <a:r>
              <a:rPr lang="nb-NO" sz="2400" b="1" dirty="0" err="1"/>
              <a:t>subsets</a:t>
            </a:r>
            <a:r>
              <a:rPr lang="nb-NO" sz="2400" b="1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create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b="1" dirty="0" err="1"/>
              <a:t>illusion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a full </a:t>
            </a:r>
            <a:r>
              <a:rPr lang="nb-NO" sz="2400" b="1" dirty="0" err="1"/>
              <a:t>paradigm</a:t>
            </a:r>
            <a:r>
              <a:rPr lang="nb-NO" sz="2400" dirty="0"/>
              <a:t>, make it </a:t>
            </a:r>
            <a:r>
              <a:rPr lang="nb-NO" sz="2400" dirty="0" err="1"/>
              <a:t>possible</a:t>
            </a:r>
            <a:r>
              <a:rPr lang="nb-NO" sz="2400" dirty="0"/>
              <a:t> for native speakers to </a:t>
            </a:r>
            <a:r>
              <a:rPr lang="nb-NO" sz="2400" dirty="0" err="1"/>
              <a:t>comprehend</a:t>
            </a:r>
            <a:r>
              <a:rPr lang="nb-NO" sz="2400" dirty="0"/>
              <a:t> and </a:t>
            </a:r>
            <a:r>
              <a:rPr lang="nb-NO" sz="2400" dirty="0" err="1"/>
              <a:t>produce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they</a:t>
            </a:r>
            <a:r>
              <a:rPr lang="nb-NO" sz="2400" dirty="0"/>
              <a:t> have never </a:t>
            </a:r>
            <a:r>
              <a:rPr lang="nb-NO" sz="2400" dirty="0" err="1"/>
              <a:t>encountered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190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400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500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8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607594" y="621507"/>
            <a:ext cx="3546872" cy="195024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273153" y="3274219"/>
            <a:ext cx="3242072" cy="1695450"/>
          </a:xfrm>
          <a:prstGeom prst="wedgeRoundRectCallout">
            <a:avLst>
              <a:gd name="adj1" fmla="val -14662"/>
              <a:gd name="adj2" fmla="val -90037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1800-5400: </a:t>
            </a:r>
          </a:p>
          <a:p>
            <a:pPr algn="ctr">
              <a:defRPr/>
            </a:pPr>
            <a:r>
              <a:rPr lang="en-US" sz="2700" b="1" dirty="0"/>
              <a:t>Single forms model outperforms </a:t>
            </a:r>
          </a:p>
          <a:p>
            <a:pPr algn="ctr">
              <a:defRPr/>
            </a:pPr>
            <a:r>
              <a:rPr lang="en-US" sz="2700" b="1" dirty="0"/>
              <a:t>full paradigms</a:t>
            </a:r>
          </a:p>
        </p:txBody>
      </p:sp>
    </p:spTree>
    <p:extLst>
      <p:ext uri="{BB962C8B-B14F-4D97-AF65-F5344CB8AC3E}">
        <p14:creationId xmlns:p14="http://schemas.microsoft.com/office/powerpoint/2010/main" val="68876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3858</TotalTime>
  <Words>1712</Words>
  <Application>Microsoft Macintosh PowerPoint</Application>
  <PresentationFormat>On-screen Show (16:9)</PresentationFormat>
  <Paragraphs>189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Open Sans</vt:lpstr>
      <vt:lpstr>Open Sans Light</vt:lpstr>
      <vt:lpstr>Times New Roman</vt:lpstr>
      <vt:lpstr>Office Theme</vt:lpstr>
      <vt:lpstr>The Strategic Mastery of Russian Tool (SMARTool):  En ny måte å lære russiske paradigmer på Новый метод для усвоения русских парадигм </vt:lpstr>
      <vt:lpstr>Overview</vt:lpstr>
      <vt:lpstr>Distributional Facts about Russian Paradigms</vt:lpstr>
      <vt:lpstr>PowerPoint Presentation</vt:lpstr>
      <vt:lpstr>PowerPoint Presentation</vt:lpstr>
      <vt:lpstr>PowerPoint Presentation</vt:lpstr>
      <vt:lpstr>Distributional Facts about  Russian Paradigms: Summary</vt:lpstr>
      <vt:lpstr>Computational Leaning Experiment</vt:lpstr>
      <vt:lpstr>PowerPoint Presentation</vt:lpstr>
      <vt:lpstr>PowerPoint Presentation</vt:lpstr>
      <vt:lpstr>Computational Learning Experiment: Summary</vt:lpstr>
      <vt:lpstr>Introducing the SMARTool</vt:lpstr>
      <vt:lpstr>Members of the SMARTool team</vt:lpstr>
      <vt:lpstr>Vocabulary Selection from 5 Textbooks and Лексический минимум; Balanced for Nouns, Verbs, Adjs (RNC ratio)</vt:lpstr>
      <vt:lpstr>Typical Contexts Illustrated by Examples</vt:lpstr>
      <vt:lpstr>SMARTool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SMARTool: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126</cp:revision>
  <cp:lastPrinted>2019-06-25T11:57:22Z</cp:lastPrinted>
  <dcterms:created xsi:type="dcterms:W3CDTF">2017-10-19T18:34:55Z</dcterms:created>
  <dcterms:modified xsi:type="dcterms:W3CDTF">2019-06-30T08:53:42Z</dcterms:modified>
</cp:coreProperties>
</file>