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Lst>
  <p:notesMasterIdLst>
    <p:notesMasterId r:id="rId66"/>
  </p:notesMasterIdLst>
  <p:handoutMasterIdLst>
    <p:handoutMasterId r:id="rId67"/>
  </p:handoutMasterIdLst>
  <p:sldIdLst>
    <p:sldId id="328" r:id="rId2"/>
    <p:sldId id="388" r:id="rId3"/>
    <p:sldId id="390" r:id="rId4"/>
    <p:sldId id="397" r:id="rId5"/>
    <p:sldId id="392" r:id="rId6"/>
    <p:sldId id="330" r:id="rId7"/>
    <p:sldId id="391" r:id="rId8"/>
    <p:sldId id="393" r:id="rId9"/>
    <p:sldId id="394" r:id="rId10"/>
    <p:sldId id="296" r:id="rId11"/>
    <p:sldId id="272" r:id="rId12"/>
    <p:sldId id="275" r:id="rId13"/>
    <p:sldId id="362" r:id="rId14"/>
    <p:sldId id="398" r:id="rId15"/>
    <p:sldId id="336" r:id="rId16"/>
    <p:sldId id="332" r:id="rId17"/>
    <p:sldId id="337" r:id="rId18"/>
    <p:sldId id="399" r:id="rId19"/>
    <p:sldId id="395" r:id="rId20"/>
    <p:sldId id="400" r:id="rId21"/>
    <p:sldId id="401" r:id="rId22"/>
    <p:sldId id="402" r:id="rId23"/>
    <p:sldId id="403" r:id="rId24"/>
    <p:sldId id="404" r:id="rId25"/>
    <p:sldId id="405" r:id="rId26"/>
    <p:sldId id="406" r:id="rId27"/>
    <p:sldId id="407" r:id="rId28"/>
    <p:sldId id="408" r:id="rId29"/>
    <p:sldId id="409" r:id="rId30"/>
    <p:sldId id="281" r:id="rId31"/>
    <p:sldId id="358" r:id="rId32"/>
    <p:sldId id="284" r:id="rId33"/>
    <p:sldId id="297" r:id="rId34"/>
    <p:sldId id="302" r:id="rId35"/>
    <p:sldId id="303" r:id="rId36"/>
    <p:sldId id="304" r:id="rId37"/>
    <p:sldId id="324" r:id="rId38"/>
    <p:sldId id="309" r:id="rId39"/>
    <p:sldId id="310" r:id="rId40"/>
    <p:sldId id="326" r:id="rId41"/>
    <p:sldId id="311" r:id="rId42"/>
    <p:sldId id="323" r:id="rId43"/>
    <p:sldId id="361" r:id="rId44"/>
    <p:sldId id="385" r:id="rId45"/>
    <p:sldId id="366" r:id="rId46"/>
    <p:sldId id="371" r:id="rId47"/>
    <p:sldId id="374" r:id="rId48"/>
    <p:sldId id="375" r:id="rId49"/>
    <p:sldId id="376" r:id="rId50"/>
    <p:sldId id="377" r:id="rId51"/>
    <p:sldId id="378" r:id="rId52"/>
    <p:sldId id="379" r:id="rId53"/>
    <p:sldId id="380" r:id="rId54"/>
    <p:sldId id="381" r:id="rId55"/>
    <p:sldId id="382" r:id="rId56"/>
    <p:sldId id="384" r:id="rId57"/>
    <p:sldId id="288" r:id="rId58"/>
    <p:sldId id="262" r:id="rId59"/>
    <p:sldId id="410" r:id="rId60"/>
    <p:sldId id="265" r:id="rId61"/>
    <p:sldId id="279" r:id="rId62"/>
    <p:sldId id="411" r:id="rId63"/>
    <p:sldId id="282" r:id="rId64"/>
    <p:sldId id="286" r:id="rId65"/>
  </p:sldIdLst>
  <p:sldSz cx="9144000" cy="5143500" type="screen16x9"/>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9">
          <p15:clr>
            <a:srgbClr val="A4A3A4"/>
          </p15:clr>
        </p15:guide>
        <p15:guide id="2" pos="4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6FFA"/>
    <a:srgbClr val="BC6CED"/>
    <a:srgbClr val="007396"/>
    <a:srgbClr val="59BEC9"/>
    <a:srgbClr val="F1B523"/>
    <a:srgbClr val="EDEDED"/>
    <a:srgbClr val="FFB952"/>
    <a:srgbClr val="B1B7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92521E-39B5-1B46-9394-F9833AD9278D}" v="78" dt="2021-08-05T12:18:06.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p:restoredTop sz="91701"/>
  </p:normalViewPr>
  <p:slideViewPr>
    <p:cSldViewPr snapToGrid="0" snapToObjects="1">
      <p:cViewPr varScale="1">
        <p:scale>
          <a:sx n="156" d="100"/>
          <a:sy n="156" d="100"/>
        </p:scale>
        <p:origin x="968" y="176"/>
      </p:cViewPr>
      <p:guideLst>
        <p:guide orient="horz" pos="2899"/>
        <p:guide pos="49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18494E-CA58-EE43-A1DD-F8DDCEEBE1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9017D3-02FD-B440-A408-C9F6BEE191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62465B-12BC-AF4B-87DE-D94ACC12870A}" type="datetimeFigureOut">
              <a:rPr lang="en-US" smtClean="0"/>
              <a:t>9/20/21</a:t>
            </a:fld>
            <a:endParaRPr lang="en-US"/>
          </a:p>
        </p:txBody>
      </p:sp>
      <p:sp>
        <p:nvSpPr>
          <p:cNvPr id="4" name="Footer Placeholder 3">
            <a:extLst>
              <a:ext uri="{FF2B5EF4-FFF2-40B4-BE49-F238E27FC236}">
                <a16:creationId xmlns:a16="http://schemas.microsoft.com/office/drawing/2014/main" id="{6054FDCF-200A-0E48-8C34-9CE241C885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3BDD52-0CEC-9F4C-A0FD-A2BD8334CA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E0B616-0663-DD46-9381-94F81A8321A6}" type="slidenum">
              <a:rPr lang="en-US" smtClean="0"/>
              <a:t>‹#›</a:t>
            </a:fld>
            <a:endParaRPr lang="en-US"/>
          </a:p>
        </p:txBody>
      </p:sp>
    </p:spTree>
    <p:extLst>
      <p:ext uri="{BB962C8B-B14F-4D97-AF65-F5344CB8AC3E}">
        <p14:creationId xmlns:p14="http://schemas.microsoft.com/office/powerpoint/2010/main" val="4294554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DDA1C-5016-704B-8118-08AD164B5822}" type="datetimeFigureOut">
              <a:rPr lang="en-US" smtClean="0"/>
              <a:t>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6C106-4089-BB4D-9FF0-DF66D6CD0B2C}" type="slidenum">
              <a:rPr lang="en-US" smtClean="0"/>
              <a:t>‹#›</a:t>
            </a:fld>
            <a:endParaRPr lang="en-US"/>
          </a:p>
        </p:txBody>
      </p:sp>
    </p:spTree>
    <p:extLst>
      <p:ext uri="{BB962C8B-B14F-4D97-AF65-F5344CB8AC3E}">
        <p14:creationId xmlns:p14="http://schemas.microsoft.com/office/powerpoint/2010/main" val="858303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21</a:t>
            </a:fld>
            <a:endParaRPr lang="en-US"/>
          </a:p>
        </p:txBody>
      </p:sp>
    </p:spTree>
    <p:extLst>
      <p:ext uri="{BB962C8B-B14F-4D97-AF65-F5344CB8AC3E}">
        <p14:creationId xmlns:p14="http://schemas.microsoft.com/office/powerpoint/2010/main" val="406977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22</a:t>
            </a:fld>
            <a:endParaRPr lang="en-US"/>
          </a:p>
        </p:txBody>
      </p:sp>
    </p:spTree>
    <p:extLst>
      <p:ext uri="{BB962C8B-B14F-4D97-AF65-F5344CB8AC3E}">
        <p14:creationId xmlns:p14="http://schemas.microsoft.com/office/powerpoint/2010/main" val="62399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23</a:t>
            </a:fld>
            <a:endParaRPr lang="en-US"/>
          </a:p>
        </p:txBody>
      </p:sp>
    </p:spTree>
    <p:extLst>
      <p:ext uri="{BB962C8B-B14F-4D97-AF65-F5344CB8AC3E}">
        <p14:creationId xmlns:p14="http://schemas.microsoft.com/office/powerpoint/2010/main" val="272189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24</a:t>
            </a:fld>
            <a:endParaRPr lang="en-US"/>
          </a:p>
        </p:txBody>
      </p:sp>
    </p:spTree>
    <p:extLst>
      <p:ext uri="{BB962C8B-B14F-4D97-AF65-F5344CB8AC3E}">
        <p14:creationId xmlns:p14="http://schemas.microsoft.com/office/powerpoint/2010/main" val="378924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25</a:t>
            </a:fld>
            <a:endParaRPr lang="en-US"/>
          </a:p>
        </p:txBody>
      </p:sp>
    </p:spTree>
    <p:extLst>
      <p:ext uri="{BB962C8B-B14F-4D97-AF65-F5344CB8AC3E}">
        <p14:creationId xmlns:p14="http://schemas.microsoft.com/office/powerpoint/2010/main" val="3201612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26</a:t>
            </a:fld>
            <a:endParaRPr lang="en-US"/>
          </a:p>
        </p:txBody>
      </p:sp>
    </p:spTree>
    <p:extLst>
      <p:ext uri="{BB962C8B-B14F-4D97-AF65-F5344CB8AC3E}">
        <p14:creationId xmlns:p14="http://schemas.microsoft.com/office/powerpoint/2010/main" val="421351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27</a:t>
            </a:fld>
            <a:endParaRPr lang="en-US"/>
          </a:p>
        </p:txBody>
      </p:sp>
    </p:spTree>
    <p:extLst>
      <p:ext uri="{BB962C8B-B14F-4D97-AF65-F5344CB8AC3E}">
        <p14:creationId xmlns:p14="http://schemas.microsoft.com/office/powerpoint/2010/main" val="2857842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28</a:t>
            </a:fld>
            <a:endParaRPr lang="en-US"/>
          </a:p>
        </p:txBody>
      </p:sp>
    </p:spTree>
    <p:extLst>
      <p:ext uri="{BB962C8B-B14F-4D97-AF65-F5344CB8AC3E}">
        <p14:creationId xmlns:p14="http://schemas.microsoft.com/office/powerpoint/2010/main" val="1432998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29</a:t>
            </a:fld>
            <a:endParaRPr lang="en-US"/>
          </a:p>
        </p:txBody>
      </p:sp>
    </p:spTree>
    <p:extLst>
      <p:ext uri="{BB962C8B-B14F-4D97-AF65-F5344CB8AC3E}">
        <p14:creationId xmlns:p14="http://schemas.microsoft.com/office/powerpoint/2010/main" val="400063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FADE-0197-8541-ABED-02127B86EDA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nb-NO"/>
          </a:p>
        </p:txBody>
      </p:sp>
      <p:sp>
        <p:nvSpPr>
          <p:cNvPr id="3" name="Subtitle 2">
            <a:extLst>
              <a:ext uri="{FF2B5EF4-FFF2-40B4-BE49-F238E27FC236}">
                <a16:creationId xmlns:a16="http://schemas.microsoft.com/office/drawing/2014/main" id="{745E70A8-39A9-C74A-B176-79684228E03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41C802E9-758A-924F-A4B1-672DDC736ADF}"/>
              </a:ext>
            </a:extLst>
          </p:cNvPr>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5" name="Footer Placeholder 4">
            <a:extLst>
              <a:ext uri="{FF2B5EF4-FFF2-40B4-BE49-F238E27FC236}">
                <a16:creationId xmlns:a16="http://schemas.microsoft.com/office/drawing/2014/main" id="{CA2405D1-63B3-8341-9C99-D1B7FB5BD84D}"/>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9AD56AF4-884F-6147-9D9D-F6A03D6B61E8}"/>
              </a:ext>
            </a:extLst>
          </p:cNvPr>
          <p:cNvSpPr>
            <a:spLocks noGrp="1"/>
          </p:cNvSpPr>
          <p:nvPr>
            <p:ph type="sldNum" sz="quarter" idx="12"/>
          </p:nvPr>
        </p:nvSpPr>
        <p:spPr/>
        <p:txBody>
          <a:bodyPr/>
          <a:lstStyle/>
          <a:p>
            <a:fld id="{48967F36-0B61-F749-ACDB-F36D75792314}" type="slidenum">
              <a:rPr lang="nb-NO" noProof="0" smtClean="0"/>
              <a:pPr/>
              <a:t>‹#›</a:t>
            </a:fld>
            <a:endParaRPr lang="nb-NO" noProof="0"/>
          </a:p>
        </p:txBody>
      </p:sp>
    </p:spTree>
    <p:extLst>
      <p:ext uri="{BB962C8B-B14F-4D97-AF65-F5344CB8AC3E}">
        <p14:creationId xmlns:p14="http://schemas.microsoft.com/office/powerpoint/2010/main" val="418371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39D4-C2C2-6A44-93E0-F1F218256878}"/>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3E9B125-92C8-8D46-9AD9-341F7E66DC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CDCBBC34-C73B-3E4A-88DC-7A0913A4AC45}"/>
              </a:ext>
            </a:extLst>
          </p:cNvPr>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5" name="Footer Placeholder 4">
            <a:extLst>
              <a:ext uri="{FF2B5EF4-FFF2-40B4-BE49-F238E27FC236}">
                <a16:creationId xmlns:a16="http://schemas.microsoft.com/office/drawing/2014/main" id="{6F01A426-002A-864B-8D75-D65C219BF211}"/>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0BF4DC62-AC36-8348-A2A1-0E420F090A52}"/>
              </a:ext>
            </a:extLst>
          </p:cNvPr>
          <p:cNvSpPr>
            <a:spLocks noGrp="1"/>
          </p:cNvSpPr>
          <p:nvPr>
            <p:ph type="sldNum" sz="quarter" idx="12"/>
          </p:nvPr>
        </p:nvSpPr>
        <p:spPr/>
        <p:txBody>
          <a:bodyPr/>
          <a:lstStyle/>
          <a:p>
            <a:fld id="{48967F36-0B61-F749-ACDB-F36D75792314}" type="slidenum">
              <a:rPr lang="nb-NO" noProof="0" smtClean="0"/>
              <a:pPr/>
              <a:t>‹#›</a:t>
            </a:fld>
            <a:endParaRPr lang="nb-NO" noProof="0"/>
          </a:p>
        </p:txBody>
      </p:sp>
    </p:spTree>
    <p:extLst>
      <p:ext uri="{BB962C8B-B14F-4D97-AF65-F5344CB8AC3E}">
        <p14:creationId xmlns:p14="http://schemas.microsoft.com/office/powerpoint/2010/main" val="273469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ECE11A-71A2-AF47-AC53-7ACDA1E107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54EE2966-ACE8-9343-917B-32528EC64419}"/>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FDA57368-AC62-0B46-814F-DDA143EDE0DB}"/>
              </a:ext>
            </a:extLst>
          </p:cNvPr>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5" name="Footer Placeholder 4">
            <a:extLst>
              <a:ext uri="{FF2B5EF4-FFF2-40B4-BE49-F238E27FC236}">
                <a16:creationId xmlns:a16="http://schemas.microsoft.com/office/drawing/2014/main" id="{2340868C-0054-8243-9B4E-942EF3E3D1D5}"/>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C5381DA3-015A-9B43-9F15-A0BEBB14F8DA}"/>
              </a:ext>
            </a:extLst>
          </p:cNvPr>
          <p:cNvSpPr>
            <a:spLocks noGrp="1"/>
          </p:cNvSpPr>
          <p:nvPr>
            <p:ph type="sldNum" sz="quarter" idx="12"/>
          </p:nvPr>
        </p:nvSpPr>
        <p:spPr/>
        <p:txBody>
          <a:bodyPr/>
          <a:lstStyle/>
          <a:p>
            <a:fld id="{48967F36-0B61-F749-ACDB-F36D75792314}" type="slidenum">
              <a:rPr lang="nb-NO" noProof="0" smtClean="0"/>
              <a:pPr/>
              <a:t>‹#›</a:t>
            </a:fld>
            <a:endParaRPr lang="nb-NO" noProof="0"/>
          </a:p>
        </p:txBody>
      </p:sp>
    </p:spTree>
    <p:extLst>
      <p:ext uri="{BB962C8B-B14F-4D97-AF65-F5344CB8AC3E}">
        <p14:creationId xmlns:p14="http://schemas.microsoft.com/office/powerpoint/2010/main" val="3204222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tel 1"/>
          <p:cNvSpPr>
            <a:spLocks noGrp="1"/>
          </p:cNvSpPr>
          <p:nvPr>
            <p:ph type="ctrTitle"/>
          </p:nvPr>
        </p:nvSpPr>
        <p:spPr>
          <a:xfrm>
            <a:off x="685800" y="1432806"/>
            <a:ext cx="4934354" cy="1102519"/>
          </a:xfrm>
        </p:spPr>
        <p:txBody>
          <a:bodyPr/>
          <a:lstStyle/>
          <a:p>
            <a:r>
              <a:rPr lang="en-US" noProof="0"/>
              <a:t>Click to edit Master title style</a:t>
            </a:r>
            <a:endParaRPr lang="nb-NO" noProof="0"/>
          </a:p>
        </p:txBody>
      </p:sp>
      <p:sp>
        <p:nvSpPr>
          <p:cNvPr id="3" name="Undertittel 2"/>
          <p:cNvSpPr>
            <a:spLocks noGrp="1"/>
          </p:cNvSpPr>
          <p:nvPr>
            <p:ph type="subTitle" idx="1"/>
          </p:nvPr>
        </p:nvSpPr>
        <p:spPr>
          <a:xfrm>
            <a:off x="694366" y="2704629"/>
            <a:ext cx="4675782" cy="1314450"/>
          </a:xfrm>
        </p:spPr>
        <p:txBody>
          <a:bodyPr>
            <a:normAutofit/>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nb-NO" noProof="0"/>
          </a:p>
        </p:txBody>
      </p:sp>
      <p:cxnSp>
        <p:nvCxnSpPr>
          <p:cNvPr id="28" name="Rett linje 27"/>
          <p:cNvCxnSpPr/>
          <p:nvPr userDrawn="1"/>
        </p:nvCxnSpPr>
        <p:spPr>
          <a:xfrm>
            <a:off x="790575" y="2617829"/>
            <a:ext cx="4579572" cy="1191"/>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Bild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 y="3"/>
            <a:ext cx="1183204" cy="1979702"/>
          </a:xfrm>
          <a:prstGeom prst="rect">
            <a:avLst/>
          </a:prstGeom>
        </p:spPr>
      </p:pic>
      <p:pic>
        <p:nvPicPr>
          <p:cNvPr id="14" name="Bilde 13" descr="LogoNorsk.png"/>
          <p:cNvPicPr>
            <a:picLocks noChangeAspect="1"/>
          </p:cNvPicPr>
          <p:nvPr userDrawn="1"/>
        </p:nvPicPr>
        <p:blipFill>
          <a:blip r:embed="rId4"/>
          <a:stretch>
            <a:fillRect/>
          </a:stretch>
        </p:blipFill>
        <p:spPr>
          <a:xfrm>
            <a:off x="8363041" y="4384258"/>
            <a:ext cx="543971" cy="532755"/>
          </a:xfrm>
          <a:prstGeom prst="rect">
            <a:avLst/>
          </a:prstGeom>
        </p:spPr>
      </p:pic>
      <p:cxnSp>
        <p:nvCxnSpPr>
          <p:cNvPr id="16" name="Rett linje 15"/>
          <p:cNvCxnSpPr/>
          <p:nvPr userDrawn="1"/>
        </p:nvCxnSpPr>
        <p:spPr>
          <a:xfrm flipV="1">
            <a:off x="2488893" y="2162369"/>
            <a:ext cx="6655107" cy="2981139"/>
          </a:xfrm>
          <a:prstGeom prst="line">
            <a:avLst/>
          </a:prstGeom>
          <a:ln w="25400" cap="flat" cmpd="sng" algn="ctr">
            <a:solidFill>
              <a:schemeClr val="accent6">
                <a:lumMod val="20000"/>
                <a:lumOff val="80000"/>
                <a:alpha val="37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Rett linje 18"/>
          <p:cNvCxnSpPr/>
          <p:nvPr userDrawn="1"/>
        </p:nvCxnSpPr>
        <p:spPr>
          <a:xfrm rot="16200000" flipH="1">
            <a:off x="5115120" y="1979572"/>
            <a:ext cx="4297813" cy="2030055"/>
          </a:xfrm>
          <a:prstGeom prst="line">
            <a:avLst/>
          </a:prstGeom>
          <a:ln w="19050" cap="flat" cmpd="sng" algn="ctr">
            <a:solidFill>
              <a:schemeClr val="accent6">
                <a:lumMod val="20000"/>
                <a:lumOff val="80000"/>
                <a:alpha val="4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Rett linje 19"/>
          <p:cNvCxnSpPr/>
          <p:nvPr userDrawn="1"/>
        </p:nvCxnSpPr>
        <p:spPr>
          <a:xfrm>
            <a:off x="5668985" y="2291719"/>
            <a:ext cx="3475015" cy="1382210"/>
          </a:xfrm>
          <a:prstGeom prst="line">
            <a:avLst/>
          </a:prstGeom>
          <a:ln w="19050" cap="flat" cmpd="sng" algn="ctr">
            <a:solidFill>
              <a:schemeClr val="accent6">
                <a:lumMod val="20000"/>
                <a:lumOff val="80000"/>
                <a:alpha val="1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Rett linje 20"/>
          <p:cNvCxnSpPr/>
          <p:nvPr userDrawn="1"/>
        </p:nvCxnSpPr>
        <p:spPr>
          <a:xfrm flipH="1">
            <a:off x="4628412" y="-83976"/>
            <a:ext cx="1994100" cy="5227483"/>
          </a:xfrm>
          <a:prstGeom prst="line">
            <a:avLst/>
          </a:prstGeom>
          <a:ln w="50800" cap="flat" cmpd="sng" algn="ctr">
            <a:solidFill>
              <a:srgbClr val="00739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7325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nb-NO" noProof="0"/>
          </a:p>
        </p:txBody>
      </p:sp>
      <p:sp>
        <p:nvSpPr>
          <p:cNvPr id="3" name="Plassholder for innhold 2"/>
          <p:cNvSpPr>
            <a:spLocks noGrp="1"/>
          </p:cNvSpPr>
          <p:nvPr>
            <p:ph sz="half" idx="1"/>
          </p:nvPr>
        </p:nvSpPr>
        <p:spPr>
          <a:xfrm>
            <a:off x="670300" y="1378339"/>
            <a:ext cx="3710048" cy="3216287"/>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5" name="Plassholder for dato 4"/>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6" name="Plassholder for bunntekst 5"/>
          <p:cNvSpPr>
            <a:spLocks noGrp="1"/>
          </p:cNvSpPr>
          <p:nvPr>
            <p:ph type="ftr" sz="quarter" idx="11"/>
          </p:nvPr>
        </p:nvSpPr>
        <p:spPr/>
        <p:txBody>
          <a:bodyPr/>
          <a:lstStyle/>
          <a:p>
            <a:endParaRPr lang="nb-NO" noProof="0"/>
          </a:p>
        </p:txBody>
      </p:sp>
      <p:sp>
        <p:nvSpPr>
          <p:cNvPr id="7" name="Plassholder for lysbildenummer 6"/>
          <p:cNvSpPr>
            <a:spLocks noGrp="1"/>
          </p:cNvSpPr>
          <p:nvPr>
            <p:ph type="sldNum" sz="quarter" idx="12"/>
          </p:nvPr>
        </p:nvSpPr>
        <p:spPr/>
        <p:txBody>
          <a:bodyPr/>
          <a:lstStyle/>
          <a:p>
            <a:fld id="{48967F36-0B61-F749-ACDB-F36D75792314}" type="slidenum">
              <a:rPr lang="nb-NO" noProof="0" smtClean="0"/>
              <a:pPr/>
              <a:t>‹#›</a:t>
            </a:fld>
            <a:endParaRPr lang="nb-NO" noProof="0"/>
          </a:p>
        </p:txBody>
      </p:sp>
      <p:sp>
        <p:nvSpPr>
          <p:cNvPr id="8" name="Plassholder for innhold 2"/>
          <p:cNvSpPr>
            <a:spLocks noGrp="1"/>
          </p:cNvSpPr>
          <p:nvPr>
            <p:ph sz="half" idx="13"/>
          </p:nvPr>
        </p:nvSpPr>
        <p:spPr>
          <a:xfrm>
            <a:off x="4848834" y="1378339"/>
            <a:ext cx="3710048" cy="3216287"/>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17" name="Bild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18" name="Bild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 y="3"/>
            <a:ext cx="1183204" cy="1979702"/>
          </a:xfrm>
          <a:prstGeom prst="rect">
            <a:avLst/>
          </a:prstGeom>
        </p:spPr>
      </p:pic>
      <p:pic>
        <p:nvPicPr>
          <p:cNvPr id="19" name="Bilde 18" descr="LogoNorsk.png"/>
          <p:cNvPicPr>
            <a:picLocks noChangeAspect="1"/>
          </p:cNvPicPr>
          <p:nvPr userDrawn="1"/>
        </p:nvPicPr>
        <p:blipFill>
          <a:blip r:embed="rId4"/>
          <a:stretch>
            <a:fillRect/>
          </a:stretch>
        </p:blipFill>
        <p:spPr>
          <a:xfrm>
            <a:off x="8363041" y="4384258"/>
            <a:ext cx="543971" cy="532755"/>
          </a:xfrm>
          <a:prstGeom prst="rect">
            <a:avLst/>
          </a:prstGeom>
        </p:spPr>
      </p:pic>
      <p:cxnSp>
        <p:nvCxnSpPr>
          <p:cNvPr id="20" name="Rett linje 19"/>
          <p:cNvCxnSpPr/>
          <p:nvPr userDrawn="1"/>
        </p:nvCxnSpPr>
        <p:spPr>
          <a:xfrm flipV="1">
            <a:off x="2488893" y="2035780"/>
            <a:ext cx="6953942" cy="3107727"/>
          </a:xfrm>
          <a:prstGeom prst="line">
            <a:avLst/>
          </a:prstGeom>
          <a:ln w="25400" cap="flat" cmpd="sng" algn="ctr">
            <a:solidFill>
              <a:schemeClr val="accent6">
                <a:lumMod val="20000"/>
                <a:lumOff val="80000"/>
                <a:alpha val="37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Rett linje 20"/>
          <p:cNvCxnSpPr/>
          <p:nvPr userDrawn="1"/>
        </p:nvCxnSpPr>
        <p:spPr>
          <a:xfrm rot="16200000" flipH="1">
            <a:off x="5115120" y="1979572"/>
            <a:ext cx="4297813" cy="2030055"/>
          </a:xfrm>
          <a:prstGeom prst="line">
            <a:avLst/>
          </a:prstGeom>
          <a:ln w="19050" cap="flat" cmpd="sng" algn="ctr">
            <a:solidFill>
              <a:schemeClr val="accent6">
                <a:lumMod val="20000"/>
                <a:lumOff val="80000"/>
                <a:alpha val="4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Rett linje 21"/>
          <p:cNvCxnSpPr/>
          <p:nvPr userDrawn="1"/>
        </p:nvCxnSpPr>
        <p:spPr>
          <a:xfrm>
            <a:off x="5668985" y="2291719"/>
            <a:ext cx="3773855" cy="1504193"/>
          </a:xfrm>
          <a:prstGeom prst="line">
            <a:avLst/>
          </a:prstGeom>
          <a:ln w="19050" cap="flat" cmpd="sng" algn="ctr">
            <a:solidFill>
              <a:schemeClr val="accent6">
                <a:lumMod val="20000"/>
                <a:lumOff val="80000"/>
                <a:alpha val="1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Rett linje 22"/>
          <p:cNvCxnSpPr/>
          <p:nvPr userDrawn="1"/>
        </p:nvCxnSpPr>
        <p:spPr>
          <a:xfrm rot="5400000">
            <a:off x="2396684" y="669670"/>
            <a:ext cx="6858000" cy="2620072"/>
          </a:xfrm>
          <a:prstGeom prst="line">
            <a:avLst/>
          </a:prstGeom>
          <a:ln w="50800" cap="flat" cmpd="sng" algn="ctr">
            <a:solidFill>
              <a:srgbClr val="00739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Plassholder for dato 2"/>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4" name="Plassholder for bunntekst 3"/>
          <p:cNvSpPr>
            <a:spLocks noGrp="1"/>
          </p:cNvSpPr>
          <p:nvPr>
            <p:ph type="ftr" sz="quarter" idx="11"/>
          </p:nvPr>
        </p:nvSpPr>
        <p:spPr/>
        <p:txBody>
          <a:bodyPr/>
          <a:lstStyle/>
          <a:p>
            <a:endParaRPr lang="nb-NO" noProof="0"/>
          </a:p>
        </p:txBody>
      </p:sp>
      <p:sp>
        <p:nvSpPr>
          <p:cNvPr id="5" name="Plassholder for lysbildenummer 4"/>
          <p:cNvSpPr>
            <a:spLocks noGrp="1"/>
          </p:cNvSpPr>
          <p:nvPr>
            <p:ph type="sldNum" sz="quarter" idx="12"/>
          </p:nvPr>
        </p:nvSpPr>
        <p:spPr/>
        <p:txBody>
          <a:bodyPr/>
          <a:lstStyle/>
          <a:p>
            <a:fld id="{48967F36-0B61-F749-ACDB-F36D75792314}" type="slidenum">
              <a:rPr lang="nb-NO" noProof="0" smtClean="0"/>
              <a:pPr/>
              <a:t>‹#›</a:t>
            </a:fld>
            <a:endParaRPr lang="nb-NO" noProof="0"/>
          </a:p>
        </p:txBody>
      </p:sp>
      <p:sp>
        <p:nvSpPr>
          <p:cNvPr id="8" name="Undertittel 2"/>
          <p:cNvSpPr>
            <a:spLocks noGrp="1"/>
          </p:cNvSpPr>
          <p:nvPr>
            <p:ph type="subTitle" idx="1"/>
          </p:nvPr>
        </p:nvSpPr>
        <p:spPr>
          <a:xfrm>
            <a:off x="694366" y="2704630"/>
            <a:ext cx="4675782" cy="1205030"/>
          </a:xfrm>
        </p:spPr>
        <p:txBody>
          <a:bodyPr>
            <a:normAutofit/>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nb-NO" noProof="0"/>
          </a:p>
        </p:txBody>
      </p:sp>
      <p:cxnSp>
        <p:nvCxnSpPr>
          <p:cNvPr id="11" name="Rett linje 10"/>
          <p:cNvCxnSpPr/>
          <p:nvPr userDrawn="1"/>
        </p:nvCxnSpPr>
        <p:spPr>
          <a:xfrm>
            <a:off x="5370152" y="3004662"/>
            <a:ext cx="3773855" cy="1128145"/>
          </a:xfrm>
          <a:prstGeom prst="line">
            <a:avLst/>
          </a:prstGeom>
          <a:ln w="19050" cap="flat" cmpd="sng" algn="ctr">
            <a:solidFill>
              <a:schemeClr val="accent6">
                <a:lumMod val="20000"/>
                <a:lumOff val="80000"/>
                <a:alpha val="1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Undertittel 2"/>
          <p:cNvSpPr txBox="1">
            <a:spLocks/>
          </p:cNvSpPr>
          <p:nvPr userDrawn="1"/>
        </p:nvSpPr>
        <p:spPr>
          <a:xfrm>
            <a:off x="694366" y="4432889"/>
            <a:ext cx="4675782" cy="293058"/>
          </a:xfrm>
          <a:prstGeom prst="rect">
            <a:avLst/>
          </a:prstGeom>
        </p:spPr>
        <p:txBody>
          <a:bodyPr vert="horz" lIns="91440" tIns="45720" rIns="91440" bIns="45720" rtlCol="0">
            <a:normAutofit lnSpcReduction="10000"/>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1400" b="1" i="0" u="none" strike="noStrike" kern="1200" cap="none" spc="0" normalizeH="0" baseline="0" noProof="0">
                <a:ln>
                  <a:noFill/>
                </a:ln>
                <a:solidFill>
                  <a:schemeClr val="tx1"/>
                </a:solidFill>
                <a:effectLst/>
                <a:uLnTx/>
                <a:uFillTx/>
                <a:latin typeface="Open Sans"/>
                <a:ea typeface="+mn-ea"/>
                <a:cs typeface="Open Sans"/>
              </a:rPr>
              <a:t>uit.no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16720-D8B5-0D43-825D-4FD6D6FF23C3}"/>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10C2B62A-2E56-3344-AD00-FAE94F07A4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B581E95-6637-7845-8012-A1FFED4E0342}"/>
              </a:ext>
            </a:extLst>
          </p:cNvPr>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5" name="Footer Placeholder 4">
            <a:extLst>
              <a:ext uri="{FF2B5EF4-FFF2-40B4-BE49-F238E27FC236}">
                <a16:creationId xmlns:a16="http://schemas.microsoft.com/office/drawing/2014/main" id="{829D0592-022E-5941-B6AD-5A45F40ADF9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B2046BE9-804C-A94C-8478-373B94D90344}"/>
              </a:ext>
            </a:extLst>
          </p:cNvPr>
          <p:cNvSpPr>
            <a:spLocks noGrp="1"/>
          </p:cNvSpPr>
          <p:nvPr>
            <p:ph type="sldNum" sz="quarter" idx="12"/>
          </p:nvPr>
        </p:nvSpPr>
        <p:spPr/>
        <p:txBody>
          <a:bodyPr/>
          <a:lstStyle/>
          <a:p>
            <a:fld id="{48967F36-0B61-F749-ACDB-F36D75792314}" type="slidenum">
              <a:rPr lang="nb-NO" noProof="0" smtClean="0"/>
              <a:pPr/>
              <a:t>‹#›</a:t>
            </a:fld>
            <a:endParaRPr lang="nb-NO" noProof="0"/>
          </a:p>
        </p:txBody>
      </p:sp>
    </p:spTree>
    <p:extLst>
      <p:ext uri="{BB962C8B-B14F-4D97-AF65-F5344CB8AC3E}">
        <p14:creationId xmlns:p14="http://schemas.microsoft.com/office/powerpoint/2010/main" val="4268494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79BA-ACEC-A747-81BD-3DD0E95EE99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BE737F4F-FE23-6849-BC3C-CCC56CE73D5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670491-A910-A941-BCA1-FF2D2EE72983}"/>
              </a:ext>
            </a:extLst>
          </p:cNvPr>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5" name="Footer Placeholder 4">
            <a:extLst>
              <a:ext uri="{FF2B5EF4-FFF2-40B4-BE49-F238E27FC236}">
                <a16:creationId xmlns:a16="http://schemas.microsoft.com/office/drawing/2014/main" id="{9950B31F-F401-9E4F-9364-780F0AF75427}"/>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50FB27B8-2178-094C-96D4-72CE8A8EE1ED}"/>
              </a:ext>
            </a:extLst>
          </p:cNvPr>
          <p:cNvSpPr>
            <a:spLocks noGrp="1"/>
          </p:cNvSpPr>
          <p:nvPr>
            <p:ph type="sldNum" sz="quarter" idx="12"/>
          </p:nvPr>
        </p:nvSpPr>
        <p:spPr/>
        <p:txBody>
          <a:bodyPr/>
          <a:lstStyle/>
          <a:p>
            <a:fld id="{48967F36-0B61-F749-ACDB-F36D75792314}" type="slidenum">
              <a:rPr lang="nb-NO" noProof="0" smtClean="0"/>
              <a:pPr/>
              <a:t>‹#›</a:t>
            </a:fld>
            <a:endParaRPr lang="nb-NO" noProof="0"/>
          </a:p>
        </p:txBody>
      </p:sp>
    </p:spTree>
    <p:extLst>
      <p:ext uri="{BB962C8B-B14F-4D97-AF65-F5344CB8AC3E}">
        <p14:creationId xmlns:p14="http://schemas.microsoft.com/office/powerpoint/2010/main" val="886843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BDF5-F3F1-BD41-B934-5A8671E67671}"/>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CE66C0D2-D0A2-4A49-836A-CA656C39D53B}"/>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5FCA5E35-7362-6A41-9186-60727653DAF2}"/>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CCD15524-1847-904A-A35B-8C0239073165}"/>
              </a:ext>
            </a:extLst>
          </p:cNvPr>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6" name="Footer Placeholder 5">
            <a:extLst>
              <a:ext uri="{FF2B5EF4-FFF2-40B4-BE49-F238E27FC236}">
                <a16:creationId xmlns:a16="http://schemas.microsoft.com/office/drawing/2014/main" id="{1891F81E-CCA3-5F49-ACD6-67100232A6DE}"/>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C90117FE-98F2-204B-A506-C5B030311DA0}"/>
              </a:ext>
            </a:extLst>
          </p:cNvPr>
          <p:cNvSpPr>
            <a:spLocks noGrp="1"/>
          </p:cNvSpPr>
          <p:nvPr>
            <p:ph type="sldNum" sz="quarter" idx="12"/>
          </p:nvPr>
        </p:nvSpPr>
        <p:spPr/>
        <p:txBody>
          <a:bodyPr/>
          <a:lstStyle/>
          <a:p>
            <a:fld id="{48967F36-0B61-F749-ACDB-F36D75792314}" type="slidenum">
              <a:rPr lang="nb-NO" noProof="0" smtClean="0"/>
              <a:pPr/>
              <a:t>‹#›</a:t>
            </a:fld>
            <a:endParaRPr lang="nb-NO" noProof="0"/>
          </a:p>
        </p:txBody>
      </p:sp>
    </p:spTree>
    <p:extLst>
      <p:ext uri="{BB962C8B-B14F-4D97-AF65-F5344CB8AC3E}">
        <p14:creationId xmlns:p14="http://schemas.microsoft.com/office/powerpoint/2010/main" val="3039330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62AB-C760-7947-89B3-F86AF1DDA774}"/>
              </a:ext>
            </a:extLst>
          </p:cNvPr>
          <p:cNvSpPr>
            <a:spLocks noGrp="1"/>
          </p:cNvSpPr>
          <p:nvPr>
            <p:ph type="title"/>
          </p:nvPr>
        </p:nvSpPr>
        <p:spPr>
          <a:xfrm>
            <a:off x="629841" y="273844"/>
            <a:ext cx="7886700" cy="994172"/>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47C96682-A504-3F43-93A6-814B18E8A73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81ADF9C-F78D-A542-88D1-596A0213522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416D0B36-30CB-ED48-946D-C969602597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2888B1C-73D9-8442-BDC9-4663DB135736}"/>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0817BA24-93A0-3543-9DB5-FF716E53C729}"/>
              </a:ext>
            </a:extLst>
          </p:cNvPr>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8" name="Footer Placeholder 7">
            <a:extLst>
              <a:ext uri="{FF2B5EF4-FFF2-40B4-BE49-F238E27FC236}">
                <a16:creationId xmlns:a16="http://schemas.microsoft.com/office/drawing/2014/main" id="{B5CD2D31-4269-6B4F-A348-ADF855469799}"/>
              </a:ext>
            </a:extLst>
          </p:cNvPr>
          <p:cNvSpPr>
            <a:spLocks noGrp="1"/>
          </p:cNvSpPr>
          <p:nvPr>
            <p:ph type="ftr" sz="quarter" idx="11"/>
          </p:nvPr>
        </p:nvSpPr>
        <p:spPr/>
        <p:txBody>
          <a:bodyPr/>
          <a:lstStyle/>
          <a:p>
            <a:endParaRPr lang="nb-NO" noProof="0"/>
          </a:p>
        </p:txBody>
      </p:sp>
      <p:sp>
        <p:nvSpPr>
          <p:cNvPr id="9" name="Slide Number Placeholder 8">
            <a:extLst>
              <a:ext uri="{FF2B5EF4-FFF2-40B4-BE49-F238E27FC236}">
                <a16:creationId xmlns:a16="http://schemas.microsoft.com/office/drawing/2014/main" id="{4CC9C2EE-B4C0-1145-82C5-F4E8C5AE6FA2}"/>
              </a:ext>
            </a:extLst>
          </p:cNvPr>
          <p:cNvSpPr>
            <a:spLocks noGrp="1"/>
          </p:cNvSpPr>
          <p:nvPr>
            <p:ph type="sldNum" sz="quarter" idx="12"/>
          </p:nvPr>
        </p:nvSpPr>
        <p:spPr/>
        <p:txBody>
          <a:bodyPr/>
          <a:lstStyle/>
          <a:p>
            <a:fld id="{48967F36-0B61-F749-ACDB-F36D75792314}" type="slidenum">
              <a:rPr lang="nb-NO" noProof="0" smtClean="0"/>
              <a:pPr/>
              <a:t>‹#›</a:t>
            </a:fld>
            <a:endParaRPr lang="nb-NO" noProof="0"/>
          </a:p>
        </p:txBody>
      </p:sp>
    </p:spTree>
    <p:extLst>
      <p:ext uri="{BB962C8B-B14F-4D97-AF65-F5344CB8AC3E}">
        <p14:creationId xmlns:p14="http://schemas.microsoft.com/office/powerpoint/2010/main" val="292763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5B2D-5544-274E-8DFD-D9711B5F40F2}"/>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E455EBB3-3CBD-FF4D-B0C7-C0C9F9307DCE}"/>
              </a:ext>
            </a:extLst>
          </p:cNvPr>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4" name="Footer Placeholder 3">
            <a:extLst>
              <a:ext uri="{FF2B5EF4-FFF2-40B4-BE49-F238E27FC236}">
                <a16:creationId xmlns:a16="http://schemas.microsoft.com/office/drawing/2014/main" id="{1775E7C4-7717-A244-AB66-D116CC4F5911}"/>
              </a:ext>
            </a:extLst>
          </p:cNvPr>
          <p:cNvSpPr>
            <a:spLocks noGrp="1"/>
          </p:cNvSpPr>
          <p:nvPr>
            <p:ph type="ftr" sz="quarter" idx="11"/>
          </p:nvPr>
        </p:nvSpPr>
        <p:spPr/>
        <p:txBody>
          <a:bodyPr/>
          <a:lstStyle/>
          <a:p>
            <a:endParaRPr lang="nb-NO" noProof="0"/>
          </a:p>
        </p:txBody>
      </p:sp>
      <p:sp>
        <p:nvSpPr>
          <p:cNvPr id="5" name="Slide Number Placeholder 4">
            <a:extLst>
              <a:ext uri="{FF2B5EF4-FFF2-40B4-BE49-F238E27FC236}">
                <a16:creationId xmlns:a16="http://schemas.microsoft.com/office/drawing/2014/main" id="{6ECFCC7C-AFF1-D54B-8F5C-04D150EA2F6A}"/>
              </a:ext>
            </a:extLst>
          </p:cNvPr>
          <p:cNvSpPr>
            <a:spLocks noGrp="1"/>
          </p:cNvSpPr>
          <p:nvPr>
            <p:ph type="sldNum" sz="quarter" idx="12"/>
          </p:nvPr>
        </p:nvSpPr>
        <p:spPr/>
        <p:txBody>
          <a:bodyPr/>
          <a:lstStyle/>
          <a:p>
            <a:fld id="{48967F36-0B61-F749-ACDB-F36D75792314}" type="slidenum">
              <a:rPr lang="nb-NO" noProof="0" smtClean="0"/>
              <a:pPr/>
              <a:t>‹#›</a:t>
            </a:fld>
            <a:endParaRPr lang="nb-NO" noProof="0"/>
          </a:p>
        </p:txBody>
      </p:sp>
    </p:spTree>
    <p:extLst>
      <p:ext uri="{BB962C8B-B14F-4D97-AF65-F5344CB8AC3E}">
        <p14:creationId xmlns:p14="http://schemas.microsoft.com/office/powerpoint/2010/main" val="435747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AA103C-074D-3D4A-8581-189FD14EFF11}"/>
              </a:ext>
            </a:extLst>
          </p:cNvPr>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3" name="Footer Placeholder 2">
            <a:extLst>
              <a:ext uri="{FF2B5EF4-FFF2-40B4-BE49-F238E27FC236}">
                <a16:creationId xmlns:a16="http://schemas.microsoft.com/office/drawing/2014/main" id="{AD1F0320-67A2-4042-9F41-4ECF1A06D1AB}"/>
              </a:ext>
            </a:extLst>
          </p:cNvPr>
          <p:cNvSpPr>
            <a:spLocks noGrp="1"/>
          </p:cNvSpPr>
          <p:nvPr>
            <p:ph type="ftr" sz="quarter" idx="11"/>
          </p:nvPr>
        </p:nvSpPr>
        <p:spPr/>
        <p:txBody>
          <a:bodyPr/>
          <a:lstStyle/>
          <a:p>
            <a:endParaRPr lang="nb-NO" noProof="0"/>
          </a:p>
        </p:txBody>
      </p:sp>
      <p:sp>
        <p:nvSpPr>
          <p:cNvPr id="4" name="Slide Number Placeholder 3">
            <a:extLst>
              <a:ext uri="{FF2B5EF4-FFF2-40B4-BE49-F238E27FC236}">
                <a16:creationId xmlns:a16="http://schemas.microsoft.com/office/drawing/2014/main" id="{D20AE19B-B59C-AF4D-8D61-7108341ABB6D}"/>
              </a:ext>
            </a:extLst>
          </p:cNvPr>
          <p:cNvSpPr>
            <a:spLocks noGrp="1"/>
          </p:cNvSpPr>
          <p:nvPr>
            <p:ph type="sldNum" sz="quarter" idx="12"/>
          </p:nvPr>
        </p:nvSpPr>
        <p:spPr/>
        <p:txBody>
          <a:bodyPr/>
          <a:lstStyle/>
          <a:p>
            <a:fld id="{48967F36-0B61-F749-ACDB-F36D75792314}" type="slidenum">
              <a:rPr lang="nb-NO" noProof="0" smtClean="0"/>
              <a:pPr/>
              <a:t>‹#›</a:t>
            </a:fld>
            <a:endParaRPr lang="nb-NO" noProof="0"/>
          </a:p>
        </p:txBody>
      </p:sp>
    </p:spTree>
    <p:extLst>
      <p:ext uri="{BB962C8B-B14F-4D97-AF65-F5344CB8AC3E}">
        <p14:creationId xmlns:p14="http://schemas.microsoft.com/office/powerpoint/2010/main" val="381303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4665-548C-E241-B72D-B30D8DD2C9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7CA6507D-861F-2D4E-8BD5-38579FA80B4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F4EA2F2A-14FA-8F4E-AC0B-614694BDE91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848439B-C26B-054F-B483-1E148A24165F}"/>
              </a:ext>
            </a:extLst>
          </p:cNvPr>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6" name="Footer Placeholder 5">
            <a:extLst>
              <a:ext uri="{FF2B5EF4-FFF2-40B4-BE49-F238E27FC236}">
                <a16:creationId xmlns:a16="http://schemas.microsoft.com/office/drawing/2014/main" id="{6D9ADC68-1B58-1A41-B8DB-C14CE1E1F277}"/>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A877DC34-3F46-CF42-A542-3E3380DEBAFE}"/>
              </a:ext>
            </a:extLst>
          </p:cNvPr>
          <p:cNvSpPr>
            <a:spLocks noGrp="1"/>
          </p:cNvSpPr>
          <p:nvPr>
            <p:ph type="sldNum" sz="quarter" idx="12"/>
          </p:nvPr>
        </p:nvSpPr>
        <p:spPr/>
        <p:txBody>
          <a:bodyPr/>
          <a:lstStyle/>
          <a:p>
            <a:fld id="{48967F36-0B61-F749-ACDB-F36D75792314}" type="slidenum">
              <a:rPr lang="nb-NO" noProof="0" smtClean="0"/>
              <a:pPr/>
              <a:t>‹#›</a:t>
            </a:fld>
            <a:endParaRPr lang="nb-NO" noProof="0"/>
          </a:p>
        </p:txBody>
      </p:sp>
    </p:spTree>
    <p:extLst>
      <p:ext uri="{BB962C8B-B14F-4D97-AF65-F5344CB8AC3E}">
        <p14:creationId xmlns:p14="http://schemas.microsoft.com/office/powerpoint/2010/main" val="1983491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4C904-7E2F-804B-A58D-BEF97B12412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FF72EA0C-F67F-8D4F-8256-AE70C20F514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Text Placeholder 3">
            <a:extLst>
              <a:ext uri="{FF2B5EF4-FFF2-40B4-BE49-F238E27FC236}">
                <a16:creationId xmlns:a16="http://schemas.microsoft.com/office/drawing/2014/main" id="{23437D2F-0446-F041-A588-BA146050C8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892FEC0-55AD-9544-AF6C-C9068BA2FEC3}"/>
              </a:ext>
            </a:extLst>
          </p:cNvPr>
          <p:cNvSpPr>
            <a:spLocks noGrp="1"/>
          </p:cNvSpPr>
          <p:nvPr>
            <p:ph type="dt" sz="half" idx="10"/>
          </p:nvPr>
        </p:nvSpPr>
        <p:spPr/>
        <p:txBody>
          <a:bodyPr/>
          <a:lstStyle/>
          <a:p>
            <a:fld id="{8DF9E8F3-4849-FA48-B4C8-2D894E979956}" type="datetimeFigureOut">
              <a:rPr lang="nb-NO" noProof="0" smtClean="0"/>
              <a:pPr/>
              <a:t>20.09.2021</a:t>
            </a:fld>
            <a:endParaRPr lang="nb-NO" noProof="0"/>
          </a:p>
        </p:txBody>
      </p:sp>
      <p:sp>
        <p:nvSpPr>
          <p:cNvPr id="6" name="Footer Placeholder 5">
            <a:extLst>
              <a:ext uri="{FF2B5EF4-FFF2-40B4-BE49-F238E27FC236}">
                <a16:creationId xmlns:a16="http://schemas.microsoft.com/office/drawing/2014/main" id="{A9D5DEA7-78CA-4241-83C2-BC6CE6BFB42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C8D4C7B5-F8B3-E14B-84E8-2EAAA6E92274}"/>
              </a:ext>
            </a:extLst>
          </p:cNvPr>
          <p:cNvSpPr>
            <a:spLocks noGrp="1"/>
          </p:cNvSpPr>
          <p:nvPr>
            <p:ph type="sldNum" sz="quarter" idx="12"/>
          </p:nvPr>
        </p:nvSpPr>
        <p:spPr/>
        <p:txBody>
          <a:bodyPr/>
          <a:lstStyle/>
          <a:p>
            <a:fld id="{48967F36-0B61-F749-ACDB-F36D75792314}" type="slidenum">
              <a:rPr lang="nb-NO" noProof="0" smtClean="0"/>
              <a:pPr/>
              <a:t>‹#›</a:t>
            </a:fld>
            <a:endParaRPr lang="nb-NO" noProof="0"/>
          </a:p>
        </p:txBody>
      </p:sp>
    </p:spTree>
    <p:extLst>
      <p:ext uri="{BB962C8B-B14F-4D97-AF65-F5344CB8AC3E}">
        <p14:creationId xmlns:p14="http://schemas.microsoft.com/office/powerpoint/2010/main" val="751027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F0788-8A91-3B45-8564-8F6E451B0DC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4C4CED07-CF6C-894B-B006-62971377F07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BED28A88-C00D-484C-A3AA-F06900EE519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DF9E8F3-4849-FA48-B4C8-2D894E979956}" type="datetimeFigureOut">
              <a:rPr lang="nb-NO" noProof="0" smtClean="0"/>
              <a:pPr/>
              <a:t>20.09.2021</a:t>
            </a:fld>
            <a:endParaRPr lang="nb-NO" noProof="0"/>
          </a:p>
        </p:txBody>
      </p:sp>
      <p:sp>
        <p:nvSpPr>
          <p:cNvPr id="5" name="Footer Placeholder 4">
            <a:extLst>
              <a:ext uri="{FF2B5EF4-FFF2-40B4-BE49-F238E27FC236}">
                <a16:creationId xmlns:a16="http://schemas.microsoft.com/office/drawing/2014/main" id="{61C7EFF2-805D-484E-A987-8B48472C3FB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noProof="0"/>
          </a:p>
        </p:txBody>
      </p:sp>
      <p:sp>
        <p:nvSpPr>
          <p:cNvPr id="6" name="Slide Number Placeholder 5">
            <a:extLst>
              <a:ext uri="{FF2B5EF4-FFF2-40B4-BE49-F238E27FC236}">
                <a16:creationId xmlns:a16="http://schemas.microsoft.com/office/drawing/2014/main" id="{CE1F492D-C6B1-3F42-9F6E-B425736F1C7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967F36-0B61-F749-ACDB-F36D75792314}" type="slidenum">
              <a:rPr lang="nb-NO" noProof="0" smtClean="0"/>
              <a:pPr/>
              <a:t>‹#›</a:t>
            </a:fld>
            <a:endParaRPr lang="nb-NO" noProof="0"/>
          </a:p>
        </p:txBody>
      </p:sp>
      <p:pic>
        <p:nvPicPr>
          <p:cNvPr id="7" name="Bilde 6">
            <a:extLst>
              <a:ext uri="{FF2B5EF4-FFF2-40B4-BE49-F238E27FC236}">
                <a16:creationId xmlns:a16="http://schemas.microsoft.com/office/drawing/2014/main" id="{149F1308-D10C-114C-B735-82E05DD6B98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1291" cy="5143499"/>
          </a:xfrm>
          <a:prstGeom prst="rect">
            <a:avLst/>
          </a:prstGeom>
        </p:spPr>
      </p:pic>
      <p:cxnSp>
        <p:nvCxnSpPr>
          <p:cNvPr id="8" name="Rett linje 12">
            <a:extLst>
              <a:ext uri="{FF2B5EF4-FFF2-40B4-BE49-F238E27FC236}">
                <a16:creationId xmlns:a16="http://schemas.microsoft.com/office/drawing/2014/main" id="{9CF4D06A-059C-6C4B-A7B2-1C906E1AEA46}"/>
              </a:ext>
            </a:extLst>
          </p:cNvPr>
          <p:cNvCxnSpPr/>
          <p:nvPr userDrawn="1"/>
        </p:nvCxnSpPr>
        <p:spPr>
          <a:xfrm rot="5400000">
            <a:off x="7716651" y="3718876"/>
            <a:ext cx="2085544" cy="76370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Rett linje 14">
            <a:extLst>
              <a:ext uri="{FF2B5EF4-FFF2-40B4-BE49-F238E27FC236}">
                <a16:creationId xmlns:a16="http://schemas.microsoft.com/office/drawing/2014/main" id="{14ADE074-6B9F-E246-A63F-5940A45C8E14}"/>
              </a:ext>
            </a:extLst>
          </p:cNvPr>
          <p:cNvCxnSpPr/>
          <p:nvPr userDrawn="1"/>
        </p:nvCxnSpPr>
        <p:spPr>
          <a:xfrm rot="10800000" flipV="1">
            <a:off x="6924737" y="4135608"/>
            <a:ext cx="2216545" cy="1007893"/>
          </a:xfrm>
          <a:prstGeom prst="line">
            <a:avLst/>
          </a:prstGeom>
          <a:ln>
            <a:solidFill>
              <a:srgbClr val="59BEC9">
                <a:alpha val="54118"/>
              </a:srgbClr>
            </a:solidFill>
          </a:ln>
          <a:effectLst/>
        </p:spPr>
        <p:style>
          <a:lnRef idx="2">
            <a:schemeClr val="accent1"/>
          </a:lnRef>
          <a:fillRef idx="0">
            <a:schemeClr val="accent1"/>
          </a:fillRef>
          <a:effectRef idx="1">
            <a:schemeClr val="accent1"/>
          </a:effectRef>
          <a:fontRef idx="minor">
            <a:schemeClr val="tx1"/>
          </a:fontRef>
        </p:style>
      </p:cxnSp>
      <p:cxnSp>
        <p:nvCxnSpPr>
          <p:cNvPr id="10" name="Rett linje 16">
            <a:extLst>
              <a:ext uri="{FF2B5EF4-FFF2-40B4-BE49-F238E27FC236}">
                <a16:creationId xmlns:a16="http://schemas.microsoft.com/office/drawing/2014/main" id="{61820C1C-C24B-1741-9357-E12A5C70DD82}"/>
              </a:ext>
            </a:extLst>
          </p:cNvPr>
          <p:cNvCxnSpPr/>
          <p:nvPr userDrawn="1"/>
        </p:nvCxnSpPr>
        <p:spPr>
          <a:xfrm rot="5400000">
            <a:off x="8331762" y="4333979"/>
            <a:ext cx="1161841" cy="457200"/>
          </a:xfrm>
          <a:prstGeom prst="line">
            <a:avLst/>
          </a:prstGeom>
          <a:ln w="19050" cap="flat" cmpd="sng" algn="ctr">
            <a:solidFill>
              <a:srgbClr val="007396">
                <a:alpha val="60000"/>
              </a:srgb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069616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52" r:id="rId13"/>
    <p:sldLayoutId id="2147483656"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tiff"/><Relationship Id="rId3" Type="http://schemas.openxmlformats.org/officeDocument/2006/relationships/image" Target="../media/image7.tiff"/><Relationship Id="rId7" Type="http://schemas.openxmlformats.org/officeDocument/2006/relationships/image" Target="../media/image11.JPG"/><Relationship Id="rId12" Type="http://schemas.openxmlformats.org/officeDocument/2006/relationships/image" Target="../media/image16.jpeg"/><Relationship Id="rId2" Type="http://schemas.openxmlformats.org/officeDocument/2006/relationships/image" Target="../media/image6.tiff"/><Relationship Id="rId1" Type="http://schemas.openxmlformats.org/officeDocument/2006/relationships/slideLayout" Target="../slideLayouts/slideLayout6.xml"/><Relationship Id="rId6" Type="http://schemas.openxmlformats.org/officeDocument/2006/relationships/image" Target="../media/image10.tiff"/><Relationship Id="rId11" Type="http://schemas.openxmlformats.org/officeDocument/2006/relationships/image" Target="../media/image15.tiff"/><Relationship Id="rId5" Type="http://schemas.openxmlformats.org/officeDocument/2006/relationships/image" Target="../media/image9.tiff"/><Relationship Id="rId15" Type="http://schemas.openxmlformats.org/officeDocument/2006/relationships/image" Target="../media/image5.png"/><Relationship Id="rId10" Type="http://schemas.openxmlformats.org/officeDocument/2006/relationships/image" Target="../media/image14.jpg"/><Relationship Id="rId4" Type="http://schemas.openxmlformats.org/officeDocument/2006/relationships/image" Target="../media/image8.tiff"/><Relationship Id="rId9" Type="http://schemas.openxmlformats.org/officeDocument/2006/relationships/image" Target="../media/image13.png"/><Relationship Id="rId14" Type="http://schemas.openxmlformats.org/officeDocument/2006/relationships/image" Target="../media/image18.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hyperlink" Target="http://uit-no.github.io/smartool/" TargetMode="Externa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cococo.cosyco.ru/" TargetMode="External"/><Relationship Id="rId7" Type="http://schemas.openxmlformats.org/officeDocument/2006/relationships/image" Target="../media/image35.png"/><Relationship Id="rId2" Type="http://schemas.openxmlformats.org/officeDocument/2006/relationships/hyperlink" Target="http://ruscorpora.ru/old/" TargetMode="Externa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hyperlink" Target="https://constructicon.github.io/russia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smartool.github.io/smartool/"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www.mezhdunami.org/"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dataverse.no/dataverse/trolling" TargetMode="External"/><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ite.uit.no/trolling/getting-started/"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799" y="1432806"/>
            <a:ext cx="7900639" cy="1102519"/>
          </a:xfrm>
        </p:spPr>
        <p:txBody>
          <a:bodyPr>
            <a:noAutofit/>
          </a:bodyPr>
          <a:lstStyle/>
          <a:p>
            <a:r>
              <a:rPr lang="en-GB" b="1" dirty="0"/>
              <a:t>Strategic targeting of rich inflectional morphology for linguistic analysis and L2 acquisition / </a:t>
            </a:r>
            <a:r>
              <a:rPr lang="en-GB" b="1" dirty="0" err="1"/>
              <a:t>TROLLing</a:t>
            </a:r>
            <a:r>
              <a:rPr lang="en-GB" b="1" dirty="0"/>
              <a:t> for linguistic data</a:t>
            </a:r>
            <a:endParaRPr lang="en-US" sz="2400" b="1" dirty="0">
              <a:latin typeface="+mj-lt"/>
            </a:endParaRPr>
          </a:p>
        </p:txBody>
      </p:sp>
      <p:sp>
        <p:nvSpPr>
          <p:cNvPr id="5" name="Subtitle 4"/>
          <p:cNvSpPr>
            <a:spLocks noGrp="1"/>
          </p:cNvSpPr>
          <p:nvPr>
            <p:ph type="subTitle" idx="1"/>
          </p:nvPr>
        </p:nvSpPr>
        <p:spPr>
          <a:xfrm>
            <a:off x="694366" y="2704628"/>
            <a:ext cx="7646746" cy="1154853"/>
          </a:xfrm>
        </p:spPr>
        <p:txBody>
          <a:bodyPr>
            <a:noAutofit/>
          </a:bodyPr>
          <a:lstStyle/>
          <a:p>
            <a:endParaRPr lang="en-US" sz="2800" dirty="0">
              <a:latin typeface="+mn-lt"/>
            </a:endParaRPr>
          </a:p>
          <a:p>
            <a:r>
              <a:rPr lang="en-US" sz="2800" dirty="0">
                <a:latin typeface="+mn-lt"/>
              </a:rPr>
              <a:t>Laura A. </a:t>
            </a:r>
            <a:r>
              <a:rPr lang="en-US" sz="2800" dirty="0" err="1">
                <a:latin typeface="+mn-lt"/>
              </a:rPr>
              <a:t>Janda</a:t>
            </a:r>
            <a:r>
              <a:rPr lang="cs-CZ" sz="2800" dirty="0">
                <a:latin typeface="+mn-lt"/>
              </a:rPr>
              <a:t>, </a:t>
            </a:r>
            <a:r>
              <a:rPr lang="en-US" sz="2800" dirty="0" err="1">
                <a:latin typeface="+mn-lt"/>
              </a:rPr>
              <a:t>UiT</a:t>
            </a:r>
            <a:r>
              <a:rPr lang="en-US" sz="2800" dirty="0">
                <a:latin typeface="+mn-lt"/>
              </a:rPr>
              <a:t> The Arctic University of Norway</a:t>
            </a:r>
          </a:p>
        </p:txBody>
      </p:sp>
      <p:pic>
        <p:nvPicPr>
          <p:cNvPr id="6" name="Picture 3" descr="clear3large.png">
            <a:extLst>
              <a:ext uri="{FF2B5EF4-FFF2-40B4-BE49-F238E27FC236}">
                <a16:creationId xmlns:a16="http://schemas.microsoft.com/office/drawing/2014/main" id="{0F547DC4-5070-D041-819A-BCE2DA0607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739" y="4232915"/>
            <a:ext cx="28305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620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4978" y="225156"/>
            <a:ext cx="8215438" cy="710265"/>
          </a:xfrm>
        </p:spPr>
        <p:txBody>
          <a:bodyPr>
            <a:normAutofit/>
          </a:bodyPr>
          <a:lstStyle/>
          <a:p>
            <a:r>
              <a:rPr lang="en-US" dirty="0"/>
              <a:t>North Saami example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78189923"/>
              </p:ext>
            </p:extLst>
          </p:nvPr>
        </p:nvGraphicFramePr>
        <p:xfrm>
          <a:off x="-3575781" y="1038788"/>
          <a:ext cx="7888288" cy="4074160"/>
        </p:xfrm>
        <a:graphic>
          <a:graphicData uri="http://schemas.openxmlformats.org/drawingml/2006/table">
            <a:tbl>
              <a:tblPr firstRow="1" bandRow="1">
                <a:tableStyleId>{5C22544A-7EE6-4342-B048-85BDC9FD1C3A}</a:tableStyleId>
              </a:tblPr>
              <a:tblGrid>
                <a:gridCol w="1972072">
                  <a:extLst>
                    <a:ext uri="{9D8B030D-6E8A-4147-A177-3AD203B41FA5}">
                      <a16:colId xmlns:a16="http://schemas.microsoft.com/office/drawing/2014/main" val="20000"/>
                    </a:ext>
                  </a:extLst>
                </a:gridCol>
                <a:gridCol w="1972072">
                  <a:extLst>
                    <a:ext uri="{9D8B030D-6E8A-4147-A177-3AD203B41FA5}">
                      <a16:colId xmlns:a16="http://schemas.microsoft.com/office/drawing/2014/main" val="20001"/>
                    </a:ext>
                  </a:extLst>
                </a:gridCol>
                <a:gridCol w="1972072">
                  <a:extLst>
                    <a:ext uri="{9D8B030D-6E8A-4147-A177-3AD203B41FA5}">
                      <a16:colId xmlns:a16="http://schemas.microsoft.com/office/drawing/2014/main" val="20002"/>
                    </a:ext>
                  </a:extLst>
                </a:gridCol>
                <a:gridCol w="1972072">
                  <a:extLst>
                    <a:ext uri="{9D8B030D-6E8A-4147-A177-3AD203B41FA5}">
                      <a16:colId xmlns:a16="http://schemas.microsoft.com/office/drawing/2014/main" val="20003"/>
                    </a:ext>
                  </a:extLst>
                </a:gridCol>
              </a:tblGrid>
              <a:tr h="360102">
                <a:tc gridSpan="2">
                  <a:txBody>
                    <a:bodyPr/>
                    <a:lstStyle/>
                    <a:p>
                      <a:endParaRPr lang="en-US" dirty="0"/>
                    </a:p>
                  </a:txBody>
                  <a:tcPr/>
                </a:tc>
                <a:tc hMerge="1">
                  <a:txBody>
                    <a:bodyPr/>
                    <a:lstStyle/>
                    <a:p>
                      <a:endParaRPr lang="en-US" dirty="0"/>
                    </a:p>
                  </a:txBody>
                  <a:tcPr/>
                </a:tc>
                <a:tc gridSpan="2">
                  <a:txBody>
                    <a:bodyPr/>
                    <a:lstStyle/>
                    <a:p>
                      <a:r>
                        <a:rPr lang="en-US" sz="1800" b="1" kern="1200" dirty="0">
                          <a:solidFill>
                            <a:schemeClr val="lt1"/>
                          </a:solidFill>
                          <a:effectLst/>
                          <a:latin typeface="+mn-lt"/>
                          <a:ea typeface="+mn-ea"/>
                          <a:cs typeface="+mn-cs"/>
                        </a:rPr>
                        <a:t>Basic paradigm of </a:t>
                      </a:r>
                      <a:r>
                        <a:rPr lang="en-US" sz="1800" b="1" i="1" kern="1200" dirty="0" err="1">
                          <a:solidFill>
                            <a:schemeClr val="lt1"/>
                          </a:solidFill>
                          <a:effectLst/>
                          <a:latin typeface="+mn-lt"/>
                          <a:ea typeface="+mn-ea"/>
                          <a:cs typeface="+mn-cs"/>
                        </a:rPr>
                        <a:t>guoibmi</a:t>
                      </a:r>
                      <a:r>
                        <a:rPr lang="en-US" sz="1800" b="1" kern="1200" dirty="0">
                          <a:solidFill>
                            <a:schemeClr val="lt1"/>
                          </a:solidFill>
                          <a:effectLst/>
                          <a:latin typeface="+mn-lt"/>
                          <a:ea typeface="+mn-ea"/>
                          <a:cs typeface="+mn-cs"/>
                        </a:rPr>
                        <a:t> “partner”</a:t>
                      </a:r>
                      <a:r>
                        <a:rPr lang="en-GB" dirty="0">
                          <a:effectLst/>
                        </a:rPr>
                        <a:t> </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dirty="0" err="1">
                          <a:effectLst/>
                          <a:latin typeface="Cambria" charset="0"/>
                          <a:ea typeface="ＭＳ 明朝" charset="-128"/>
                          <a:cs typeface="Times New Roman" charset="0"/>
                        </a:rPr>
                        <a:t>nom.sg</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guoibmi</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1"/>
                  </a:ext>
                </a:extLst>
              </a:tr>
              <a:tr h="370840">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dirty="0" err="1">
                          <a:effectLst/>
                          <a:latin typeface="Cambria" charset="0"/>
                          <a:ea typeface="ＭＳ 明朝" charset="-128"/>
                          <a:cs typeface="Times New Roman" charset="0"/>
                        </a:rPr>
                        <a:t>gen.sg</a:t>
                      </a:r>
                      <a:r>
                        <a:rPr lang="en-US" sz="2000" cap="small" dirty="0">
                          <a:effectLst/>
                          <a:latin typeface="Cambria" charset="0"/>
                          <a:ea typeface="ＭＳ 明朝" charset="-128"/>
                          <a:cs typeface="Times New Roman" charset="0"/>
                        </a:rPr>
                        <a:t>=</a:t>
                      </a:r>
                      <a:r>
                        <a:rPr lang="en-US" sz="2000" cap="small" dirty="0" err="1">
                          <a:effectLst/>
                          <a:latin typeface="Cambria" charset="0"/>
                          <a:ea typeface="ＭＳ 明朝" charset="-128"/>
                          <a:cs typeface="Times New Roman" charset="0"/>
                        </a:rPr>
                        <a:t>acc.sg</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guoimmi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2"/>
                  </a:ext>
                </a:extLst>
              </a:tr>
              <a:tr h="370840">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dirty="0" err="1">
                          <a:effectLst/>
                          <a:latin typeface="Cambria" charset="0"/>
                          <a:ea typeface="ＭＳ 明朝" charset="-128"/>
                          <a:cs typeface="Times New Roman" charset="0"/>
                        </a:rPr>
                        <a:t>ill.sg</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guoibmá-i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3"/>
                  </a:ext>
                </a:extLst>
              </a:tr>
              <a:tr h="370840">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dirty="0" err="1">
                          <a:effectLst/>
                          <a:latin typeface="Cambria" charset="0"/>
                          <a:ea typeface="ＭＳ 明朝" charset="-128"/>
                          <a:cs typeface="Times New Roman" charset="0"/>
                        </a:rPr>
                        <a:t>loc.sg</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guoimmi-s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4"/>
                  </a:ext>
                </a:extLst>
              </a:tr>
              <a:tr h="370840">
                <a:tc>
                  <a:txBody>
                    <a:bodyPr/>
                    <a:lstStyle/>
                    <a:p>
                      <a:pPr>
                        <a:spcAft>
                          <a:spcPts val="0"/>
                        </a:spcAft>
                      </a:pP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dirty="0" err="1">
                          <a:effectLst/>
                          <a:latin typeface="Cambria" charset="0"/>
                          <a:ea typeface="ＭＳ 明朝" charset="-128"/>
                          <a:cs typeface="Times New Roman" charset="0"/>
                        </a:rPr>
                        <a:t>com.sg</a:t>
                      </a:r>
                      <a:r>
                        <a:rPr lang="en-US" sz="2000" cap="small" dirty="0">
                          <a:effectLst/>
                          <a:latin typeface="Cambria" charset="0"/>
                          <a:ea typeface="ＭＳ 明朝" charset="-128"/>
                          <a:cs typeface="Times New Roman" charset="0"/>
                        </a:rPr>
                        <a:t>=</a:t>
                      </a:r>
                      <a:r>
                        <a:rPr lang="en-US" sz="2000" cap="small" dirty="0" err="1">
                          <a:effectLst/>
                          <a:latin typeface="Cambria" charset="0"/>
                          <a:ea typeface="ＭＳ 明朝" charset="-128"/>
                          <a:cs typeface="Times New Roman" charset="0"/>
                        </a:rPr>
                        <a:t>loc.pl</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guimmi-in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5"/>
                  </a:ext>
                </a:extLst>
              </a:tr>
              <a:tr h="370840">
                <a:tc>
                  <a:txBody>
                    <a:bodyPr/>
                    <a:lstStyle/>
                    <a:p>
                      <a:pPr>
                        <a:spcAft>
                          <a:spcPts val="0"/>
                        </a:spcAft>
                      </a:pP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dirty="0" err="1">
                          <a:effectLst/>
                          <a:latin typeface="Cambria" charset="0"/>
                          <a:ea typeface="ＭＳ 明朝" charset="-128"/>
                          <a:cs typeface="Times New Roman" charset="0"/>
                        </a:rPr>
                        <a:t>nom.pl</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guoimmi-t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6"/>
                  </a:ext>
                </a:extLst>
              </a:tr>
              <a:tr h="370840">
                <a:tc>
                  <a:txBody>
                    <a:bodyPr/>
                    <a:lstStyle/>
                    <a:p>
                      <a:pPr>
                        <a:spcAft>
                          <a:spcPts val="0"/>
                        </a:spcAft>
                      </a:pP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dirty="0" err="1">
                          <a:effectLst/>
                          <a:latin typeface="Cambria" charset="0"/>
                          <a:ea typeface="ＭＳ 明朝" charset="-128"/>
                          <a:cs typeface="Times New Roman" charset="0"/>
                        </a:rPr>
                        <a:t>gen.pl</a:t>
                      </a:r>
                      <a:r>
                        <a:rPr lang="en-US" sz="2000" cap="small" dirty="0">
                          <a:effectLst/>
                          <a:latin typeface="Cambria" charset="0"/>
                          <a:ea typeface="ＭＳ 明朝" charset="-128"/>
                          <a:cs typeface="Times New Roman" charset="0"/>
                        </a:rPr>
                        <a:t>=</a:t>
                      </a:r>
                      <a:r>
                        <a:rPr lang="en-US" sz="2000" cap="small" dirty="0" err="1">
                          <a:effectLst/>
                          <a:latin typeface="Cambria" charset="0"/>
                          <a:ea typeface="ＭＳ 明朝" charset="-128"/>
                          <a:cs typeface="Times New Roman" charset="0"/>
                        </a:rPr>
                        <a:t>acc.pl</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guimmi-id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7"/>
                  </a:ext>
                </a:extLst>
              </a:tr>
              <a:tr h="370840">
                <a:tc>
                  <a:txBody>
                    <a:bodyPr/>
                    <a:lstStyle/>
                    <a:p>
                      <a:pPr>
                        <a:spcAft>
                          <a:spcPts val="0"/>
                        </a:spcAft>
                      </a:pP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dirty="0" err="1">
                          <a:effectLst/>
                          <a:latin typeface="Cambria" charset="0"/>
                          <a:ea typeface="ＭＳ 明朝" charset="-128"/>
                          <a:cs typeface="Times New Roman" charset="0"/>
                        </a:rPr>
                        <a:t>ill.pl</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guimmi-ide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8"/>
                  </a:ext>
                </a:extLst>
              </a:tr>
              <a:tr h="370840">
                <a:tc>
                  <a:txBody>
                    <a:bodyPr/>
                    <a:lstStyle/>
                    <a:p>
                      <a:pPr>
                        <a:spcAft>
                          <a:spcPts val="0"/>
                        </a:spcAft>
                      </a:pP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dirty="0" err="1">
                          <a:effectLst/>
                          <a:latin typeface="Cambria" charset="0"/>
                          <a:ea typeface="ＭＳ 明朝" charset="-128"/>
                          <a:cs typeface="Times New Roman" charset="0"/>
                        </a:rPr>
                        <a:t>com.pl</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dirty="0" err="1">
                          <a:effectLst/>
                          <a:latin typeface="Cambria" charset="0"/>
                          <a:ea typeface="ＭＳ 明朝" charset="-128"/>
                          <a:cs typeface="Times New Roman" charset="0"/>
                        </a:rPr>
                        <a:t>guimmi-iguin</a:t>
                      </a:r>
                      <a:r>
                        <a:rPr lang="en-US" sz="2000" i="1" dirty="0">
                          <a:effectLst/>
                          <a:latin typeface="Cambria" charset="0"/>
                          <a:ea typeface="ＭＳ 明朝" charset="-128"/>
                          <a:cs typeface="Times New Roman" charset="0"/>
                        </a:rPr>
                        <a:t> </a:t>
                      </a:r>
                      <a:endParaRPr lang="en-GB" sz="2000" dirty="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9"/>
                  </a:ext>
                </a:extLst>
              </a:tr>
              <a:tr h="370840">
                <a:tc>
                  <a:txBody>
                    <a:bodyPr/>
                    <a:lstStyle/>
                    <a:p>
                      <a:pPr>
                        <a:spcAft>
                          <a:spcPts val="0"/>
                        </a:spcAft>
                      </a:pP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dirty="0" err="1">
                          <a:effectLst/>
                          <a:latin typeface="Cambria" charset="0"/>
                          <a:ea typeface="ＭＳ 明朝" charset="-128"/>
                          <a:cs typeface="Times New Roman" charset="0"/>
                        </a:rPr>
                        <a:t>ess</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dirty="0" err="1">
                          <a:effectLst/>
                          <a:latin typeface="Cambria" charset="0"/>
                          <a:ea typeface="ＭＳ 明朝" charset="-128"/>
                          <a:cs typeface="Times New Roman" charset="0"/>
                        </a:rPr>
                        <a:t>guoibmi</a:t>
                      </a:r>
                      <a:r>
                        <a:rPr lang="en-US" sz="2000" i="1" dirty="0">
                          <a:effectLst/>
                          <a:latin typeface="Cambria" charset="0"/>
                          <a:ea typeface="ＭＳ 明朝" charset="-128"/>
                          <a:cs typeface="Times New Roman" charset="0"/>
                        </a:rPr>
                        <a:t>-n</a:t>
                      </a:r>
                      <a:endParaRPr lang="en-GB" sz="2000" dirty="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10"/>
                  </a:ext>
                </a:extLst>
              </a:tr>
            </a:tbl>
          </a:graphicData>
        </a:graphic>
      </p:graphicFrame>
      <p:pic>
        <p:nvPicPr>
          <p:cNvPr id="5" name="Picture 4">
            <a:extLst>
              <a:ext uri="{FF2B5EF4-FFF2-40B4-BE49-F238E27FC236}">
                <a16:creationId xmlns:a16="http://schemas.microsoft.com/office/drawing/2014/main" id="{2F6A9D0D-1BBA-984A-B7F4-0440B4763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129" y="0"/>
            <a:ext cx="4802871" cy="5143500"/>
          </a:xfrm>
          <a:prstGeom prst="rect">
            <a:avLst/>
          </a:prstGeom>
        </p:spPr>
      </p:pic>
    </p:spTree>
    <p:extLst>
      <p:ext uri="{BB962C8B-B14F-4D97-AF65-F5344CB8AC3E}">
        <p14:creationId xmlns:p14="http://schemas.microsoft.com/office/powerpoint/2010/main" val="2051296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82360087"/>
              </p:ext>
            </p:extLst>
          </p:nvPr>
        </p:nvGraphicFramePr>
        <p:xfrm>
          <a:off x="1220392" y="994173"/>
          <a:ext cx="6611542" cy="3985380"/>
        </p:xfrm>
        <a:graphic>
          <a:graphicData uri="http://schemas.openxmlformats.org/drawingml/2006/table">
            <a:tbl>
              <a:tblPr/>
              <a:tblGrid>
                <a:gridCol w="1102519">
                  <a:extLst>
                    <a:ext uri="{9D8B030D-6E8A-4147-A177-3AD203B41FA5}">
                      <a16:colId xmlns:a16="http://schemas.microsoft.com/office/drawing/2014/main" val="20000"/>
                    </a:ext>
                  </a:extLst>
                </a:gridCol>
                <a:gridCol w="1101328">
                  <a:extLst>
                    <a:ext uri="{9D8B030D-6E8A-4147-A177-3AD203B41FA5}">
                      <a16:colId xmlns:a16="http://schemas.microsoft.com/office/drawing/2014/main" val="20001"/>
                    </a:ext>
                  </a:extLst>
                </a:gridCol>
                <a:gridCol w="1102519">
                  <a:extLst>
                    <a:ext uri="{9D8B030D-6E8A-4147-A177-3AD203B41FA5}">
                      <a16:colId xmlns:a16="http://schemas.microsoft.com/office/drawing/2014/main" val="20002"/>
                    </a:ext>
                  </a:extLst>
                </a:gridCol>
                <a:gridCol w="1101329">
                  <a:extLst>
                    <a:ext uri="{9D8B030D-6E8A-4147-A177-3AD203B41FA5}">
                      <a16:colId xmlns:a16="http://schemas.microsoft.com/office/drawing/2014/main" val="20003"/>
                    </a:ext>
                  </a:extLst>
                </a:gridCol>
                <a:gridCol w="1102519">
                  <a:extLst>
                    <a:ext uri="{9D8B030D-6E8A-4147-A177-3AD203B41FA5}">
                      <a16:colId xmlns:a16="http://schemas.microsoft.com/office/drawing/2014/main" val="20004"/>
                    </a:ext>
                  </a:extLst>
                </a:gridCol>
                <a:gridCol w="1101328">
                  <a:extLst>
                    <a:ext uri="{9D8B030D-6E8A-4147-A177-3AD203B41FA5}">
                      <a16:colId xmlns:a16="http://schemas.microsoft.com/office/drawing/2014/main" val="20005"/>
                    </a:ext>
                  </a:extLst>
                </a:gridCol>
              </a:tblGrid>
              <a:tr h="731109">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dirty="0">
                          <a:ln>
                            <a:noFill/>
                          </a:ln>
                          <a:solidFill>
                            <a:schemeClr val="bg1"/>
                          </a:solidFill>
                          <a:effectLst/>
                          <a:latin typeface="Arial" charset="0"/>
                          <a:ea typeface="ＭＳ Ｐゴシック" charset="-128"/>
                        </a:rPr>
                        <a:t>Language &amp; Corpus Name</a:t>
                      </a:r>
                      <a:endParaRPr kumimoji="0" lang="en-US" altLang="x-none" sz="1400" b="1" i="0" u="none" strike="noStrike" cap="none" normalizeH="0" baseline="0" dirty="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bg1"/>
                          </a:solidFill>
                          <a:effectLst/>
                          <a:latin typeface="Arial" charset="0"/>
                          <a:ea typeface="ＭＳ Ｐゴシック" charset="-128"/>
                        </a:rPr>
                        <a:t>Corpus Size</a:t>
                      </a:r>
                      <a:endParaRPr kumimoji="0" lang="en-US" altLang="x-none" sz="1400" b="1" i="0" u="none" strike="noStrike" cap="none" normalizeH="0" baseline="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bg1"/>
                          </a:solidFill>
                          <a:effectLst/>
                          <a:latin typeface="Arial" charset="0"/>
                          <a:ea typeface="ＭＳ Ｐゴシック" charset="-128"/>
                        </a:rPr>
                        <a:t>Paradigm Size</a:t>
                      </a:r>
                      <a:endParaRPr kumimoji="0" lang="en-US" altLang="x-none" sz="1400" b="1" i="0" u="none" strike="noStrike" cap="none" normalizeH="0" baseline="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dirty="0">
                          <a:ln>
                            <a:noFill/>
                          </a:ln>
                          <a:solidFill>
                            <a:schemeClr val="bg1"/>
                          </a:solidFill>
                          <a:effectLst/>
                          <a:latin typeface="Arial" charset="0"/>
                          <a:ea typeface="ＭＳ Ｐゴシック" charset="-128"/>
                        </a:rPr>
                        <a:t>Total Lexemes</a:t>
                      </a:r>
                      <a:endParaRPr kumimoji="0" lang="en-US" altLang="x-none" sz="1400" b="1" i="0" u="none" strike="noStrike" cap="none" normalizeH="0" baseline="0" dirty="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dirty="0">
                          <a:ln>
                            <a:noFill/>
                          </a:ln>
                          <a:solidFill>
                            <a:schemeClr val="bg1"/>
                          </a:solidFill>
                          <a:effectLst/>
                          <a:latin typeface="Arial" charset="0"/>
                          <a:ea typeface="ＭＳ Ｐゴシック" charset="-128"/>
                        </a:rPr>
                        <a:t>Lexemes with full Paradigm</a:t>
                      </a:r>
                      <a:endParaRPr kumimoji="0" lang="en-US" altLang="x-none" sz="1400" b="1" i="0" u="none" strike="noStrike" cap="none" normalizeH="0" baseline="0" dirty="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dirty="0">
                          <a:ln>
                            <a:noFill/>
                          </a:ln>
                          <a:solidFill>
                            <a:schemeClr val="bg1"/>
                          </a:solidFill>
                          <a:effectLst/>
                          <a:latin typeface="Arial" charset="0"/>
                          <a:ea typeface="ＭＳ Ｐゴシック" charset="-128"/>
                        </a:rPr>
                        <a:t>% Lexemes with full Paradigm</a:t>
                      </a:r>
                      <a:endParaRPr kumimoji="0" lang="en-US" altLang="x-none" sz="1400" b="1" i="0" u="none" strike="noStrike" cap="none" normalizeH="0" baseline="0" dirty="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0683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Arial" charset="0"/>
                          <a:ea typeface="ＭＳ Ｐゴシック" charset="-128"/>
                        </a:rPr>
                        <a:t>English Web Treebank</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400" b="0" i="0" u="none" strike="noStrike" cap="none" normalizeH="0" baseline="0">
                          <a:ln>
                            <a:noFill/>
                          </a:ln>
                          <a:solidFill>
                            <a:srgbClr val="000000"/>
                          </a:solidFill>
                          <a:effectLst/>
                          <a:latin typeface="Arial" charset="0"/>
                          <a:ea typeface="ＭＳ Ｐゴシック" charset="-128"/>
                        </a:rPr>
                        <a:t>254,830</a:t>
                      </a:r>
                      <a:endParaRPr kumimoji="0" lang="cs-CZ"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a:ln>
                            <a:noFill/>
                          </a:ln>
                          <a:solidFill>
                            <a:srgbClr val="000000"/>
                          </a:solidFill>
                          <a:effectLst/>
                          <a:latin typeface="Arial" charset="0"/>
                          <a:ea typeface="ＭＳ Ｐゴシック" charset="-128"/>
                        </a:rPr>
                        <a:t>2</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400" b="0" i="0" u="none" strike="noStrike" cap="none" normalizeH="0" baseline="0">
                          <a:ln>
                            <a:noFill/>
                          </a:ln>
                          <a:solidFill>
                            <a:srgbClr val="000000"/>
                          </a:solidFill>
                          <a:effectLst/>
                          <a:latin typeface="Arial" charset="0"/>
                          <a:ea typeface="ＭＳ Ｐゴシック" charset="-128"/>
                        </a:rPr>
                        <a:t>6,369</a:t>
                      </a:r>
                      <a:endParaRPr kumimoji="0" lang="cs-CZ"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a:ln>
                            <a:noFill/>
                          </a:ln>
                          <a:solidFill>
                            <a:srgbClr val="000000"/>
                          </a:solidFill>
                          <a:effectLst/>
                          <a:latin typeface="Arial" charset="0"/>
                          <a:ea typeface="ＭＳ Ｐゴシック" charset="-128"/>
                        </a:rPr>
                        <a:t>1,524</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400" b="0" i="0" u="none" strike="noStrike" cap="none" normalizeH="0" baseline="0">
                          <a:ln>
                            <a:noFill/>
                          </a:ln>
                          <a:solidFill>
                            <a:srgbClr val="000000"/>
                          </a:solidFill>
                          <a:effectLst/>
                          <a:latin typeface="Arial" charset="0"/>
                          <a:ea typeface="Mangal" charset="0"/>
                          <a:cs typeface="Mangal" charset="0"/>
                        </a:rPr>
                        <a:t>23.92%</a:t>
                      </a:r>
                      <a:endParaRPr kumimoji="0" lang="mr-IN" altLang="x-none" sz="1400" b="0" i="0" u="none" strike="noStrike" cap="none" normalizeH="0" baseline="0">
                        <a:ln>
                          <a:noFill/>
                        </a:ln>
                        <a:solidFill>
                          <a:srgbClr val="000000"/>
                        </a:solidFill>
                        <a:effectLst/>
                        <a:latin typeface="Calibri" charset="0"/>
                        <a:ea typeface="Mangal" charset="0"/>
                        <a:cs typeface="Mangal" charset="0"/>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71261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Arial" charset="0"/>
                          <a:ea typeface="ＭＳ Ｐゴシック" charset="-128"/>
                        </a:rPr>
                        <a:t>Norwegian Dependency Treebank</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400" b="0" i="0" u="none" strike="noStrike" cap="none" normalizeH="0" baseline="0">
                          <a:ln>
                            <a:noFill/>
                          </a:ln>
                          <a:solidFill>
                            <a:srgbClr val="000000"/>
                          </a:solidFill>
                          <a:effectLst/>
                          <a:latin typeface="Arial" charset="0"/>
                          <a:ea typeface="ＭＳ Ｐゴシック" charset="-128"/>
                        </a:rPr>
                        <a:t>311,277</a:t>
                      </a:r>
                      <a:endParaRPr kumimoji="0" lang="cs-CZ"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Arial" charset="0"/>
                          <a:ea typeface="ＭＳ Ｐゴシック" charset="-128"/>
                        </a:rPr>
                        <a:t>4</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400" b="0" i="0" u="none" strike="noStrike" cap="none" normalizeH="0" baseline="0">
                          <a:ln>
                            <a:noFill/>
                          </a:ln>
                          <a:solidFill>
                            <a:srgbClr val="000000"/>
                          </a:solidFill>
                          <a:effectLst/>
                          <a:latin typeface="Arial" charset="0"/>
                          <a:ea typeface="ＭＳ Ｐゴシック" charset="-128"/>
                        </a:rPr>
                        <a:t>12,587</a:t>
                      </a:r>
                      <a:endParaRPr kumimoji="0" lang="fi-FI"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uk-UA" altLang="x-none" sz="1400" b="0" i="0" u="none" strike="noStrike" cap="none" normalizeH="0" baseline="0">
                          <a:ln>
                            <a:noFill/>
                          </a:ln>
                          <a:solidFill>
                            <a:srgbClr val="000000"/>
                          </a:solidFill>
                          <a:effectLst/>
                          <a:latin typeface="Arial" charset="0"/>
                          <a:ea typeface="ＭＳ Ｐゴシック" charset="-128"/>
                        </a:rPr>
                        <a:t>393</a:t>
                      </a:r>
                      <a:endParaRPr kumimoji="0" lang="uk-UA"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400" b="0" i="0" u="none" strike="noStrike" cap="none" normalizeH="0" baseline="0">
                          <a:ln>
                            <a:noFill/>
                          </a:ln>
                          <a:solidFill>
                            <a:srgbClr val="000000"/>
                          </a:solidFill>
                          <a:effectLst/>
                          <a:latin typeface="Arial" charset="0"/>
                          <a:ea typeface="Mangal" charset="0"/>
                          <a:cs typeface="Mangal" charset="0"/>
                        </a:rPr>
                        <a:t>3.12%</a:t>
                      </a:r>
                      <a:endParaRPr kumimoji="0" lang="mr-IN" altLang="x-none" sz="1400" b="0" i="0" u="none" strike="noStrike" cap="none" normalizeH="0" baseline="0">
                        <a:ln>
                          <a:noFill/>
                        </a:ln>
                        <a:solidFill>
                          <a:srgbClr val="000000"/>
                        </a:solidFill>
                        <a:effectLst/>
                        <a:latin typeface="Calibri" charset="0"/>
                        <a:ea typeface="Mangal" charset="0"/>
                        <a:cs typeface="Mangal" charset="0"/>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50683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Arial" charset="0"/>
                          <a:ea typeface="ＭＳ Ｐゴシック" charset="-128"/>
                        </a:rPr>
                        <a:t>Russian SynTagRus</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400" b="1" i="0" u="none" strike="noStrike" cap="none" normalizeH="0" baseline="0">
                          <a:ln>
                            <a:noFill/>
                          </a:ln>
                          <a:solidFill>
                            <a:srgbClr val="000000"/>
                          </a:solidFill>
                          <a:effectLst/>
                          <a:latin typeface="Arial" charset="0"/>
                          <a:ea typeface="ＭＳ Ｐゴシック" charset="-128"/>
                        </a:rPr>
                        <a:t>1,032,644</a:t>
                      </a:r>
                      <a:endParaRPr kumimoji="0" lang="fi-FI"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1" i="0" u="none" strike="noStrike" cap="none" normalizeH="0" baseline="0">
                          <a:ln>
                            <a:noFill/>
                          </a:ln>
                          <a:solidFill>
                            <a:srgbClr val="000000"/>
                          </a:solidFill>
                          <a:effectLst/>
                          <a:latin typeface="Arial" charset="0"/>
                          <a:ea typeface="ＭＳ Ｐゴシック" charset="-128"/>
                        </a:rPr>
                        <a:t>12</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400" b="1" i="0" u="none" strike="noStrike" cap="none" normalizeH="0" baseline="0">
                          <a:ln>
                            <a:noFill/>
                          </a:ln>
                          <a:solidFill>
                            <a:srgbClr val="000000"/>
                          </a:solidFill>
                          <a:effectLst/>
                          <a:latin typeface="Arial" charset="0"/>
                          <a:ea typeface="ＭＳ Ｐゴシック" charset="-128"/>
                        </a:rPr>
                        <a:t>21,945</a:t>
                      </a:r>
                      <a:endParaRPr kumimoji="0" lang="fi-FI"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1" i="0" u="none" strike="noStrike" cap="none" normalizeH="0" baseline="0">
                          <a:ln>
                            <a:noFill/>
                          </a:ln>
                          <a:solidFill>
                            <a:srgbClr val="000000"/>
                          </a:solidFill>
                          <a:effectLst/>
                          <a:latin typeface="Arial" charset="0"/>
                          <a:ea typeface="ＭＳ Ｐゴシック" charset="-128"/>
                        </a:rPr>
                        <a:t>13</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400" b="1" i="0" u="none" strike="noStrike" cap="none" normalizeH="0" baseline="0">
                          <a:ln>
                            <a:noFill/>
                          </a:ln>
                          <a:solidFill>
                            <a:srgbClr val="000000"/>
                          </a:solidFill>
                          <a:effectLst/>
                          <a:latin typeface="Arial" charset="0"/>
                          <a:ea typeface="Mangal" charset="0"/>
                          <a:cs typeface="Mangal" charset="0"/>
                        </a:rPr>
                        <a:t>0.06%</a:t>
                      </a:r>
                      <a:endParaRPr kumimoji="0" lang="mr-IN" altLang="x-none" sz="1400" b="0" i="0" u="none" strike="noStrike" cap="none" normalizeH="0" baseline="0">
                        <a:ln>
                          <a:noFill/>
                        </a:ln>
                        <a:solidFill>
                          <a:srgbClr val="000000"/>
                        </a:solidFill>
                        <a:effectLst/>
                        <a:latin typeface="Calibri" charset="0"/>
                        <a:ea typeface="Mangal" charset="0"/>
                        <a:cs typeface="Mangal" charset="0"/>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918399">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Arial" charset="0"/>
                          <a:ea typeface="ＭＳ Ｐゴシック" charset="-128"/>
                        </a:rPr>
                        <a:t>Czech Prague </a:t>
                      </a:r>
                      <a:r>
                        <a:rPr kumimoji="0" lang="en-US" altLang="x-none" sz="1300" b="0" i="0" u="none" strike="noStrike" cap="none" normalizeH="0" baseline="0" dirty="0">
                          <a:ln>
                            <a:noFill/>
                          </a:ln>
                          <a:solidFill>
                            <a:srgbClr val="000000"/>
                          </a:solidFill>
                          <a:effectLst/>
                          <a:latin typeface="Arial" charset="0"/>
                          <a:ea typeface="ＭＳ Ｐゴシック" charset="-128"/>
                        </a:rPr>
                        <a:t>Dependency</a:t>
                      </a:r>
                      <a:r>
                        <a:rPr kumimoji="0" lang="en-US" altLang="x-none" sz="1400" b="0" i="0" u="none" strike="noStrike" cap="none" normalizeH="0" baseline="0" dirty="0">
                          <a:ln>
                            <a:noFill/>
                          </a:ln>
                          <a:solidFill>
                            <a:srgbClr val="000000"/>
                          </a:solidFill>
                          <a:effectLst/>
                          <a:latin typeface="Arial" charset="0"/>
                          <a:ea typeface="ＭＳ Ｐゴシック" charset="-128"/>
                        </a:rPr>
                        <a:t> Treebank</a:t>
                      </a:r>
                      <a:endParaRPr kumimoji="0" lang="en-US" altLang="x-none" sz="1400" b="0" i="0" u="none" strike="noStrike" cap="none" normalizeH="0" baseline="0" dirty="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dirty="0">
                          <a:ln>
                            <a:noFill/>
                          </a:ln>
                          <a:solidFill>
                            <a:srgbClr val="000000"/>
                          </a:solidFill>
                          <a:effectLst/>
                          <a:latin typeface="Arial" charset="0"/>
                          <a:ea typeface="ＭＳ Ｐゴシック" charset="-128"/>
                        </a:rPr>
                        <a:t>1,509,242</a:t>
                      </a:r>
                      <a:endParaRPr kumimoji="0" lang="is-IS" altLang="x-none" sz="1400" b="0" i="0" u="none" strike="noStrike" cap="none" normalizeH="0" baseline="0" dirty="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Arial" charset="0"/>
                          <a:ea typeface="ＭＳ Ｐゴシック" charset="-128"/>
                        </a:rPr>
                        <a:t>14</a:t>
                      </a:r>
                      <a:endParaRPr kumimoji="0" lang="en-US" altLang="x-none" sz="1400" b="0" i="0" u="none" strike="noStrike" cap="none" normalizeH="0" baseline="0" dirty="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dirty="0">
                          <a:ln>
                            <a:noFill/>
                          </a:ln>
                          <a:solidFill>
                            <a:srgbClr val="000000"/>
                          </a:solidFill>
                          <a:effectLst/>
                          <a:latin typeface="Arial" charset="0"/>
                          <a:ea typeface="ＭＳ Ｐゴシック" charset="-128"/>
                        </a:rPr>
                        <a:t>17,904</a:t>
                      </a:r>
                      <a:endParaRPr kumimoji="0" lang="is-IS" altLang="x-none" sz="1400" b="0" i="0" u="none" strike="noStrike" cap="none" normalizeH="0" baseline="0" dirty="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Arial" charset="0"/>
                          <a:ea typeface="ＭＳ Ｐゴシック" charset="-128"/>
                        </a:rPr>
                        <a:t>3</a:t>
                      </a:r>
                      <a:endParaRPr kumimoji="0" lang="en-US" altLang="x-none" sz="1400" b="0" i="0" u="none" strike="noStrike" cap="none" normalizeH="0" baseline="0" dirty="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400" b="0" i="0" u="none" strike="noStrike" cap="none" normalizeH="0" baseline="0" dirty="0">
                          <a:ln>
                            <a:noFill/>
                          </a:ln>
                          <a:solidFill>
                            <a:srgbClr val="000000"/>
                          </a:solidFill>
                          <a:effectLst/>
                          <a:latin typeface="Arial" charset="0"/>
                          <a:ea typeface="Mangal" charset="0"/>
                          <a:cs typeface="Mangal" charset="0"/>
                        </a:rPr>
                        <a:t>0.02%</a:t>
                      </a:r>
                      <a:endParaRPr kumimoji="0" lang="mr-IN" altLang="x-none" sz="1400" b="0" i="0" u="none" strike="noStrike" cap="none" normalizeH="0" baseline="0" dirty="0">
                        <a:ln>
                          <a:noFill/>
                        </a:ln>
                        <a:solidFill>
                          <a:srgbClr val="000000"/>
                        </a:solidFill>
                        <a:effectLst/>
                        <a:latin typeface="Calibri" charset="0"/>
                        <a:ea typeface="Mangal" charset="0"/>
                        <a:cs typeface="Mangal" charset="0"/>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r h="50683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Arial" charset="0"/>
                          <a:ea typeface="ＭＳ Ｐゴシック" charset="-128"/>
                        </a:rPr>
                        <a:t>Estonian ArborEst</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a:ln>
                            <a:noFill/>
                          </a:ln>
                          <a:solidFill>
                            <a:srgbClr val="000000"/>
                          </a:solidFill>
                          <a:effectLst/>
                          <a:latin typeface="Arial" charset="0"/>
                          <a:ea typeface="ＭＳ Ｐゴシック" charset="-128"/>
                        </a:rPr>
                        <a:t>234,351</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a:ln>
                            <a:noFill/>
                          </a:ln>
                          <a:solidFill>
                            <a:srgbClr val="000000"/>
                          </a:solidFill>
                          <a:effectLst/>
                          <a:latin typeface="Arial" charset="0"/>
                          <a:ea typeface="ＭＳ Ｐゴシック" charset="-128"/>
                        </a:rPr>
                        <a:t>28</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a:ln>
                            <a:noFill/>
                          </a:ln>
                          <a:solidFill>
                            <a:srgbClr val="000000"/>
                          </a:solidFill>
                          <a:effectLst/>
                          <a:latin typeface="Arial" charset="0"/>
                          <a:ea typeface="ＭＳ Ｐゴシック" charset="-128"/>
                        </a:rPr>
                        <a:t>14,075</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Arial" charset="0"/>
                          <a:ea typeface="ＭＳ Ｐゴシック" charset="-128"/>
                        </a:rPr>
                        <a:t>0</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400" b="0" i="0" u="none" strike="noStrike" cap="none" normalizeH="0" baseline="0" dirty="0">
                          <a:ln>
                            <a:noFill/>
                          </a:ln>
                          <a:solidFill>
                            <a:srgbClr val="000000"/>
                          </a:solidFill>
                          <a:effectLst/>
                          <a:latin typeface="Arial" charset="0"/>
                          <a:ea typeface="Mangal" charset="0"/>
                          <a:cs typeface="Mangal" charset="0"/>
                        </a:rPr>
                        <a:t>0%</a:t>
                      </a:r>
                      <a:endParaRPr kumimoji="0" lang="mr-IN" altLang="x-none" sz="1400" b="0" i="0" u="none" strike="noStrike" cap="none" normalizeH="0" baseline="0" dirty="0">
                        <a:ln>
                          <a:noFill/>
                        </a:ln>
                        <a:solidFill>
                          <a:srgbClr val="000000"/>
                        </a:solidFill>
                        <a:effectLst/>
                        <a:latin typeface="Calibri" charset="0"/>
                        <a:ea typeface="Mangal" charset="0"/>
                        <a:cs typeface="Mangal" charset="0"/>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5"/>
                  </a:ext>
                </a:extLst>
              </a:tr>
            </a:tbl>
          </a:graphicData>
        </a:graphic>
      </p:graphicFrame>
      <p:sp>
        <p:nvSpPr>
          <p:cNvPr id="6" name="Title 1">
            <a:extLst>
              <a:ext uri="{FF2B5EF4-FFF2-40B4-BE49-F238E27FC236}">
                <a16:creationId xmlns:a16="http://schemas.microsoft.com/office/drawing/2014/main" id="{8D331B52-350B-9148-8FC5-CFC04FB458ED}"/>
              </a:ext>
            </a:extLst>
          </p:cNvPr>
          <p:cNvSpPr txBox="1">
            <a:spLocks/>
          </p:cNvSpPr>
          <p:nvPr/>
        </p:nvSpPr>
        <p:spPr>
          <a:xfrm>
            <a:off x="1645444" y="89298"/>
            <a:ext cx="5910263" cy="72628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600" b="1" i="0" kern="1200">
                <a:solidFill>
                  <a:schemeClr val="tx1"/>
                </a:solidFill>
                <a:latin typeface="Arial" pitchFamily="34" charset="0"/>
                <a:ea typeface="+mj-ea"/>
                <a:cs typeface="Arial" pitchFamily="34" charset="0"/>
              </a:defRPr>
            </a:lvl1pPr>
          </a:lstStyle>
          <a:p>
            <a:pPr algn="ctr"/>
            <a:r>
              <a:rPr lang="en-US" altLang="en-US" sz="3200" dirty="0">
                <a:latin typeface="+mj-lt"/>
                <a:ea typeface="ＭＳ Ｐゴシック" charset="-128"/>
                <a:cs typeface="Open Sans" charset="0"/>
              </a:rPr>
              <a:t>Zipfian distribution</a:t>
            </a:r>
          </a:p>
        </p:txBody>
      </p:sp>
    </p:spTree>
    <p:extLst>
      <p:ext uri="{BB962C8B-B14F-4D97-AF65-F5344CB8AC3E}">
        <p14:creationId xmlns:p14="http://schemas.microsoft.com/office/powerpoint/2010/main" val="116210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6909F8A6-1C8D-5542-9FC9-61AED401C8E2}"/>
              </a:ext>
            </a:extLst>
          </p:cNvPr>
          <p:cNvGraphicFramePr>
            <a:graphicFrameLocks noGrp="1"/>
          </p:cNvGraphicFramePr>
          <p:nvPr>
            <p:ph idx="1"/>
            <p:extLst>
              <p:ext uri="{D42A27DB-BD31-4B8C-83A1-F6EECF244321}">
                <p14:modId xmlns:p14="http://schemas.microsoft.com/office/powerpoint/2010/main" val="3408792248"/>
              </p:ext>
            </p:extLst>
          </p:nvPr>
        </p:nvGraphicFramePr>
        <p:xfrm>
          <a:off x="1220392" y="994173"/>
          <a:ext cx="6611542" cy="3985380"/>
        </p:xfrm>
        <a:graphic>
          <a:graphicData uri="http://schemas.openxmlformats.org/drawingml/2006/table">
            <a:tbl>
              <a:tblPr/>
              <a:tblGrid>
                <a:gridCol w="1102519">
                  <a:extLst>
                    <a:ext uri="{9D8B030D-6E8A-4147-A177-3AD203B41FA5}">
                      <a16:colId xmlns:a16="http://schemas.microsoft.com/office/drawing/2014/main" val="20000"/>
                    </a:ext>
                  </a:extLst>
                </a:gridCol>
                <a:gridCol w="1101328">
                  <a:extLst>
                    <a:ext uri="{9D8B030D-6E8A-4147-A177-3AD203B41FA5}">
                      <a16:colId xmlns:a16="http://schemas.microsoft.com/office/drawing/2014/main" val="20001"/>
                    </a:ext>
                  </a:extLst>
                </a:gridCol>
                <a:gridCol w="1102519">
                  <a:extLst>
                    <a:ext uri="{9D8B030D-6E8A-4147-A177-3AD203B41FA5}">
                      <a16:colId xmlns:a16="http://schemas.microsoft.com/office/drawing/2014/main" val="20002"/>
                    </a:ext>
                  </a:extLst>
                </a:gridCol>
                <a:gridCol w="1101329">
                  <a:extLst>
                    <a:ext uri="{9D8B030D-6E8A-4147-A177-3AD203B41FA5}">
                      <a16:colId xmlns:a16="http://schemas.microsoft.com/office/drawing/2014/main" val="20003"/>
                    </a:ext>
                  </a:extLst>
                </a:gridCol>
                <a:gridCol w="1102519">
                  <a:extLst>
                    <a:ext uri="{9D8B030D-6E8A-4147-A177-3AD203B41FA5}">
                      <a16:colId xmlns:a16="http://schemas.microsoft.com/office/drawing/2014/main" val="20004"/>
                    </a:ext>
                  </a:extLst>
                </a:gridCol>
                <a:gridCol w="1101328">
                  <a:extLst>
                    <a:ext uri="{9D8B030D-6E8A-4147-A177-3AD203B41FA5}">
                      <a16:colId xmlns:a16="http://schemas.microsoft.com/office/drawing/2014/main" val="20005"/>
                    </a:ext>
                  </a:extLst>
                </a:gridCol>
              </a:tblGrid>
              <a:tr h="731109">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dirty="0">
                          <a:ln>
                            <a:noFill/>
                          </a:ln>
                          <a:solidFill>
                            <a:schemeClr val="bg1"/>
                          </a:solidFill>
                          <a:effectLst/>
                          <a:latin typeface="Arial" charset="0"/>
                          <a:ea typeface="ＭＳ Ｐゴシック" charset="-128"/>
                        </a:rPr>
                        <a:t>Language &amp; Corpus Name</a:t>
                      </a:r>
                      <a:endParaRPr kumimoji="0" lang="en-US" altLang="x-none" sz="1400" b="1" i="0" u="none" strike="noStrike" cap="none" normalizeH="0" baseline="0" dirty="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bg1"/>
                          </a:solidFill>
                          <a:effectLst/>
                          <a:latin typeface="Arial" charset="0"/>
                          <a:ea typeface="ＭＳ Ｐゴシック" charset="-128"/>
                        </a:rPr>
                        <a:t>Corpus Size</a:t>
                      </a:r>
                      <a:endParaRPr kumimoji="0" lang="en-US" altLang="x-none" sz="1400" b="1" i="0" u="none" strike="noStrike" cap="none" normalizeH="0" baseline="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bg1"/>
                          </a:solidFill>
                          <a:effectLst/>
                          <a:latin typeface="Arial" charset="0"/>
                          <a:ea typeface="ＭＳ Ｐゴシック" charset="-128"/>
                        </a:rPr>
                        <a:t>Paradigm Size</a:t>
                      </a:r>
                      <a:endParaRPr kumimoji="0" lang="en-US" altLang="x-none" sz="1400" b="1" i="0" u="none" strike="noStrike" cap="none" normalizeH="0" baseline="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dirty="0">
                          <a:ln>
                            <a:noFill/>
                          </a:ln>
                          <a:solidFill>
                            <a:schemeClr val="bg1"/>
                          </a:solidFill>
                          <a:effectLst/>
                          <a:latin typeface="Arial" charset="0"/>
                          <a:ea typeface="ＭＳ Ｐゴシック" charset="-128"/>
                        </a:rPr>
                        <a:t>Total Lexemes</a:t>
                      </a:r>
                      <a:endParaRPr kumimoji="0" lang="en-US" altLang="x-none" sz="1400" b="1" i="0" u="none" strike="noStrike" cap="none" normalizeH="0" baseline="0" dirty="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dirty="0">
                          <a:ln>
                            <a:noFill/>
                          </a:ln>
                          <a:solidFill>
                            <a:schemeClr val="bg1"/>
                          </a:solidFill>
                          <a:effectLst/>
                          <a:latin typeface="Arial" charset="0"/>
                          <a:ea typeface="ＭＳ Ｐゴシック" charset="-128"/>
                        </a:rPr>
                        <a:t>Lexemes with full Paradigm</a:t>
                      </a:r>
                      <a:endParaRPr kumimoji="0" lang="en-US" altLang="x-none" sz="1400" b="1" i="0" u="none" strike="noStrike" cap="none" normalizeH="0" baseline="0" dirty="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dirty="0">
                          <a:ln>
                            <a:noFill/>
                          </a:ln>
                          <a:solidFill>
                            <a:schemeClr val="bg1"/>
                          </a:solidFill>
                          <a:effectLst/>
                          <a:latin typeface="Arial" charset="0"/>
                          <a:ea typeface="ＭＳ Ｐゴシック" charset="-128"/>
                        </a:rPr>
                        <a:t>% Lexemes with full Paradigm</a:t>
                      </a:r>
                      <a:endParaRPr kumimoji="0" lang="en-US" altLang="x-none" sz="1400" b="1" i="0" u="none" strike="noStrike" cap="none" normalizeH="0" baseline="0" dirty="0">
                        <a:ln>
                          <a:noFill/>
                        </a:ln>
                        <a:solidFill>
                          <a:schemeClr val="bg1"/>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0683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Arial" charset="0"/>
                          <a:ea typeface="ＭＳ Ｐゴシック" charset="-128"/>
                        </a:rPr>
                        <a:t>English Web Treebank</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400" b="0" i="0" u="none" strike="noStrike" cap="none" normalizeH="0" baseline="0">
                          <a:ln>
                            <a:noFill/>
                          </a:ln>
                          <a:solidFill>
                            <a:srgbClr val="000000"/>
                          </a:solidFill>
                          <a:effectLst/>
                          <a:latin typeface="Arial" charset="0"/>
                          <a:ea typeface="ＭＳ Ｐゴシック" charset="-128"/>
                        </a:rPr>
                        <a:t>254,830</a:t>
                      </a:r>
                      <a:endParaRPr kumimoji="0" lang="cs-CZ"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a:ln>
                            <a:noFill/>
                          </a:ln>
                          <a:solidFill>
                            <a:srgbClr val="000000"/>
                          </a:solidFill>
                          <a:effectLst/>
                          <a:latin typeface="Arial" charset="0"/>
                          <a:ea typeface="ＭＳ Ｐゴシック" charset="-128"/>
                        </a:rPr>
                        <a:t>2</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400" b="0" i="0" u="none" strike="noStrike" cap="none" normalizeH="0" baseline="0">
                          <a:ln>
                            <a:noFill/>
                          </a:ln>
                          <a:solidFill>
                            <a:srgbClr val="000000"/>
                          </a:solidFill>
                          <a:effectLst/>
                          <a:latin typeface="Arial" charset="0"/>
                          <a:ea typeface="ＭＳ Ｐゴシック" charset="-128"/>
                        </a:rPr>
                        <a:t>6,369</a:t>
                      </a:r>
                      <a:endParaRPr kumimoji="0" lang="cs-CZ"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a:ln>
                            <a:noFill/>
                          </a:ln>
                          <a:solidFill>
                            <a:srgbClr val="000000"/>
                          </a:solidFill>
                          <a:effectLst/>
                          <a:latin typeface="Arial" charset="0"/>
                          <a:ea typeface="ＭＳ Ｐゴシック" charset="-128"/>
                        </a:rPr>
                        <a:t>1,524</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400" b="0" i="0" u="none" strike="noStrike" cap="none" normalizeH="0" baseline="0">
                          <a:ln>
                            <a:noFill/>
                          </a:ln>
                          <a:solidFill>
                            <a:srgbClr val="000000"/>
                          </a:solidFill>
                          <a:effectLst/>
                          <a:latin typeface="Arial" charset="0"/>
                          <a:ea typeface="Mangal" charset="0"/>
                          <a:cs typeface="Mangal" charset="0"/>
                        </a:rPr>
                        <a:t>23.92%</a:t>
                      </a:r>
                      <a:endParaRPr kumimoji="0" lang="mr-IN" altLang="x-none" sz="1400" b="0" i="0" u="none" strike="noStrike" cap="none" normalizeH="0" baseline="0">
                        <a:ln>
                          <a:noFill/>
                        </a:ln>
                        <a:solidFill>
                          <a:srgbClr val="000000"/>
                        </a:solidFill>
                        <a:effectLst/>
                        <a:latin typeface="Calibri" charset="0"/>
                        <a:ea typeface="Mangal" charset="0"/>
                        <a:cs typeface="Mangal" charset="0"/>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71261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Arial" charset="0"/>
                          <a:ea typeface="ＭＳ Ｐゴシック" charset="-128"/>
                        </a:rPr>
                        <a:t>Norwegian Dependency Treebank</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400" b="0" i="0" u="none" strike="noStrike" cap="none" normalizeH="0" baseline="0">
                          <a:ln>
                            <a:noFill/>
                          </a:ln>
                          <a:solidFill>
                            <a:srgbClr val="000000"/>
                          </a:solidFill>
                          <a:effectLst/>
                          <a:latin typeface="Arial" charset="0"/>
                          <a:ea typeface="ＭＳ Ｐゴシック" charset="-128"/>
                        </a:rPr>
                        <a:t>311,277</a:t>
                      </a:r>
                      <a:endParaRPr kumimoji="0" lang="cs-CZ"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Arial" charset="0"/>
                          <a:ea typeface="ＭＳ Ｐゴシック" charset="-128"/>
                        </a:rPr>
                        <a:t>4</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400" b="0" i="0" u="none" strike="noStrike" cap="none" normalizeH="0" baseline="0">
                          <a:ln>
                            <a:noFill/>
                          </a:ln>
                          <a:solidFill>
                            <a:srgbClr val="000000"/>
                          </a:solidFill>
                          <a:effectLst/>
                          <a:latin typeface="Arial" charset="0"/>
                          <a:ea typeface="ＭＳ Ｐゴシック" charset="-128"/>
                        </a:rPr>
                        <a:t>12,587</a:t>
                      </a:r>
                      <a:endParaRPr kumimoji="0" lang="fi-FI"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uk-UA" altLang="x-none" sz="1400" b="0" i="0" u="none" strike="noStrike" cap="none" normalizeH="0" baseline="0">
                          <a:ln>
                            <a:noFill/>
                          </a:ln>
                          <a:solidFill>
                            <a:srgbClr val="000000"/>
                          </a:solidFill>
                          <a:effectLst/>
                          <a:latin typeface="Arial" charset="0"/>
                          <a:ea typeface="ＭＳ Ｐゴシック" charset="-128"/>
                        </a:rPr>
                        <a:t>393</a:t>
                      </a:r>
                      <a:endParaRPr kumimoji="0" lang="uk-UA"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400" b="0" i="0" u="none" strike="noStrike" cap="none" normalizeH="0" baseline="0">
                          <a:ln>
                            <a:noFill/>
                          </a:ln>
                          <a:solidFill>
                            <a:srgbClr val="000000"/>
                          </a:solidFill>
                          <a:effectLst/>
                          <a:latin typeface="Arial" charset="0"/>
                          <a:ea typeface="Mangal" charset="0"/>
                          <a:cs typeface="Mangal" charset="0"/>
                        </a:rPr>
                        <a:t>3.12%</a:t>
                      </a:r>
                      <a:endParaRPr kumimoji="0" lang="mr-IN" altLang="x-none" sz="1400" b="0" i="0" u="none" strike="noStrike" cap="none" normalizeH="0" baseline="0">
                        <a:ln>
                          <a:noFill/>
                        </a:ln>
                        <a:solidFill>
                          <a:srgbClr val="000000"/>
                        </a:solidFill>
                        <a:effectLst/>
                        <a:latin typeface="Calibri" charset="0"/>
                        <a:ea typeface="Mangal" charset="0"/>
                        <a:cs typeface="Mangal" charset="0"/>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50683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Arial" charset="0"/>
                          <a:ea typeface="ＭＳ Ｐゴシック" charset="-128"/>
                        </a:rPr>
                        <a:t>Russian SynTagRus</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400" b="1" i="0" u="none" strike="noStrike" cap="none" normalizeH="0" baseline="0">
                          <a:ln>
                            <a:noFill/>
                          </a:ln>
                          <a:solidFill>
                            <a:srgbClr val="000000"/>
                          </a:solidFill>
                          <a:effectLst/>
                          <a:latin typeface="Arial" charset="0"/>
                          <a:ea typeface="ＭＳ Ｐゴシック" charset="-128"/>
                        </a:rPr>
                        <a:t>1,032,644</a:t>
                      </a:r>
                      <a:endParaRPr kumimoji="0" lang="fi-FI"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1" i="0" u="none" strike="noStrike" cap="none" normalizeH="0" baseline="0">
                          <a:ln>
                            <a:noFill/>
                          </a:ln>
                          <a:solidFill>
                            <a:srgbClr val="000000"/>
                          </a:solidFill>
                          <a:effectLst/>
                          <a:latin typeface="Arial" charset="0"/>
                          <a:ea typeface="ＭＳ Ｐゴシック" charset="-128"/>
                        </a:rPr>
                        <a:t>12</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400" b="1" i="0" u="none" strike="noStrike" cap="none" normalizeH="0" baseline="0">
                          <a:ln>
                            <a:noFill/>
                          </a:ln>
                          <a:solidFill>
                            <a:srgbClr val="000000"/>
                          </a:solidFill>
                          <a:effectLst/>
                          <a:latin typeface="Arial" charset="0"/>
                          <a:ea typeface="ＭＳ Ｐゴシック" charset="-128"/>
                        </a:rPr>
                        <a:t>21,945</a:t>
                      </a:r>
                      <a:endParaRPr kumimoji="0" lang="fi-FI"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1" i="0" u="none" strike="noStrike" cap="none" normalizeH="0" baseline="0">
                          <a:ln>
                            <a:noFill/>
                          </a:ln>
                          <a:solidFill>
                            <a:srgbClr val="000000"/>
                          </a:solidFill>
                          <a:effectLst/>
                          <a:latin typeface="Arial" charset="0"/>
                          <a:ea typeface="ＭＳ Ｐゴシック" charset="-128"/>
                        </a:rPr>
                        <a:t>13</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400" b="1" i="0" u="none" strike="noStrike" cap="none" normalizeH="0" baseline="0">
                          <a:ln>
                            <a:noFill/>
                          </a:ln>
                          <a:solidFill>
                            <a:srgbClr val="000000"/>
                          </a:solidFill>
                          <a:effectLst/>
                          <a:latin typeface="Arial" charset="0"/>
                          <a:ea typeface="Mangal" charset="0"/>
                          <a:cs typeface="Mangal" charset="0"/>
                        </a:rPr>
                        <a:t>0.06%</a:t>
                      </a:r>
                      <a:endParaRPr kumimoji="0" lang="mr-IN" altLang="x-none" sz="1400" b="0" i="0" u="none" strike="noStrike" cap="none" normalizeH="0" baseline="0">
                        <a:ln>
                          <a:noFill/>
                        </a:ln>
                        <a:solidFill>
                          <a:srgbClr val="000000"/>
                        </a:solidFill>
                        <a:effectLst/>
                        <a:latin typeface="Calibri" charset="0"/>
                        <a:ea typeface="Mangal" charset="0"/>
                        <a:cs typeface="Mangal" charset="0"/>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918399">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dirty="0">
                          <a:ln>
                            <a:noFill/>
                          </a:ln>
                          <a:solidFill>
                            <a:srgbClr val="000000"/>
                          </a:solidFill>
                          <a:effectLst/>
                          <a:latin typeface="Arial" charset="0"/>
                          <a:ea typeface="ＭＳ Ｐゴシック" charset="-128"/>
                        </a:rPr>
                        <a:t>Czech Prague </a:t>
                      </a:r>
                      <a:r>
                        <a:rPr kumimoji="0" lang="en-US" altLang="x-none" sz="1300" b="1" i="0" u="none" strike="noStrike" cap="none" normalizeH="0" baseline="0" dirty="0">
                          <a:ln>
                            <a:noFill/>
                          </a:ln>
                          <a:solidFill>
                            <a:srgbClr val="000000"/>
                          </a:solidFill>
                          <a:effectLst/>
                          <a:latin typeface="Arial" charset="0"/>
                          <a:ea typeface="ＭＳ Ｐゴシック" charset="-128"/>
                        </a:rPr>
                        <a:t>Dependency</a:t>
                      </a:r>
                      <a:r>
                        <a:rPr kumimoji="0" lang="en-US" altLang="x-none" sz="1400" b="1" i="0" u="none" strike="noStrike" cap="none" normalizeH="0" baseline="0" dirty="0">
                          <a:ln>
                            <a:noFill/>
                          </a:ln>
                          <a:solidFill>
                            <a:srgbClr val="000000"/>
                          </a:solidFill>
                          <a:effectLst/>
                          <a:latin typeface="Arial" charset="0"/>
                          <a:ea typeface="ＭＳ Ｐゴシック" charset="-128"/>
                        </a:rPr>
                        <a:t> Treebank</a:t>
                      </a:r>
                      <a:endParaRPr kumimoji="0" lang="en-US" altLang="x-none" sz="1400" b="1" i="0" u="none" strike="noStrike" cap="none" normalizeH="0" baseline="0" dirty="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1" i="0" u="none" strike="noStrike" cap="none" normalizeH="0" baseline="0" dirty="0">
                          <a:ln>
                            <a:noFill/>
                          </a:ln>
                          <a:solidFill>
                            <a:srgbClr val="000000"/>
                          </a:solidFill>
                          <a:effectLst/>
                          <a:latin typeface="Arial" charset="0"/>
                          <a:ea typeface="ＭＳ Ｐゴシック" charset="-128"/>
                        </a:rPr>
                        <a:t>1,509,242</a:t>
                      </a:r>
                      <a:endParaRPr kumimoji="0" lang="is-IS" altLang="x-none" sz="1400" b="1" i="0" u="none" strike="noStrike" cap="none" normalizeH="0" baseline="0" dirty="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400" b="1" i="0" u="none" strike="noStrike" cap="none" normalizeH="0" baseline="0" dirty="0">
                          <a:ln>
                            <a:noFill/>
                          </a:ln>
                          <a:solidFill>
                            <a:srgbClr val="000000"/>
                          </a:solidFill>
                          <a:effectLst/>
                          <a:latin typeface="Arial" charset="0"/>
                          <a:ea typeface="ＭＳ Ｐゴシック" charset="-128"/>
                        </a:rPr>
                        <a:t>14</a:t>
                      </a:r>
                      <a:endParaRPr kumimoji="0" lang="en-US" altLang="x-none" sz="1400" b="1" i="0" u="none" strike="noStrike" cap="none" normalizeH="0" baseline="0" dirty="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1" i="0" u="none" strike="noStrike" cap="none" normalizeH="0" baseline="0" dirty="0">
                          <a:ln>
                            <a:noFill/>
                          </a:ln>
                          <a:solidFill>
                            <a:srgbClr val="000000"/>
                          </a:solidFill>
                          <a:effectLst/>
                          <a:latin typeface="Arial" charset="0"/>
                          <a:ea typeface="ＭＳ Ｐゴシック" charset="-128"/>
                        </a:rPr>
                        <a:t>17,904</a:t>
                      </a:r>
                      <a:endParaRPr kumimoji="0" lang="is-IS" altLang="x-none" sz="1400" b="1" i="0" u="none" strike="noStrike" cap="none" normalizeH="0" baseline="0" dirty="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Arial" charset="0"/>
                          <a:ea typeface="ＭＳ Ｐゴシック" charset="-128"/>
                        </a:rPr>
                        <a:t>3</a:t>
                      </a:r>
                      <a:endParaRPr kumimoji="0" lang="en-US" altLang="x-none" sz="1400" b="0" i="0" u="none" strike="noStrike" cap="none" normalizeH="0" baseline="0" dirty="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400" b="0" i="0" u="none" strike="noStrike" cap="none" normalizeH="0" baseline="0" dirty="0">
                          <a:ln>
                            <a:noFill/>
                          </a:ln>
                          <a:solidFill>
                            <a:srgbClr val="000000"/>
                          </a:solidFill>
                          <a:effectLst/>
                          <a:latin typeface="Arial" charset="0"/>
                          <a:ea typeface="Mangal" charset="0"/>
                          <a:cs typeface="Mangal" charset="0"/>
                        </a:rPr>
                        <a:t>0.02%</a:t>
                      </a:r>
                      <a:endParaRPr kumimoji="0" lang="mr-IN" altLang="x-none" sz="1400" b="0" i="0" u="none" strike="noStrike" cap="none" normalizeH="0" baseline="0" dirty="0">
                        <a:ln>
                          <a:noFill/>
                        </a:ln>
                        <a:solidFill>
                          <a:srgbClr val="000000"/>
                        </a:solidFill>
                        <a:effectLst/>
                        <a:latin typeface="Calibri" charset="0"/>
                        <a:ea typeface="Mangal" charset="0"/>
                        <a:cs typeface="Mangal" charset="0"/>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r h="50683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Arial" charset="0"/>
                          <a:ea typeface="ＭＳ Ｐゴシック" charset="-128"/>
                        </a:rPr>
                        <a:t>Estonian ArborEst</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a:ln>
                            <a:noFill/>
                          </a:ln>
                          <a:solidFill>
                            <a:srgbClr val="000000"/>
                          </a:solidFill>
                          <a:effectLst/>
                          <a:latin typeface="Arial" charset="0"/>
                          <a:ea typeface="ＭＳ Ｐゴシック" charset="-128"/>
                        </a:rPr>
                        <a:t>234,351</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a:ln>
                            <a:noFill/>
                          </a:ln>
                          <a:solidFill>
                            <a:srgbClr val="000000"/>
                          </a:solidFill>
                          <a:effectLst/>
                          <a:latin typeface="Arial" charset="0"/>
                          <a:ea typeface="ＭＳ Ｐゴシック" charset="-128"/>
                        </a:rPr>
                        <a:t>28</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400" b="0" i="0" u="none" strike="noStrike" cap="none" normalizeH="0" baseline="0">
                          <a:ln>
                            <a:noFill/>
                          </a:ln>
                          <a:solidFill>
                            <a:srgbClr val="000000"/>
                          </a:solidFill>
                          <a:effectLst/>
                          <a:latin typeface="Arial" charset="0"/>
                          <a:ea typeface="ＭＳ Ｐゴシック" charset="-128"/>
                        </a:rPr>
                        <a:t>14,075</a:t>
                      </a:r>
                      <a:endParaRPr kumimoji="0" lang="is-I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Arial" charset="0"/>
                          <a:ea typeface="ＭＳ Ｐゴシック" charset="-128"/>
                        </a:rPr>
                        <a:t>0</a:t>
                      </a:r>
                      <a:endParaRPr kumimoji="0" lang="en-US" altLang="x-none" sz="1400" b="0" i="0" u="none" strike="noStrike" cap="none" normalizeH="0" baseline="0">
                        <a:ln>
                          <a:noFill/>
                        </a:ln>
                        <a:solidFill>
                          <a:srgbClr val="000000"/>
                        </a:solidFill>
                        <a:effectLst/>
                        <a:latin typeface="Calibri" charset="0"/>
                        <a:ea typeface="ＭＳ Ｐゴシック" charset="-128"/>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400" b="0" i="0" u="none" strike="noStrike" cap="none" normalizeH="0" baseline="0" dirty="0">
                          <a:ln>
                            <a:noFill/>
                          </a:ln>
                          <a:solidFill>
                            <a:srgbClr val="000000"/>
                          </a:solidFill>
                          <a:effectLst/>
                          <a:latin typeface="Arial" charset="0"/>
                          <a:ea typeface="Mangal" charset="0"/>
                          <a:cs typeface="Mangal" charset="0"/>
                        </a:rPr>
                        <a:t>0%</a:t>
                      </a:r>
                      <a:endParaRPr kumimoji="0" lang="mr-IN" altLang="x-none" sz="1400" b="0" i="0" u="none" strike="noStrike" cap="none" normalizeH="0" baseline="0" dirty="0">
                        <a:ln>
                          <a:noFill/>
                        </a:ln>
                        <a:solidFill>
                          <a:srgbClr val="000000"/>
                        </a:solidFill>
                        <a:effectLst/>
                        <a:latin typeface="Calibri" charset="0"/>
                        <a:ea typeface="Mangal" charset="0"/>
                        <a:cs typeface="Mangal" charset="0"/>
                      </a:endParaRPr>
                    </a:p>
                  </a:txBody>
                  <a:tcPr marL="47625" marR="47625" marT="47635" marB="476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5"/>
                  </a:ext>
                </a:extLst>
              </a:tr>
            </a:tbl>
          </a:graphicData>
        </a:graphic>
      </p:graphicFrame>
      <p:sp>
        <p:nvSpPr>
          <p:cNvPr id="3" name="Rounded Rectangle 2"/>
          <p:cNvSpPr>
            <a:spLocks noChangeArrowheads="1"/>
          </p:cNvSpPr>
          <p:nvPr/>
        </p:nvSpPr>
        <p:spPr bwMode="auto">
          <a:xfrm>
            <a:off x="6727031" y="994173"/>
            <a:ext cx="1104900" cy="3882628"/>
          </a:xfrm>
          <a:prstGeom prst="roundRect">
            <a:avLst>
              <a:gd name="adj" fmla="val 16667"/>
            </a:avLst>
          </a:prstGeom>
          <a:noFill/>
          <a:ln w="76200">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350">
              <a:solidFill>
                <a:schemeClr val="lt1"/>
              </a:solidFill>
            </a:endParaRPr>
          </a:p>
        </p:txBody>
      </p:sp>
      <p:sp>
        <p:nvSpPr>
          <p:cNvPr id="5" name="Rounded Rectangular Callout 4"/>
          <p:cNvSpPr>
            <a:spLocks noChangeArrowheads="1"/>
          </p:cNvSpPr>
          <p:nvPr/>
        </p:nvSpPr>
        <p:spPr bwMode="auto">
          <a:xfrm>
            <a:off x="1339454" y="1558529"/>
            <a:ext cx="4960144" cy="3019425"/>
          </a:xfrm>
          <a:prstGeom prst="wedgeRoundRectCallout">
            <a:avLst>
              <a:gd name="adj1" fmla="val 58162"/>
              <a:gd name="adj2" fmla="val -3870"/>
              <a:gd name="adj3" fmla="val 16667"/>
            </a:avLst>
          </a:prstGeom>
          <a:solidFill>
            <a:srgbClr val="FF8080"/>
          </a:solidFill>
          <a:ln w="76200">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2700" b="1" dirty="0"/>
              <a:t>Because </a:t>
            </a:r>
            <a:r>
              <a:rPr lang="en-US" sz="2700" b="1" dirty="0" err="1"/>
              <a:t>Zipf’s</a:t>
            </a:r>
            <a:r>
              <a:rPr lang="en-US" sz="2700" b="1" dirty="0"/>
              <a:t> Law scales up, these numbers will never change substantially, no matter how large the corpus is</a:t>
            </a:r>
          </a:p>
        </p:txBody>
      </p:sp>
      <p:sp>
        <p:nvSpPr>
          <p:cNvPr id="8" name="Title 1"/>
          <p:cNvSpPr txBox="1">
            <a:spLocks/>
          </p:cNvSpPr>
          <p:nvPr/>
        </p:nvSpPr>
        <p:spPr>
          <a:xfrm>
            <a:off x="1645444" y="89298"/>
            <a:ext cx="5910263" cy="72628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600" b="1" i="0" kern="1200">
                <a:solidFill>
                  <a:schemeClr val="tx1"/>
                </a:solidFill>
                <a:latin typeface="Arial" pitchFamily="34" charset="0"/>
                <a:ea typeface="+mj-ea"/>
                <a:cs typeface="Arial" pitchFamily="34" charset="0"/>
              </a:defRPr>
            </a:lvl1pPr>
          </a:lstStyle>
          <a:p>
            <a:pPr algn="ctr"/>
            <a:r>
              <a:rPr lang="en-US" altLang="en-US" sz="3200" dirty="0">
                <a:latin typeface="+mj-lt"/>
                <a:ea typeface="ＭＳ Ｐゴシック" charset="-128"/>
                <a:cs typeface="Open Sans" charset="0"/>
              </a:rPr>
              <a:t>Zipfian distribution</a:t>
            </a:r>
          </a:p>
        </p:txBody>
      </p:sp>
    </p:spTree>
    <p:extLst>
      <p:ext uri="{BB962C8B-B14F-4D97-AF65-F5344CB8AC3E}">
        <p14:creationId xmlns:p14="http://schemas.microsoft.com/office/powerpoint/2010/main" val="869385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67953A-F312-864B-A04A-B818E76F248B}"/>
              </a:ext>
            </a:extLst>
          </p:cNvPr>
          <p:cNvPicPr>
            <a:picLocks noChangeAspect="1"/>
          </p:cNvPicPr>
          <p:nvPr/>
        </p:nvPicPr>
        <p:blipFill>
          <a:blip r:embed="rId2">
            <a:alphaModFix amt="35000"/>
          </a:blip>
          <a:stretch>
            <a:fillRect/>
          </a:stretch>
        </p:blipFill>
        <p:spPr>
          <a:xfrm>
            <a:off x="4463127" y="-16549"/>
            <a:ext cx="6783993" cy="5143500"/>
          </a:xfrm>
          <a:prstGeom prst="rect">
            <a:avLst/>
          </a:prstGeom>
        </p:spPr>
      </p:pic>
      <p:sp>
        <p:nvSpPr>
          <p:cNvPr id="2" name="Title 1">
            <a:extLst>
              <a:ext uri="{FF2B5EF4-FFF2-40B4-BE49-F238E27FC236}">
                <a16:creationId xmlns:a16="http://schemas.microsoft.com/office/drawing/2014/main" id="{5F483436-CC11-4145-86CA-7D14561B85E0}"/>
              </a:ext>
            </a:extLst>
          </p:cNvPr>
          <p:cNvSpPr>
            <a:spLocks noGrp="1"/>
          </p:cNvSpPr>
          <p:nvPr>
            <p:ph type="title"/>
          </p:nvPr>
        </p:nvSpPr>
        <p:spPr/>
        <p:txBody>
          <a:bodyPr/>
          <a:lstStyle/>
          <a:p>
            <a:r>
              <a:rPr lang="nb-NO" b="1" dirty="0"/>
              <a:t>Language </a:t>
            </a:r>
            <a:r>
              <a:rPr lang="nb-NO" b="1" dirty="0" err="1"/>
              <a:t>Exposure</a:t>
            </a:r>
            <a:r>
              <a:rPr lang="nb-NO" b="1" dirty="0"/>
              <a:t> as a Big Corpus</a:t>
            </a:r>
          </a:p>
        </p:txBody>
      </p:sp>
      <p:sp>
        <p:nvSpPr>
          <p:cNvPr id="3" name="Content Placeholder 2">
            <a:extLst>
              <a:ext uri="{FF2B5EF4-FFF2-40B4-BE49-F238E27FC236}">
                <a16:creationId xmlns:a16="http://schemas.microsoft.com/office/drawing/2014/main" id="{EEDA0A6C-096D-C545-891F-CD4FFD110644}"/>
              </a:ext>
            </a:extLst>
          </p:cNvPr>
          <p:cNvSpPr>
            <a:spLocks noGrp="1"/>
          </p:cNvSpPr>
          <p:nvPr>
            <p:ph idx="1"/>
          </p:nvPr>
        </p:nvSpPr>
        <p:spPr>
          <a:xfrm>
            <a:off x="628650" y="1369219"/>
            <a:ext cx="5497830" cy="3263504"/>
          </a:xfrm>
        </p:spPr>
        <p:txBody>
          <a:bodyPr>
            <a:normAutofit lnSpcReduction="10000"/>
          </a:bodyPr>
          <a:lstStyle/>
          <a:p>
            <a:r>
              <a:rPr lang="en-US" dirty="0"/>
              <a:t>A large corpus is a close approximation to the </a:t>
            </a:r>
            <a:r>
              <a:rPr lang="en-US" b="1" dirty="0"/>
              <a:t>lifetime linguistic input </a:t>
            </a:r>
            <a:r>
              <a:rPr lang="en-US" dirty="0"/>
              <a:t>for a native speaker, estimated at about 5-10 million words per year</a:t>
            </a:r>
            <a:r>
              <a:rPr lang="nb-NO" dirty="0">
                <a:effectLst/>
              </a:rPr>
              <a:t> </a:t>
            </a:r>
          </a:p>
          <a:p>
            <a:r>
              <a:rPr lang="en-US" dirty="0"/>
              <a:t>Zipfian distributions </a:t>
            </a:r>
            <a:r>
              <a:rPr lang="en-US" b="1" dirty="0"/>
              <a:t>remain the same </a:t>
            </a:r>
            <a:r>
              <a:rPr lang="en-US" dirty="0"/>
              <a:t>even for very large corpora, like those that approximate a speaker’s exposure to their native language</a:t>
            </a:r>
          </a:p>
          <a:p>
            <a:r>
              <a:rPr lang="en-US" dirty="0"/>
              <a:t>A native speaker of Russian encounters all twelve paradigm forms of </a:t>
            </a:r>
            <a:r>
              <a:rPr lang="en-US" b="1" dirty="0"/>
              <a:t>less than 0.1% of nouns</a:t>
            </a:r>
            <a:r>
              <a:rPr lang="en-US" dirty="0"/>
              <a:t> that they are exposed to in a lifetime </a:t>
            </a:r>
          </a:p>
          <a:p>
            <a:r>
              <a:rPr lang="en-US" dirty="0"/>
              <a:t>The portion of adjectives and verbs attested in all paradigm forms is </a:t>
            </a:r>
            <a:r>
              <a:rPr lang="en-US" b="1" dirty="0"/>
              <a:t>virtually zero</a:t>
            </a:r>
            <a:r>
              <a:rPr lang="en-US" dirty="0"/>
              <a:t>.</a:t>
            </a:r>
            <a:r>
              <a:rPr lang="nb-NO" dirty="0">
                <a:effectLst/>
              </a:rPr>
              <a:t>  </a:t>
            </a:r>
            <a:endParaRPr lang="nb-NO" dirty="0"/>
          </a:p>
        </p:txBody>
      </p:sp>
    </p:spTree>
    <p:extLst>
      <p:ext uri="{BB962C8B-B14F-4D97-AF65-F5344CB8AC3E}">
        <p14:creationId xmlns:p14="http://schemas.microsoft.com/office/powerpoint/2010/main" val="1818317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03A6-98DC-C742-A582-E2A181A75C5F}"/>
              </a:ext>
            </a:extLst>
          </p:cNvPr>
          <p:cNvSpPr>
            <a:spLocks noGrp="1"/>
          </p:cNvSpPr>
          <p:nvPr>
            <p:ph type="title"/>
          </p:nvPr>
        </p:nvSpPr>
        <p:spPr/>
        <p:txBody>
          <a:bodyPr/>
          <a:lstStyle/>
          <a:p>
            <a:r>
              <a:rPr lang="en-NO" dirty="0"/>
              <a:t>What this means for words</a:t>
            </a:r>
          </a:p>
        </p:txBody>
      </p:sp>
      <p:sp>
        <p:nvSpPr>
          <p:cNvPr id="3" name="Content Placeholder 2">
            <a:extLst>
              <a:ext uri="{FF2B5EF4-FFF2-40B4-BE49-F238E27FC236}">
                <a16:creationId xmlns:a16="http://schemas.microsoft.com/office/drawing/2014/main" id="{C0ECC5E6-5FC7-2B44-8514-A4354DFB4CA4}"/>
              </a:ext>
            </a:extLst>
          </p:cNvPr>
          <p:cNvSpPr>
            <a:spLocks noGrp="1"/>
          </p:cNvSpPr>
          <p:nvPr>
            <p:ph idx="1"/>
          </p:nvPr>
        </p:nvSpPr>
        <p:spPr/>
        <p:txBody>
          <a:bodyPr/>
          <a:lstStyle/>
          <a:p>
            <a:r>
              <a:rPr lang="en-NO" dirty="0"/>
              <a:t>At the word level, each lemma has a unique “grammatical profile” -- frequency distribution of its paradigm forms</a:t>
            </a:r>
          </a:p>
          <a:p>
            <a:pPr marL="0" indent="0">
              <a:buNone/>
            </a:pPr>
            <a:endParaRPr lang="en-NO" dirty="0"/>
          </a:p>
        </p:txBody>
      </p:sp>
    </p:spTree>
    <p:extLst>
      <p:ext uri="{BB962C8B-B14F-4D97-AF65-F5344CB8AC3E}">
        <p14:creationId xmlns:p14="http://schemas.microsoft.com/office/powerpoint/2010/main" val="210842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F772-C10C-5F45-87E5-18BC2D1769A9}"/>
              </a:ext>
            </a:extLst>
          </p:cNvPr>
          <p:cNvSpPr>
            <a:spLocks noGrp="1"/>
          </p:cNvSpPr>
          <p:nvPr>
            <p:ph type="title"/>
          </p:nvPr>
        </p:nvSpPr>
        <p:spPr>
          <a:xfrm>
            <a:off x="628650" y="273844"/>
            <a:ext cx="7886700" cy="840998"/>
          </a:xfrm>
        </p:spPr>
        <p:txBody>
          <a:bodyPr/>
          <a:lstStyle/>
          <a:p>
            <a:r>
              <a:rPr lang="en-NO" dirty="0"/>
              <a:t>Full paradigms</a:t>
            </a:r>
          </a:p>
        </p:txBody>
      </p:sp>
      <p:graphicFrame>
        <p:nvGraphicFramePr>
          <p:cNvPr id="4" name="Content Placeholder 3">
            <a:extLst>
              <a:ext uri="{FF2B5EF4-FFF2-40B4-BE49-F238E27FC236}">
                <a16:creationId xmlns:a16="http://schemas.microsoft.com/office/drawing/2014/main" id="{59E7EB76-E3C7-0741-B121-AE1D107ADBD7}"/>
              </a:ext>
            </a:extLst>
          </p:cNvPr>
          <p:cNvGraphicFramePr>
            <a:graphicFrameLocks/>
          </p:cNvGraphicFramePr>
          <p:nvPr>
            <p:extLst>
              <p:ext uri="{D42A27DB-BD31-4B8C-83A1-F6EECF244321}">
                <p14:modId xmlns:p14="http://schemas.microsoft.com/office/powerpoint/2010/main" val="2588468032"/>
              </p:ext>
            </p:extLst>
          </p:nvPr>
        </p:nvGraphicFramePr>
        <p:xfrm>
          <a:off x="628650" y="1391841"/>
          <a:ext cx="6563916" cy="3424981"/>
        </p:xfrm>
        <a:graphic>
          <a:graphicData uri="http://schemas.openxmlformats.org/drawingml/2006/table">
            <a:tbl>
              <a:tblPr firstRow="1" bandRow="1">
                <a:tableStyleId>{2D5ABB26-0587-4C30-8999-92F81FD0307C}</a:tableStyleId>
              </a:tblPr>
              <a:tblGrid>
                <a:gridCol w="1093986">
                  <a:extLst>
                    <a:ext uri="{9D8B030D-6E8A-4147-A177-3AD203B41FA5}">
                      <a16:colId xmlns:a16="http://schemas.microsoft.com/office/drawing/2014/main" val="20000"/>
                    </a:ext>
                  </a:extLst>
                </a:gridCol>
                <a:gridCol w="1093986">
                  <a:extLst>
                    <a:ext uri="{9D8B030D-6E8A-4147-A177-3AD203B41FA5}">
                      <a16:colId xmlns:a16="http://schemas.microsoft.com/office/drawing/2014/main" val="20001"/>
                    </a:ext>
                  </a:extLst>
                </a:gridCol>
                <a:gridCol w="1093986">
                  <a:extLst>
                    <a:ext uri="{9D8B030D-6E8A-4147-A177-3AD203B41FA5}">
                      <a16:colId xmlns:a16="http://schemas.microsoft.com/office/drawing/2014/main" val="20002"/>
                    </a:ext>
                  </a:extLst>
                </a:gridCol>
                <a:gridCol w="1093986">
                  <a:extLst>
                    <a:ext uri="{9D8B030D-6E8A-4147-A177-3AD203B41FA5}">
                      <a16:colId xmlns:a16="http://schemas.microsoft.com/office/drawing/2014/main" val="20003"/>
                    </a:ext>
                  </a:extLst>
                </a:gridCol>
                <a:gridCol w="1093986">
                  <a:extLst>
                    <a:ext uri="{9D8B030D-6E8A-4147-A177-3AD203B41FA5}">
                      <a16:colId xmlns:a16="http://schemas.microsoft.com/office/drawing/2014/main" val="20004"/>
                    </a:ext>
                  </a:extLst>
                </a:gridCol>
                <a:gridCol w="1093986">
                  <a:extLst>
                    <a:ext uri="{9D8B030D-6E8A-4147-A177-3AD203B41FA5}">
                      <a16:colId xmlns:a16="http://schemas.microsoft.com/office/drawing/2014/main" val="20005"/>
                    </a:ext>
                  </a:extLst>
                </a:gridCol>
              </a:tblGrid>
              <a:tr h="278111">
                <a:tc>
                  <a:txBody>
                    <a:bodyPr/>
                    <a:lstStyle/>
                    <a:p>
                      <a:pPr>
                        <a:spcAft>
                          <a:spcPts val="0"/>
                        </a:spcAft>
                      </a:pPr>
                      <a:r>
                        <a:rPr lang="nb-NO" sz="1200" b="0" dirty="0" err="1">
                          <a:solidFill>
                            <a:schemeClr val="tx1"/>
                          </a:solidFill>
                          <a:effectLst/>
                          <a:latin typeface="+mn-lt"/>
                        </a:rPr>
                        <a:t>sg.nom</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страх</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солдат</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a:solidFill>
                            <a:schemeClr val="tx1"/>
                          </a:solidFill>
                          <a:effectLst/>
                          <a:latin typeface="+mn-lt"/>
                        </a:rPr>
                        <a:t>отделение</a:t>
                      </a:r>
                      <a:endParaRPr lang="en-GB" sz="1200" b="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концепция</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память</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0"/>
                  </a:ext>
                </a:extLst>
              </a:tr>
              <a:tr h="278111">
                <a:tc>
                  <a:txBody>
                    <a:bodyPr/>
                    <a:lstStyle/>
                    <a:p>
                      <a:pPr>
                        <a:spcAft>
                          <a:spcPts val="0"/>
                        </a:spcAft>
                      </a:pPr>
                      <a:r>
                        <a:rPr lang="nb-NO" sz="1200" b="0" dirty="0" err="1">
                          <a:solidFill>
                            <a:schemeClr val="tx1"/>
                          </a:solidFill>
                          <a:effectLst/>
                          <a:latin typeface="+mn-lt"/>
                        </a:rPr>
                        <a:t>sg.gen</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страха</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солдата</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отделения</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концепции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памяти</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1"/>
                  </a:ext>
                </a:extLst>
              </a:tr>
              <a:tr h="278111">
                <a:tc>
                  <a:txBody>
                    <a:bodyPr/>
                    <a:lstStyle/>
                    <a:p>
                      <a:pPr>
                        <a:spcAft>
                          <a:spcPts val="0"/>
                        </a:spcAft>
                      </a:pPr>
                      <a:r>
                        <a:rPr lang="nb-NO" sz="1200" b="0" dirty="0" err="1">
                          <a:solidFill>
                            <a:schemeClr val="tx1"/>
                          </a:solidFill>
                          <a:effectLst/>
                          <a:latin typeface="+mn-lt"/>
                        </a:rPr>
                        <a:t>sg.dat</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страху</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солдату</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отделению</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концепции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памяти</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2"/>
                  </a:ext>
                </a:extLst>
              </a:tr>
              <a:tr h="278111">
                <a:tc>
                  <a:txBody>
                    <a:bodyPr/>
                    <a:lstStyle/>
                    <a:p>
                      <a:pPr>
                        <a:spcAft>
                          <a:spcPts val="0"/>
                        </a:spcAft>
                      </a:pPr>
                      <a:r>
                        <a:rPr lang="nb-NO" sz="1200" b="0" dirty="0" err="1">
                          <a:solidFill>
                            <a:schemeClr val="tx1"/>
                          </a:solidFill>
                          <a:effectLst/>
                          <a:latin typeface="+mn-lt"/>
                        </a:rPr>
                        <a:t>sg.acc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страх</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солдата</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отделение</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концепцию</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память</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3"/>
                  </a:ext>
                </a:extLst>
              </a:tr>
              <a:tr h="278111">
                <a:tc>
                  <a:txBody>
                    <a:bodyPr/>
                    <a:lstStyle/>
                    <a:p>
                      <a:pPr>
                        <a:spcAft>
                          <a:spcPts val="0"/>
                        </a:spcAft>
                      </a:pPr>
                      <a:r>
                        <a:rPr lang="nb-NO" sz="1200" b="0" dirty="0" err="1">
                          <a:solidFill>
                            <a:schemeClr val="tx1"/>
                          </a:solidFill>
                          <a:effectLst/>
                          <a:latin typeface="+mn-lt"/>
                        </a:rPr>
                        <a:t>sg.ins</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a:solidFill>
                            <a:schemeClr val="tx1"/>
                          </a:solidFill>
                          <a:effectLst/>
                          <a:latin typeface="+mn-lt"/>
                        </a:rPr>
                        <a:t>страхом</a:t>
                      </a:r>
                      <a:endParaRPr lang="en-GB" sz="1200" b="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солдатом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отделением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концепцией</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памятью</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4"/>
                  </a:ext>
                </a:extLst>
              </a:tr>
              <a:tr h="278111">
                <a:tc>
                  <a:txBody>
                    <a:bodyPr/>
                    <a:lstStyle/>
                    <a:p>
                      <a:pPr>
                        <a:spcAft>
                          <a:spcPts val="0"/>
                        </a:spcAft>
                      </a:pPr>
                      <a:r>
                        <a:rPr lang="nb-NO" sz="1200" b="0" dirty="0" err="1">
                          <a:solidFill>
                            <a:schemeClr val="tx1"/>
                          </a:solidFill>
                          <a:effectLst/>
                          <a:latin typeface="+mn-lt"/>
                        </a:rPr>
                        <a:t>sg.loc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страхе</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солдате</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отделении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концепции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памяти</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5"/>
                  </a:ext>
                </a:extLst>
              </a:tr>
              <a:tr h="278111">
                <a:tc>
                  <a:txBody>
                    <a:bodyPr/>
                    <a:lstStyle/>
                    <a:p>
                      <a:pPr>
                        <a:spcAft>
                          <a:spcPts val="0"/>
                        </a:spcAft>
                      </a:pPr>
                      <a:r>
                        <a:rPr lang="nb-NO" sz="1200" b="0" dirty="0" err="1">
                          <a:solidFill>
                            <a:schemeClr val="tx1"/>
                          </a:solidFill>
                          <a:effectLst/>
                          <a:latin typeface="+mn-lt"/>
                        </a:rPr>
                        <a:t>pl.nom</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страхи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солдаты</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отделения</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концепции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памяти</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6"/>
                  </a:ext>
                </a:extLst>
              </a:tr>
              <a:tr h="278111">
                <a:tc>
                  <a:txBody>
                    <a:bodyPr/>
                    <a:lstStyle/>
                    <a:p>
                      <a:pPr>
                        <a:spcAft>
                          <a:spcPts val="0"/>
                        </a:spcAft>
                      </a:pPr>
                      <a:r>
                        <a:rPr lang="nb-NO" sz="1200" b="0" dirty="0" err="1">
                          <a:solidFill>
                            <a:schemeClr val="tx1"/>
                          </a:solidFill>
                          <a:effectLst/>
                          <a:latin typeface="+mn-lt"/>
                        </a:rPr>
                        <a:t>pl.gen</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страхов</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солдат</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отделений</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концепций</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памятей</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7"/>
                  </a:ext>
                </a:extLst>
              </a:tr>
              <a:tr h="278111">
                <a:tc>
                  <a:txBody>
                    <a:bodyPr/>
                    <a:lstStyle/>
                    <a:p>
                      <a:pPr>
                        <a:spcAft>
                          <a:spcPts val="0"/>
                        </a:spcAft>
                      </a:pPr>
                      <a:r>
                        <a:rPr lang="nb-NO" sz="1200" b="0" dirty="0" err="1">
                          <a:solidFill>
                            <a:schemeClr val="tx1"/>
                          </a:solidFill>
                          <a:effectLst/>
                          <a:latin typeface="+mn-lt"/>
                        </a:rPr>
                        <a:t>p.dat</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страхам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солдатам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отделениям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концепциям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памятям</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8"/>
                  </a:ext>
                </a:extLst>
              </a:tr>
              <a:tr h="278111">
                <a:tc>
                  <a:txBody>
                    <a:bodyPr/>
                    <a:lstStyle/>
                    <a:p>
                      <a:pPr>
                        <a:spcAft>
                          <a:spcPts val="0"/>
                        </a:spcAft>
                      </a:pPr>
                      <a:r>
                        <a:rPr lang="nb-NO" sz="1200" b="0" dirty="0" err="1">
                          <a:solidFill>
                            <a:schemeClr val="tx1"/>
                          </a:solidFill>
                          <a:effectLst/>
                          <a:latin typeface="+mn-lt"/>
                        </a:rPr>
                        <a:t>pl.acc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страхи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солдат</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отделения</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концепции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памяти</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9"/>
                  </a:ext>
                </a:extLst>
              </a:tr>
              <a:tr h="365760">
                <a:tc>
                  <a:txBody>
                    <a:bodyPr/>
                    <a:lstStyle/>
                    <a:p>
                      <a:pPr>
                        <a:spcAft>
                          <a:spcPts val="0"/>
                        </a:spcAft>
                      </a:pPr>
                      <a:r>
                        <a:rPr lang="nb-NO" sz="1200" b="0" dirty="0" err="1">
                          <a:solidFill>
                            <a:schemeClr val="tx1"/>
                          </a:solidFill>
                          <a:effectLst/>
                          <a:latin typeface="+mn-lt"/>
                        </a:rPr>
                        <a:t>pl.ins</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страхами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солдатами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отделениями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концепциями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памятями</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10"/>
                  </a:ext>
                </a:extLst>
              </a:tr>
              <a:tr h="278111">
                <a:tc>
                  <a:txBody>
                    <a:bodyPr/>
                    <a:lstStyle/>
                    <a:p>
                      <a:pPr>
                        <a:spcAft>
                          <a:spcPts val="0"/>
                        </a:spcAft>
                      </a:pPr>
                      <a:r>
                        <a:rPr lang="nb-NO" sz="1200" b="0" dirty="0" err="1">
                          <a:solidFill>
                            <a:schemeClr val="tx1"/>
                          </a:solidFill>
                          <a:effectLst/>
                          <a:latin typeface="+mn-lt"/>
                        </a:rPr>
                        <a:t>pl.loc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страхах</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солдатах</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solidFill>
                            <a:schemeClr val="tx1"/>
                          </a:solidFill>
                          <a:effectLst/>
                          <a:latin typeface="+mn-lt"/>
                        </a:rPr>
                        <a:t>отделениях</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концепциях</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памятях</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11"/>
                  </a:ext>
                </a:extLst>
              </a:tr>
            </a:tbl>
          </a:graphicData>
        </a:graphic>
      </p:graphicFrame>
      <p:sp>
        <p:nvSpPr>
          <p:cNvPr id="5" name="TextBox 2">
            <a:extLst>
              <a:ext uri="{FF2B5EF4-FFF2-40B4-BE49-F238E27FC236}">
                <a16:creationId xmlns:a16="http://schemas.microsoft.com/office/drawing/2014/main" id="{7E92976F-4DE6-8448-B989-3C85E86E38F3}"/>
              </a:ext>
            </a:extLst>
          </p:cNvPr>
          <p:cNvSpPr txBox="1">
            <a:spLocks noChangeArrowheads="1"/>
          </p:cNvSpPr>
          <p:nvPr/>
        </p:nvSpPr>
        <p:spPr bwMode="auto">
          <a:xfrm>
            <a:off x="304800" y="1114842"/>
            <a:ext cx="7315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nb-NO" altLang="en-US" sz="1350" i="1" dirty="0">
                <a:latin typeface="Calibri" charset="0"/>
              </a:rPr>
              <a:t>			‘</a:t>
            </a:r>
            <a:r>
              <a:rPr lang="nb-NO" altLang="en-US" sz="1350" i="1" dirty="0" err="1">
                <a:latin typeface="Calibri" charset="0"/>
              </a:rPr>
              <a:t>fear</a:t>
            </a:r>
            <a:r>
              <a:rPr lang="nb-NO" altLang="en-US" sz="1350" i="1" dirty="0">
                <a:latin typeface="Calibri" charset="0"/>
              </a:rPr>
              <a:t>’	          	    ‘</a:t>
            </a:r>
            <a:r>
              <a:rPr lang="nb-NO" altLang="en-US" sz="1350" i="1" dirty="0" err="1">
                <a:latin typeface="Calibri" charset="0"/>
              </a:rPr>
              <a:t>soldier</a:t>
            </a:r>
            <a:r>
              <a:rPr lang="nb-NO" altLang="en-US" sz="1350" i="1" dirty="0">
                <a:latin typeface="Calibri" charset="0"/>
              </a:rPr>
              <a:t>’	         ‘</a:t>
            </a:r>
            <a:r>
              <a:rPr lang="nb-NO" altLang="en-US" sz="1350" i="1" dirty="0" err="1">
                <a:latin typeface="Calibri" charset="0"/>
              </a:rPr>
              <a:t>department</a:t>
            </a:r>
            <a:r>
              <a:rPr lang="nb-NO" altLang="en-US" sz="1350" i="1" dirty="0">
                <a:latin typeface="Calibri" charset="0"/>
              </a:rPr>
              <a:t>’     ‘</a:t>
            </a:r>
            <a:r>
              <a:rPr lang="nb-NO" altLang="en-US" sz="1350" i="1" dirty="0" err="1">
                <a:latin typeface="Calibri" charset="0"/>
              </a:rPr>
              <a:t>concept</a:t>
            </a:r>
            <a:r>
              <a:rPr lang="nb-NO" altLang="en-US" sz="1350" i="1" dirty="0">
                <a:latin typeface="Calibri" charset="0"/>
              </a:rPr>
              <a:t>’	       ‘</a:t>
            </a:r>
            <a:r>
              <a:rPr lang="nb-NO" altLang="en-US" sz="1350" i="1" dirty="0" err="1">
                <a:latin typeface="Calibri" charset="0"/>
              </a:rPr>
              <a:t>memory</a:t>
            </a:r>
            <a:r>
              <a:rPr lang="nb-NO" altLang="en-US" sz="1350" i="1" dirty="0">
                <a:latin typeface="Calibri" charset="0"/>
              </a:rPr>
              <a:t>’</a:t>
            </a:r>
            <a:endParaRPr lang="en-US" altLang="en-US" sz="1350" dirty="0">
              <a:latin typeface="Calibri" charset="0"/>
            </a:endParaRPr>
          </a:p>
        </p:txBody>
      </p:sp>
    </p:spTree>
    <p:extLst>
      <p:ext uri="{BB962C8B-B14F-4D97-AF65-F5344CB8AC3E}">
        <p14:creationId xmlns:p14="http://schemas.microsoft.com/office/powerpoint/2010/main" val="2717615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9E7EB76-E3C7-0741-B121-AE1D107ADBD7}"/>
              </a:ext>
            </a:extLst>
          </p:cNvPr>
          <p:cNvGraphicFramePr>
            <a:graphicFrameLocks/>
          </p:cNvGraphicFramePr>
          <p:nvPr>
            <p:extLst>
              <p:ext uri="{D42A27DB-BD31-4B8C-83A1-F6EECF244321}">
                <p14:modId xmlns:p14="http://schemas.microsoft.com/office/powerpoint/2010/main" val="1225118887"/>
              </p:ext>
            </p:extLst>
          </p:nvPr>
        </p:nvGraphicFramePr>
        <p:xfrm>
          <a:off x="628650" y="1391841"/>
          <a:ext cx="6563916" cy="3424981"/>
        </p:xfrm>
        <a:graphic>
          <a:graphicData uri="http://schemas.openxmlformats.org/drawingml/2006/table">
            <a:tbl>
              <a:tblPr firstRow="1" bandRow="1">
                <a:tableStyleId>{2D5ABB26-0587-4C30-8999-92F81FD0307C}</a:tableStyleId>
              </a:tblPr>
              <a:tblGrid>
                <a:gridCol w="1093986">
                  <a:extLst>
                    <a:ext uri="{9D8B030D-6E8A-4147-A177-3AD203B41FA5}">
                      <a16:colId xmlns:a16="http://schemas.microsoft.com/office/drawing/2014/main" val="20000"/>
                    </a:ext>
                  </a:extLst>
                </a:gridCol>
                <a:gridCol w="1093986">
                  <a:extLst>
                    <a:ext uri="{9D8B030D-6E8A-4147-A177-3AD203B41FA5}">
                      <a16:colId xmlns:a16="http://schemas.microsoft.com/office/drawing/2014/main" val="20001"/>
                    </a:ext>
                  </a:extLst>
                </a:gridCol>
                <a:gridCol w="1093986">
                  <a:extLst>
                    <a:ext uri="{9D8B030D-6E8A-4147-A177-3AD203B41FA5}">
                      <a16:colId xmlns:a16="http://schemas.microsoft.com/office/drawing/2014/main" val="20002"/>
                    </a:ext>
                  </a:extLst>
                </a:gridCol>
                <a:gridCol w="1093986">
                  <a:extLst>
                    <a:ext uri="{9D8B030D-6E8A-4147-A177-3AD203B41FA5}">
                      <a16:colId xmlns:a16="http://schemas.microsoft.com/office/drawing/2014/main" val="20003"/>
                    </a:ext>
                  </a:extLst>
                </a:gridCol>
                <a:gridCol w="1093986">
                  <a:extLst>
                    <a:ext uri="{9D8B030D-6E8A-4147-A177-3AD203B41FA5}">
                      <a16:colId xmlns:a16="http://schemas.microsoft.com/office/drawing/2014/main" val="20004"/>
                    </a:ext>
                  </a:extLst>
                </a:gridCol>
                <a:gridCol w="1093986">
                  <a:extLst>
                    <a:ext uri="{9D8B030D-6E8A-4147-A177-3AD203B41FA5}">
                      <a16:colId xmlns:a16="http://schemas.microsoft.com/office/drawing/2014/main" val="20005"/>
                    </a:ext>
                  </a:extLst>
                </a:gridCol>
              </a:tblGrid>
              <a:tr h="278111">
                <a:tc>
                  <a:txBody>
                    <a:bodyPr/>
                    <a:lstStyle/>
                    <a:p>
                      <a:pPr>
                        <a:spcAft>
                          <a:spcPts val="0"/>
                        </a:spcAft>
                      </a:pPr>
                      <a:r>
                        <a:rPr lang="nb-NO" sz="1200" b="0" dirty="0" err="1">
                          <a:solidFill>
                            <a:schemeClr val="tx1"/>
                          </a:solidFill>
                          <a:effectLst/>
                          <a:latin typeface="+mn-lt"/>
                        </a:rPr>
                        <a:t>sg.nom</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1" dirty="0">
                          <a:effectLst/>
                        </a:rPr>
                        <a:t>страх</a:t>
                      </a:r>
                      <a:endParaRPr lang="en-GB" sz="1200" b="1" dirty="0">
                        <a:effectLst/>
                        <a:latin typeface="Calibri" charset="0"/>
                        <a:ea typeface="Calibri" charset="0"/>
                        <a:cs typeface="Times New Roman" charset="0"/>
                      </a:endParaRPr>
                    </a:p>
                  </a:txBody>
                  <a:tcPr marL="51435" marR="51435" marT="0" marB="0"/>
                </a:tc>
                <a:tc>
                  <a:txBody>
                    <a:bodyPr/>
                    <a:lstStyle/>
                    <a:p>
                      <a:pPr>
                        <a:spcAft>
                          <a:spcPts val="0"/>
                        </a:spcAft>
                      </a:pPr>
                      <a:r>
                        <a:rPr lang="nb-NO" sz="1200" b="1" dirty="0" err="1">
                          <a:effectLst/>
                        </a:rPr>
                        <a:t>солдат</a:t>
                      </a:r>
                      <a:endParaRPr lang="en-GB" sz="1200" b="1" dirty="0">
                        <a:effectLst/>
                        <a:latin typeface="Calibri" charset="0"/>
                        <a:ea typeface="Calibri" charset="0"/>
                        <a:cs typeface="Times New Roman" charset="0"/>
                      </a:endParaRPr>
                    </a:p>
                  </a:txBody>
                  <a:tcPr marL="51435" marR="51435" marT="0" marB="0"/>
                </a:tc>
                <a:tc>
                  <a:txBody>
                    <a:bodyPr/>
                    <a:lstStyle/>
                    <a:p>
                      <a:pPr>
                        <a:spcAft>
                          <a:spcPts val="0"/>
                        </a:spcAft>
                      </a:pPr>
                      <a:r>
                        <a:rPr lang="nb-NO" sz="1200">
                          <a:effectLst/>
                        </a:rPr>
                        <a:t>отделение</a:t>
                      </a:r>
                      <a:endParaRPr lang="en-GB" sz="1200">
                        <a:effectLst/>
                        <a:latin typeface="Calibri" charset="0"/>
                        <a:ea typeface="Calibri" charset="0"/>
                        <a:cs typeface="Times New Roman" charset="0"/>
                      </a:endParaRPr>
                    </a:p>
                  </a:txBody>
                  <a:tcPr marL="51435" marR="51435" marT="0" marB="0"/>
                </a:tc>
                <a:tc>
                  <a:txBody>
                    <a:bodyPr/>
                    <a:lstStyle/>
                    <a:p>
                      <a:pPr>
                        <a:spcAft>
                          <a:spcPts val="0"/>
                        </a:spcAft>
                      </a:pPr>
                      <a:r>
                        <a:rPr lang="nb-NO" sz="1200" b="1" dirty="0" err="1">
                          <a:effectLst/>
                        </a:rPr>
                        <a:t>концепция</a:t>
                      </a:r>
                      <a:endParaRPr lang="en-GB" sz="1200" b="1" dirty="0">
                        <a:effectLst/>
                        <a:latin typeface="Calibri" charset="0"/>
                        <a:ea typeface="Calibri" charset="0"/>
                        <a:cs typeface="Times New Roman" charset="0"/>
                      </a:endParaRPr>
                    </a:p>
                  </a:txBody>
                  <a:tcPr marL="51435" marR="51435" marT="0" marB="0"/>
                </a:tc>
                <a:tc>
                  <a:txBody>
                    <a:bodyPr/>
                    <a:lstStyle/>
                    <a:p>
                      <a:pPr>
                        <a:spcAft>
                          <a:spcPts val="0"/>
                        </a:spcAft>
                      </a:pPr>
                      <a:r>
                        <a:rPr lang="nb-NO" sz="1200" b="0" dirty="0" err="1">
                          <a:effectLst/>
                        </a:rPr>
                        <a:t>память</a:t>
                      </a:r>
                      <a:endParaRPr lang="en-GB" sz="1200" b="0" dirty="0">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0"/>
                  </a:ext>
                </a:extLst>
              </a:tr>
              <a:tr h="278111">
                <a:tc>
                  <a:txBody>
                    <a:bodyPr/>
                    <a:lstStyle/>
                    <a:p>
                      <a:pPr>
                        <a:spcAft>
                          <a:spcPts val="0"/>
                        </a:spcAft>
                      </a:pPr>
                      <a:r>
                        <a:rPr lang="nb-NO" sz="1200" b="0" dirty="0" err="1">
                          <a:solidFill>
                            <a:schemeClr val="tx1"/>
                          </a:solidFill>
                          <a:effectLst/>
                          <a:latin typeface="+mn-lt"/>
                        </a:rPr>
                        <a:t>sg.gen</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1" dirty="0" err="1">
                          <a:effectLst/>
                        </a:rPr>
                        <a:t>страха</a:t>
                      </a:r>
                      <a:endParaRPr lang="en-GB" sz="1200" b="1" dirty="0">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солдата</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b="1" dirty="0" err="1">
                          <a:effectLst/>
                        </a:rPr>
                        <a:t>отделения</a:t>
                      </a:r>
                      <a:endParaRPr lang="en-GB" sz="1200" b="1" dirty="0">
                        <a:effectLst/>
                        <a:latin typeface="Calibri" charset="0"/>
                        <a:ea typeface="Calibri" charset="0"/>
                        <a:cs typeface="Times New Roman" charset="0"/>
                      </a:endParaRPr>
                    </a:p>
                  </a:txBody>
                  <a:tcPr marL="51435" marR="51435" marT="0" marB="0"/>
                </a:tc>
                <a:tc>
                  <a:txBody>
                    <a:bodyPr/>
                    <a:lstStyle/>
                    <a:p>
                      <a:pPr>
                        <a:spcAft>
                          <a:spcPts val="0"/>
                        </a:spcAft>
                      </a:pPr>
                      <a:r>
                        <a:rPr lang="nb-NO" sz="1200" b="1" dirty="0" err="1">
                          <a:effectLst/>
                        </a:rPr>
                        <a:t>концепции</a:t>
                      </a:r>
                      <a:endParaRPr lang="en-GB" sz="1200" b="1" dirty="0">
                        <a:effectLst/>
                        <a:latin typeface="Calibri" charset="0"/>
                        <a:ea typeface="Calibri" charset="0"/>
                        <a:cs typeface="Times New Roman" charset="0"/>
                      </a:endParaRPr>
                    </a:p>
                  </a:txBody>
                  <a:tcPr marL="51435" marR="51435" marT="0" marB="0"/>
                </a:tc>
                <a:tc>
                  <a:txBody>
                    <a:bodyPr/>
                    <a:lstStyle/>
                    <a:p>
                      <a:pPr>
                        <a:spcAft>
                          <a:spcPts val="0"/>
                        </a:spcAft>
                      </a:pPr>
                      <a:r>
                        <a:rPr lang="nb-NO" sz="1200" b="1" dirty="0" err="1">
                          <a:effectLst/>
                        </a:rPr>
                        <a:t>памяти</a:t>
                      </a:r>
                      <a:endParaRPr lang="en-GB" sz="1200" b="1" dirty="0">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1"/>
                  </a:ext>
                </a:extLst>
              </a:tr>
              <a:tr h="278111">
                <a:tc>
                  <a:txBody>
                    <a:bodyPr/>
                    <a:lstStyle/>
                    <a:p>
                      <a:pPr>
                        <a:spcAft>
                          <a:spcPts val="0"/>
                        </a:spcAft>
                      </a:pPr>
                      <a:r>
                        <a:rPr lang="nb-NO" sz="1200" b="0" dirty="0" err="1">
                          <a:solidFill>
                            <a:schemeClr val="tx1"/>
                          </a:solidFill>
                          <a:effectLst/>
                          <a:latin typeface="+mn-lt"/>
                        </a:rPr>
                        <a:t>sg.dat</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страху</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солдату</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отделению</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b="0" dirty="0" err="1">
                          <a:solidFill>
                            <a:schemeClr val="bg1">
                              <a:lumMod val="65000"/>
                            </a:schemeClr>
                          </a:solidFill>
                          <a:effectLst/>
                        </a:rPr>
                        <a:t>концепции</a:t>
                      </a:r>
                      <a:endParaRPr lang="en-GB" sz="1200" b="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памяти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2"/>
                  </a:ext>
                </a:extLst>
              </a:tr>
              <a:tr h="278111">
                <a:tc>
                  <a:txBody>
                    <a:bodyPr/>
                    <a:lstStyle/>
                    <a:p>
                      <a:pPr>
                        <a:spcAft>
                          <a:spcPts val="0"/>
                        </a:spcAft>
                      </a:pPr>
                      <a:r>
                        <a:rPr lang="nb-NO" sz="1200" b="0" dirty="0" err="1">
                          <a:solidFill>
                            <a:schemeClr val="tx1"/>
                          </a:solidFill>
                          <a:effectLst/>
                          <a:latin typeface="+mn-lt"/>
                        </a:rPr>
                        <a:t>sg.acc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b="0" dirty="0" err="1">
                          <a:effectLst/>
                        </a:rPr>
                        <a:t>страх</a:t>
                      </a:r>
                      <a:endParaRPr lang="en-GB" sz="1200" b="0" dirty="0">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солдата</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b="0" dirty="0" err="1">
                          <a:effectLst/>
                        </a:rPr>
                        <a:t>отделение</a:t>
                      </a:r>
                      <a:endParaRPr lang="en-GB" sz="1200" b="0" dirty="0">
                        <a:effectLst/>
                        <a:latin typeface="Calibri" charset="0"/>
                        <a:ea typeface="Calibri" charset="0"/>
                        <a:cs typeface="Times New Roman" charset="0"/>
                      </a:endParaRPr>
                    </a:p>
                  </a:txBody>
                  <a:tcPr marL="51435" marR="51435" marT="0" marB="0"/>
                </a:tc>
                <a:tc>
                  <a:txBody>
                    <a:bodyPr/>
                    <a:lstStyle/>
                    <a:p>
                      <a:pPr>
                        <a:spcAft>
                          <a:spcPts val="0"/>
                        </a:spcAft>
                      </a:pPr>
                      <a:r>
                        <a:rPr lang="nb-NO" sz="1200" b="0" dirty="0" err="1">
                          <a:effectLst/>
                        </a:rPr>
                        <a:t>концепцию</a:t>
                      </a:r>
                      <a:endParaRPr lang="en-GB" sz="1200" b="0" dirty="0">
                        <a:effectLst/>
                        <a:latin typeface="Calibri" charset="0"/>
                        <a:ea typeface="Calibri" charset="0"/>
                        <a:cs typeface="Times New Roman" charset="0"/>
                      </a:endParaRPr>
                    </a:p>
                  </a:txBody>
                  <a:tcPr marL="51435" marR="51435" marT="0" marB="0"/>
                </a:tc>
                <a:tc>
                  <a:txBody>
                    <a:bodyPr/>
                    <a:lstStyle/>
                    <a:p>
                      <a:pPr>
                        <a:spcAft>
                          <a:spcPts val="0"/>
                        </a:spcAft>
                      </a:pPr>
                      <a:r>
                        <a:rPr lang="nb-NO" sz="1200" b="0" dirty="0" err="1">
                          <a:effectLst/>
                        </a:rPr>
                        <a:t>память</a:t>
                      </a:r>
                      <a:endParaRPr lang="en-GB" sz="1200" b="0" dirty="0">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3"/>
                  </a:ext>
                </a:extLst>
              </a:tr>
              <a:tr h="278111">
                <a:tc>
                  <a:txBody>
                    <a:bodyPr/>
                    <a:lstStyle/>
                    <a:p>
                      <a:pPr>
                        <a:spcAft>
                          <a:spcPts val="0"/>
                        </a:spcAft>
                      </a:pPr>
                      <a:r>
                        <a:rPr lang="nb-NO" sz="1200" b="0" dirty="0" err="1">
                          <a:solidFill>
                            <a:schemeClr val="tx1"/>
                          </a:solidFill>
                          <a:effectLst/>
                          <a:latin typeface="+mn-lt"/>
                        </a:rPr>
                        <a:t>sg.ins</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a:effectLst/>
                        </a:rPr>
                        <a:t>страхом</a:t>
                      </a:r>
                      <a:endParaRPr lang="en-GB" sz="1200">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солдатом</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отделением</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концепцией</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памятью</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4"/>
                  </a:ext>
                </a:extLst>
              </a:tr>
              <a:tr h="278111">
                <a:tc>
                  <a:txBody>
                    <a:bodyPr/>
                    <a:lstStyle/>
                    <a:p>
                      <a:pPr>
                        <a:spcAft>
                          <a:spcPts val="0"/>
                        </a:spcAft>
                      </a:pPr>
                      <a:r>
                        <a:rPr lang="nb-NO" sz="1200" b="0" dirty="0" err="1">
                          <a:solidFill>
                            <a:schemeClr val="tx1"/>
                          </a:solidFill>
                          <a:effectLst/>
                          <a:latin typeface="+mn-lt"/>
                        </a:rPr>
                        <a:t>sg.loc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страхе</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effectLst/>
                        </a:rPr>
                        <a:t>отделении</a:t>
                      </a: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концепции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b="0" dirty="0" err="1">
                          <a:effectLst/>
                        </a:rPr>
                        <a:t>памяти</a:t>
                      </a:r>
                      <a:endParaRPr lang="en-GB" sz="1200" b="0" dirty="0">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5"/>
                  </a:ext>
                </a:extLst>
              </a:tr>
              <a:tr h="278111">
                <a:tc>
                  <a:txBody>
                    <a:bodyPr/>
                    <a:lstStyle/>
                    <a:p>
                      <a:pPr>
                        <a:spcAft>
                          <a:spcPts val="0"/>
                        </a:spcAft>
                      </a:pPr>
                      <a:r>
                        <a:rPr lang="nb-NO" sz="1200" b="0" dirty="0" err="1">
                          <a:solidFill>
                            <a:schemeClr val="tx1"/>
                          </a:solidFill>
                          <a:effectLst/>
                          <a:latin typeface="+mn-lt"/>
                        </a:rPr>
                        <a:t>pl.nom</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dirty="0">
                          <a:solidFill>
                            <a:schemeClr val="bg1">
                              <a:lumMod val="65000"/>
                            </a:schemeClr>
                          </a:solidFill>
                          <a:effectLst/>
                        </a:rPr>
                        <a:t>страхи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b="1" dirty="0" err="1">
                          <a:effectLst/>
                        </a:rPr>
                        <a:t>солдаты</a:t>
                      </a:r>
                      <a:endParaRPr lang="en-GB" sz="1200" b="1" dirty="0">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отделения</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6"/>
                  </a:ext>
                </a:extLst>
              </a:tr>
              <a:tr h="278111">
                <a:tc>
                  <a:txBody>
                    <a:bodyPr/>
                    <a:lstStyle/>
                    <a:p>
                      <a:pPr>
                        <a:spcAft>
                          <a:spcPts val="0"/>
                        </a:spcAft>
                      </a:pPr>
                      <a:r>
                        <a:rPr lang="nb-NO" sz="1200" b="0" dirty="0" err="1">
                          <a:solidFill>
                            <a:schemeClr val="tx1"/>
                          </a:solidFill>
                          <a:effectLst/>
                          <a:latin typeface="+mn-lt"/>
                        </a:rPr>
                        <a:t>pl.gen</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страхов</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b="1" dirty="0" err="1">
                          <a:effectLst/>
                        </a:rPr>
                        <a:t>солдат</a:t>
                      </a:r>
                      <a:endParaRPr lang="en-GB" sz="1200" b="1" dirty="0">
                        <a:effectLst/>
                        <a:latin typeface="Calibri" charset="0"/>
                        <a:ea typeface="Calibri" charset="0"/>
                        <a:cs typeface="Times New Roman" charset="0"/>
                      </a:endParaRPr>
                    </a:p>
                  </a:txBody>
                  <a:tcPr marL="51435" marR="51435" marT="0" marB="0"/>
                </a:tc>
                <a:tc>
                  <a:txBody>
                    <a:bodyPr/>
                    <a:lstStyle/>
                    <a:p>
                      <a:pPr>
                        <a:spcAft>
                          <a:spcPts val="0"/>
                        </a:spcAft>
                      </a:pPr>
                      <a:r>
                        <a:rPr lang="nb-NO" sz="1200">
                          <a:effectLst/>
                        </a:rPr>
                        <a:t>отделений</a:t>
                      </a:r>
                      <a:endParaRPr lang="en-GB" sz="1200">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концепций</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7"/>
                  </a:ext>
                </a:extLst>
              </a:tr>
              <a:tr h="278111">
                <a:tc>
                  <a:txBody>
                    <a:bodyPr/>
                    <a:lstStyle/>
                    <a:p>
                      <a:pPr>
                        <a:spcAft>
                          <a:spcPts val="0"/>
                        </a:spcAft>
                      </a:pPr>
                      <a:r>
                        <a:rPr lang="nb-NO" sz="1200" b="0" dirty="0" err="1">
                          <a:solidFill>
                            <a:schemeClr val="tx1"/>
                          </a:solidFill>
                          <a:effectLst/>
                          <a:latin typeface="+mn-lt"/>
                        </a:rPr>
                        <a:t>p.dat</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солдатам</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8"/>
                  </a:ext>
                </a:extLst>
              </a:tr>
              <a:tr h="278111">
                <a:tc>
                  <a:txBody>
                    <a:bodyPr/>
                    <a:lstStyle/>
                    <a:p>
                      <a:pPr>
                        <a:spcAft>
                          <a:spcPts val="0"/>
                        </a:spcAft>
                      </a:pPr>
                      <a:r>
                        <a:rPr lang="nb-NO" sz="1200" b="0" dirty="0" err="1">
                          <a:solidFill>
                            <a:schemeClr val="tx1"/>
                          </a:solidFill>
                          <a:effectLst/>
                          <a:latin typeface="+mn-lt"/>
                        </a:rPr>
                        <a:t>pl.acc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страхи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солдат</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отделения</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концепции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9"/>
                  </a:ext>
                </a:extLst>
              </a:tr>
              <a:tr h="365760">
                <a:tc>
                  <a:txBody>
                    <a:bodyPr/>
                    <a:lstStyle/>
                    <a:p>
                      <a:pPr>
                        <a:spcAft>
                          <a:spcPts val="0"/>
                        </a:spcAft>
                      </a:pPr>
                      <a:r>
                        <a:rPr lang="nb-NO" sz="1200" b="0" dirty="0" err="1">
                          <a:solidFill>
                            <a:schemeClr val="tx1"/>
                          </a:solidFill>
                          <a:effectLst/>
                          <a:latin typeface="+mn-lt"/>
                        </a:rPr>
                        <a:t>pl.ins</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страхами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отделениями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концепциями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10"/>
                  </a:ext>
                </a:extLst>
              </a:tr>
              <a:tr h="278111">
                <a:tc>
                  <a:txBody>
                    <a:bodyPr/>
                    <a:lstStyle/>
                    <a:p>
                      <a:pPr>
                        <a:spcAft>
                          <a:spcPts val="0"/>
                        </a:spcAft>
                      </a:pPr>
                      <a:r>
                        <a:rPr lang="nb-NO" sz="1200" b="0" dirty="0" err="1">
                          <a:solidFill>
                            <a:schemeClr val="tx1"/>
                          </a:solidFill>
                          <a:effectLst/>
                          <a:latin typeface="+mn-lt"/>
                        </a:rPr>
                        <a:t>pl.loc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страхах</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солдатах</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nb-NO" sz="1200" dirty="0" err="1">
                          <a:solidFill>
                            <a:schemeClr val="bg1">
                              <a:lumMod val="65000"/>
                            </a:schemeClr>
                          </a:solidFill>
                          <a:effectLst/>
                        </a:rPr>
                        <a:t>отделениях</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11"/>
                  </a:ext>
                </a:extLst>
              </a:tr>
            </a:tbl>
          </a:graphicData>
        </a:graphic>
      </p:graphicFrame>
      <p:sp>
        <p:nvSpPr>
          <p:cNvPr id="6" name="TextBox 2">
            <a:extLst>
              <a:ext uri="{FF2B5EF4-FFF2-40B4-BE49-F238E27FC236}">
                <a16:creationId xmlns:a16="http://schemas.microsoft.com/office/drawing/2014/main" id="{372395C3-32D0-5F47-94B6-425AFE831539}"/>
              </a:ext>
            </a:extLst>
          </p:cNvPr>
          <p:cNvSpPr txBox="1">
            <a:spLocks noChangeArrowheads="1"/>
          </p:cNvSpPr>
          <p:nvPr/>
        </p:nvSpPr>
        <p:spPr bwMode="auto">
          <a:xfrm>
            <a:off x="1212057" y="4767525"/>
            <a:ext cx="6407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defRPr/>
            </a:pPr>
            <a:r>
              <a:rPr lang="nb-NO" altLang="en-US" b="1" dirty="0">
                <a:latin typeface="Calibri" charset="0"/>
              </a:rPr>
              <a:t>bold</a:t>
            </a:r>
            <a:r>
              <a:rPr lang="nb-NO" altLang="en-US" dirty="0">
                <a:latin typeface="Calibri" charset="0"/>
              </a:rPr>
              <a:t> &gt;20%, </a:t>
            </a:r>
            <a:r>
              <a:rPr lang="nb-NO" altLang="en-US" dirty="0" err="1">
                <a:latin typeface="Calibri" charset="0"/>
              </a:rPr>
              <a:t>plain</a:t>
            </a:r>
            <a:r>
              <a:rPr lang="nb-NO" altLang="en-US" dirty="0">
                <a:latin typeface="Calibri" charset="0"/>
              </a:rPr>
              <a:t> &gt;10%, </a:t>
            </a:r>
            <a:r>
              <a:rPr lang="nb-NO" altLang="en-US" dirty="0">
                <a:solidFill>
                  <a:schemeClr val="bg1">
                    <a:lumMod val="65000"/>
                  </a:schemeClr>
                </a:solidFill>
                <a:latin typeface="Calibri" charset="0"/>
              </a:rPr>
              <a:t>gray </a:t>
            </a:r>
            <a:r>
              <a:rPr lang="nb-NO" altLang="en-US" dirty="0">
                <a:latin typeface="Calibri" charset="0"/>
              </a:rPr>
              <a:t>1-9%, (blank) not </a:t>
            </a:r>
            <a:r>
              <a:rPr lang="nb-NO" altLang="en-US" dirty="0" err="1">
                <a:latin typeface="Calibri" charset="0"/>
              </a:rPr>
              <a:t>attested</a:t>
            </a:r>
            <a:endParaRPr lang="en-US" altLang="en-US" dirty="0">
              <a:latin typeface="Calibri" charset="0"/>
            </a:endParaRPr>
          </a:p>
        </p:txBody>
      </p:sp>
      <p:sp>
        <p:nvSpPr>
          <p:cNvPr id="8" name="Title 1">
            <a:extLst>
              <a:ext uri="{FF2B5EF4-FFF2-40B4-BE49-F238E27FC236}">
                <a16:creationId xmlns:a16="http://schemas.microsoft.com/office/drawing/2014/main" id="{C55EE4F5-9E76-6F43-AA68-CC2CFB5567E8}"/>
              </a:ext>
            </a:extLst>
          </p:cNvPr>
          <p:cNvSpPr>
            <a:spLocks noGrp="1"/>
          </p:cNvSpPr>
          <p:nvPr>
            <p:ph type="title"/>
          </p:nvPr>
        </p:nvSpPr>
        <p:spPr>
          <a:xfrm>
            <a:off x="628650" y="273844"/>
            <a:ext cx="7886700" cy="840998"/>
          </a:xfrm>
        </p:spPr>
        <p:txBody>
          <a:bodyPr/>
          <a:lstStyle/>
          <a:p>
            <a:r>
              <a:rPr lang="en-NO" dirty="0"/>
              <a:t>Paradigm forms attested in 1M words</a:t>
            </a:r>
          </a:p>
        </p:txBody>
      </p:sp>
      <p:sp>
        <p:nvSpPr>
          <p:cNvPr id="9" name="TextBox 2">
            <a:extLst>
              <a:ext uri="{FF2B5EF4-FFF2-40B4-BE49-F238E27FC236}">
                <a16:creationId xmlns:a16="http://schemas.microsoft.com/office/drawing/2014/main" id="{A8DBB05E-416B-624D-9966-30937FEF2242}"/>
              </a:ext>
            </a:extLst>
          </p:cNvPr>
          <p:cNvSpPr txBox="1">
            <a:spLocks noChangeArrowheads="1"/>
          </p:cNvSpPr>
          <p:nvPr/>
        </p:nvSpPr>
        <p:spPr bwMode="auto">
          <a:xfrm>
            <a:off x="304800" y="1114842"/>
            <a:ext cx="7315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nb-NO" altLang="en-US" sz="1350" i="1" dirty="0">
                <a:latin typeface="Calibri" charset="0"/>
              </a:rPr>
              <a:t>			‘</a:t>
            </a:r>
            <a:r>
              <a:rPr lang="nb-NO" altLang="en-US" sz="1350" i="1" dirty="0" err="1">
                <a:latin typeface="Calibri" charset="0"/>
              </a:rPr>
              <a:t>fear</a:t>
            </a:r>
            <a:r>
              <a:rPr lang="nb-NO" altLang="en-US" sz="1350" i="1" dirty="0">
                <a:latin typeface="Calibri" charset="0"/>
              </a:rPr>
              <a:t>’	          	    ‘</a:t>
            </a:r>
            <a:r>
              <a:rPr lang="nb-NO" altLang="en-US" sz="1350" i="1" dirty="0" err="1">
                <a:latin typeface="Calibri" charset="0"/>
              </a:rPr>
              <a:t>soldier</a:t>
            </a:r>
            <a:r>
              <a:rPr lang="nb-NO" altLang="en-US" sz="1350" i="1" dirty="0">
                <a:latin typeface="Calibri" charset="0"/>
              </a:rPr>
              <a:t>’	         ‘</a:t>
            </a:r>
            <a:r>
              <a:rPr lang="nb-NO" altLang="en-US" sz="1350" i="1" dirty="0" err="1">
                <a:latin typeface="Calibri" charset="0"/>
              </a:rPr>
              <a:t>department</a:t>
            </a:r>
            <a:r>
              <a:rPr lang="nb-NO" altLang="en-US" sz="1350" i="1" dirty="0">
                <a:latin typeface="Calibri" charset="0"/>
              </a:rPr>
              <a:t>’     ‘</a:t>
            </a:r>
            <a:r>
              <a:rPr lang="nb-NO" altLang="en-US" sz="1350" i="1" dirty="0" err="1">
                <a:latin typeface="Calibri" charset="0"/>
              </a:rPr>
              <a:t>concept</a:t>
            </a:r>
            <a:r>
              <a:rPr lang="nb-NO" altLang="en-US" sz="1350" i="1" dirty="0">
                <a:latin typeface="Calibri" charset="0"/>
              </a:rPr>
              <a:t>’	       ‘</a:t>
            </a:r>
            <a:r>
              <a:rPr lang="nb-NO" altLang="en-US" sz="1350" i="1" dirty="0" err="1">
                <a:latin typeface="Calibri" charset="0"/>
              </a:rPr>
              <a:t>memory</a:t>
            </a:r>
            <a:r>
              <a:rPr lang="nb-NO" altLang="en-US" sz="1350" i="1" dirty="0">
                <a:latin typeface="Calibri" charset="0"/>
              </a:rPr>
              <a:t>’</a:t>
            </a:r>
            <a:endParaRPr lang="en-US" altLang="en-US" sz="1350" dirty="0">
              <a:latin typeface="Calibri" charset="0"/>
            </a:endParaRPr>
          </a:p>
        </p:txBody>
      </p:sp>
    </p:spTree>
    <p:extLst>
      <p:ext uri="{BB962C8B-B14F-4D97-AF65-F5344CB8AC3E}">
        <p14:creationId xmlns:p14="http://schemas.microsoft.com/office/powerpoint/2010/main" val="1891681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830515"/>
              </p:ext>
            </p:extLst>
          </p:nvPr>
        </p:nvGraphicFramePr>
        <p:xfrm>
          <a:off x="561975" y="1408510"/>
          <a:ext cx="7715250" cy="3337332"/>
        </p:xfrm>
        <a:graphic>
          <a:graphicData uri="http://schemas.openxmlformats.org/drawingml/2006/table">
            <a:tbl>
              <a:tblPr firstRow="1" bandRow="1">
                <a:tableStyleId>{2D5ABB26-0587-4C30-8999-92F81FD0307C}</a:tableStyleId>
              </a:tblPr>
              <a:tblGrid>
                <a:gridCol w="895350">
                  <a:extLst>
                    <a:ext uri="{9D8B030D-6E8A-4147-A177-3AD203B41FA5}">
                      <a16:colId xmlns:a16="http://schemas.microsoft.com/office/drawing/2014/main" val="20000"/>
                    </a:ext>
                  </a:extLst>
                </a:gridCol>
                <a:gridCol w="1162050">
                  <a:extLst>
                    <a:ext uri="{9D8B030D-6E8A-4147-A177-3AD203B41FA5}">
                      <a16:colId xmlns:a16="http://schemas.microsoft.com/office/drawing/2014/main" val="20001"/>
                    </a:ext>
                  </a:extLst>
                </a:gridCol>
                <a:gridCol w="1428750">
                  <a:extLst>
                    <a:ext uri="{9D8B030D-6E8A-4147-A177-3AD203B41FA5}">
                      <a16:colId xmlns:a16="http://schemas.microsoft.com/office/drawing/2014/main" val="20002"/>
                    </a:ext>
                  </a:extLst>
                </a:gridCol>
                <a:gridCol w="1657350">
                  <a:extLst>
                    <a:ext uri="{9D8B030D-6E8A-4147-A177-3AD203B41FA5}">
                      <a16:colId xmlns:a16="http://schemas.microsoft.com/office/drawing/2014/main" val="20003"/>
                    </a:ext>
                  </a:extLst>
                </a:gridCol>
                <a:gridCol w="1285875">
                  <a:extLst>
                    <a:ext uri="{9D8B030D-6E8A-4147-A177-3AD203B41FA5}">
                      <a16:colId xmlns:a16="http://schemas.microsoft.com/office/drawing/2014/main" val="20004"/>
                    </a:ext>
                  </a:extLst>
                </a:gridCol>
                <a:gridCol w="1285875">
                  <a:extLst>
                    <a:ext uri="{9D8B030D-6E8A-4147-A177-3AD203B41FA5}">
                      <a16:colId xmlns:a16="http://schemas.microsoft.com/office/drawing/2014/main" val="20005"/>
                    </a:ext>
                  </a:extLst>
                </a:gridCol>
              </a:tblGrid>
              <a:tr h="278111">
                <a:tc>
                  <a:txBody>
                    <a:bodyPr/>
                    <a:lstStyle/>
                    <a:p>
                      <a:pPr>
                        <a:spcAft>
                          <a:spcPts val="0"/>
                        </a:spcAft>
                      </a:pPr>
                      <a:r>
                        <a:rPr lang="nb-NO" sz="1200" b="0" dirty="0" err="1">
                          <a:solidFill>
                            <a:schemeClr val="tx1"/>
                          </a:solidFill>
                          <a:effectLst/>
                          <a:latin typeface="+mn-lt"/>
                        </a:rPr>
                        <a:t>sg.nom</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фон</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чемпион</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протяжение</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рамка</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err="1">
                          <a:solidFill>
                            <a:schemeClr val="tx1"/>
                          </a:solidFill>
                          <a:effectLst/>
                          <a:latin typeface="+mn-lt"/>
                        </a:rPr>
                        <a:t>труднос</a:t>
                      </a:r>
                      <a:r>
                        <a:rPr lang="nb-NO" sz="1200" b="0" dirty="0" err="1">
                          <a:solidFill>
                            <a:schemeClr val="tx1"/>
                          </a:solidFill>
                          <a:effectLst/>
                          <a:latin typeface="+mn-lt"/>
                        </a:rPr>
                        <a:t>ть</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0"/>
                  </a:ext>
                </a:extLst>
              </a:tr>
              <a:tr h="278111">
                <a:tc>
                  <a:txBody>
                    <a:bodyPr/>
                    <a:lstStyle/>
                    <a:p>
                      <a:pPr>
                        <a:spcAft>
                          <a:spcPts val="0"/>
                        </a:spcAft>
                      </a:pPr>
                      <a:r>
                        <a:rPr lang="nb-NO" sz="1200" b="0" dirty="0" err="1">
                          <a:solidFill>
                            <a:schemeClr val="tx1"/>
                          </a:solidFill>
                          <a:effectLst/>
                          <a:latin typeface="+mn-lt"/>
                        </a:rPr>
                        <a:t>sg.gen</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фона</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i="0" baseline="0" dirty="0">
                          <a:solidFill>
                            <a:schemeClr val="tx1"/>
                          </a:solidFill>
                          <a:effectLst/>
                          <a:latin typeface="+mn-lt"/>
                        </a:rPr>
                        <a:t>чемпион</a:t>
                      </a:r>
                      <a:r>
                        <a:rPr lang="nb-NO" sz="1200" b="0" i="0" baseline="0" dirty="0" err="1">
                          <a:solidFill>
                            <a:schemeClr val="tx1"/>
                          </a:solidFill>
                          <a:effectLst/>
                          <a:latin typeface="+mn-lt"/>
                        </a:rPr>
                        <a:t>а</a:t>
                      </a:r>
                      <a:endParaRPr lang="en-GB" sz="1200" b="0" i="0" baseline="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протяжения</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рамки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err="1">
                          <a:solidFill>
                            <a:schemeClr val="tx1"/>
                          </a:solidFill>
                          <a:effectLst/>
                          <a:latin typeface="+mn-lt"/>
                        </a:rPr>
                        <a:t>трудност</a:t>
                      </a:r>
                      <a:r>
                        <a:rPr lang="nb-NO" sz="1200" b="0" dirty="0" err="1">
                          <a:solidFill>
                            <a:schemeClr val="tx1"/>
                          </a:solidFill>
                          <a:effectLst/>
                          <a:latin typeface="+mn-lt"/>
                        </a:rPr>
                        <a:t>и</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1"/>
                  </a:ext>
                </a:extLst>
              </a:tr>
              <a:tr h="278111">
                <a:tc>
                  <a:txBody>
                    <a:bodyPr/>
                    <a:lstStyle/>
                    <a:p>
                      <a:pPr>
                        <a:spcAft>
                          <a:spcPts val="0"/>
                        </a:spcAft>
                      </a:pPr>
                      <a:r>
                        <a:rPr lang="nb-NO" sz="1200" b="0" dirty="0" err="1">
                          <a:solidFill>
                            <a:schemeClr val="tx1"/>
                          </a:solidFill>
                          <a:effectLst/>
                          <a:latin typeface="+mn-lt"/>
                        </a:rPr>
                        <a:t>sg.dat</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фону</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чемпион</a:t>
                      </a:r>
                      <a:r>
                        <a:rPr lang="nb-NO" sz="1200" b="0" dirty="0" err="1">
                          <a:solidFill>
                            <a:schemeClr val="tx1"/>
                          </a:solidFill>
                          <a:effectLst/>
                          <a:latin typeface="+mn-lt"/>
                        </a:rPr>
                        <a:t>у</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протяжению</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рамке</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err="1">
                          <a:solidFill>
                            <a:schemeClr val="tx1"/>
                          </a:solidFill>
                          <a:effectLst/>
                          <a:latin typeface="+mn-lt"/>
                        </a:rPr>
                        <a:t>труднос</a:t>
                      </a:r>
                      <a:r>
                        <a:rPr lang="nb-NO" sz="1200" b="0" dirty="0" err="1">
                          <a:solidFill>
                            <a:schemeClr val="tx1"/>
                          </a:solidFill>
                          <a:effectLst/>
                          <a:latin typeface="+mn-lt"/>
                        </a:rPr>
                        <a:t>ти</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2"/>
                  </a:ext>
                </a:extLst>
              </a:tr>
              <a:tr h="278111">
                <a:tc>
                  <a:txBody>
                    <a:bodyPr/>
                    <a:lstStyle/>
                    <a:p>
                      <a:pPr>
                        <a:spcAft>
                          <a:spcPts val="0"/>
                        </a:spcAft>
                      </a:pPr>
                      <a:r>
                        <a:rPr lang="nb-NO" sz="1200" b="0" dirty="0" err="1">
                          <a:solidFill>
                            <a:schemeClr val="tx1"/>
                          </a:solidFill>
                          <a:effectLst/>
                          <a:latin typeface="+mn-lt"/>
                        </a:rPr>
                        <a:t>sg.acc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фон</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чемпион</a:t>
                      </a:r>
                      <a:r>
                        <a:rPr lang="nb-NO" sz="1200" b="0" dirty="0">
                          <a:solidFill>
                            <a:schemeClr val="tx1"/>
                          </a:solidFill>
                          <a:effectLst/>
                          <a:latin typeface="+mn-lt"/>
                        </a:rPr>
                        <a:t>a</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протяжение</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рамку</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err="1">
                          <a:solidFill>
                            <a:schemeClr val="tx1"/>
                          </a:solidFill>
                          <a:effectLst/>
                          <a:latin typeface="+mn-lt"/>
                        </a:rPr>
                        <a:t>труднос</a:t>
                      </a:r>
                      <a:r>
                        <a:rPr lang="nb-NO" sz="1200" b="0" dirty="0" err="1">
                          <a:solidFill>
                            <a:schemeClr val="tx1"/>
                          </a:solidFill>
                          <a:effectLst/>
                          <a:latin typeface="+mn-lt"/>
                        </a:rPr>
                        <a:t>ть</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3"/>
                  </a:ext>
                </a:extLst>
              </a:tr>
              <a:tr h="278111">
                <a:tc>
                  <a:txBody>
                    <a:bodyPr/>
                    <a:lstStyle/>
                    <a:p>
                      <a:pPr>
                        <a:spcAft>
                          <a:spcPts val="0"/>
                        </a:spcAft>
                      </a:pPr>
                      <a:r>
                        <a:rPr lang="nb-NO" sz="1200" b="0" dirty="0" err="1">
                          <a:solidFill>
                            <a:schemeClr val="tx1"/>
                          </a:solidFill>
                          <a:effectLst/>
                          <a:latin typeface="+mn-lt"/>
                        </a:rPr>
                        <a:t>sg.ins</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фоном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i="0" baseline="0" dirty="0">
                          <a:solidFill>
                            <a:schemeClr val="tx1"/>
                          </a:solidFill>
                          <a:effectLst/>
                          <a:latin typeface="+mn-lt"/>
                        </a:rPr>
                        <a:t>чемпионом</a:t>
                      </a:r>
                      <a:endParaRPr lang="en-GB" sz="1200" b="0" i="0" baseline="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протяжением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рамкой</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err="1">
                          <a:solidFill>
                            <a:schemeClr val="tx1"/>
                          </a:solidFill>
                          <a:effectLst/>
                          <a:latin typeface="+mn-lt"/>
                        </a:rPr>
                        <a:t>труднос</a:t>
                      </a:r>
                      <a:r>
                        <a:rPr lang="nb-NO" sz="1200" b="0" dirty="0" err="1">
                          <a:solidFill>
                            <a:schemeClr val="tx1"/>
                          </a:solidFill>
                          <a:effectLst/>
                          <a:latin typeface="+mn-lt"/>
                        </a:rPr>
                        <a:t>тью</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4"/>
                  </a:ext>
                </a:extLst>
              </a:tr>
              <a:tr h="278111">
                <a:tc>
                  <a:txBody>
                    <a:bodyPr/>
                    <a:lstStyle/>
                    <a:p>
                      <a:pPr>
                        <a:spcAft>
                          <a:spcPts val="0"/>
                        </a:spcAft>
                      </a:pPr>
                      <a:r>
                        <a:rPr lang="nb-NO" sz="1200" b="0" dirty="0" err="1">
                          <a:solidFill>
                            <a:schemeClr val="tx1"/>
                          </a:solidFill>
                          <a:effectLst/>
                          <a:latin typeface="+mn-lt"/>
                        </a:rPr>
                        <a:t>sg.loc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i="0" baseline="0" dirty="0">
                          <a:solidFill>
                            <a:schemeClr val="tx1"/>
                          </a:solidFill>
                          <a:effectLst/>
                          <a:latin typeface="+mn-lt"/>
                        </a:rPr>
                        <a:t>фоне</a:t>
                      </a:r>
                      <a:endParaRPr lang="en-GB" sz="1200" b="0" i="0" baseline="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чемпионе</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i="0" baseline="0" dirty="0" err="1">
                          <a:solidFill>
                            <a:schemeClr val="tx1"/>
                          </a:solidFill>
                          <a:effectLst/>
                          <a:latin typeface="+mn-lt"/>
                        </a:rPr>
                        <a:t>протяж</a:t>
                      </a:r>
                      <a:r>
                        <a:rPr lang="nb-NO" sz="1200" b="0" i="0" baseline="0" dirty="0" err="1">
                          <a:solidFill>
                            <a:schemeClr val="tx1"/>
                          </a:solidFill>
                          <a:effectLst/>
                          <a:latin typeface="+mn-lt"/>
                        </a:rPr>
                        <a:t>ении</a:t>
                      </a:r>
                      <a:endParaRPr lang="en-GB" sz="1200" b="0" i="0" baseline="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рамке</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трудности</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5"/>
                  </a:ext>
                </a:extLst>
              </a:tr>
              <a:tr h="278111">
                <a:tc>
                  <a:txBody>
                    <a:bodyPr/>
                    <a:lstStyle/>
                    <a:p>
                      <a:pPr>
                        <a:spcAft>
                          <a:spcPts val="0"/>
                        </a:spcAft>
                      </a:pPr>
                      <a:r>
                        <a:rPr lang="nb-NO" sz="1200" b="0" dirty="0" err="1">
                          <a:solidFill>
                            <a:schemeClr val="tx1"/>
                          </a:solidFill>
                          <a:effectLst/>
                          <a:latin typeface="+mn-lt"/>
                        </a:rPr>
                        <a:t>pl.nom</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фоны</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чемпионы</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протяжения</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err="1">
                          <a:solidFill>
                            <a:schemeClr val="tx1"/>
                          </a:solidFill>
                          <a:effectLst/>
                          <a:latin typeface="+mn-lt"/>
                        </a:rPr>
                        <a:t>рамк</a:t>
                      </a:r>
                      <a:r>
                        <a:rPr lang="nb-NO" sz="1200" b="0" dirty="0" err="1">
                          <a:solidFill>
                            <a:schemeClr val="tx1"/>
                          </a:solidFill>
                          <a:effectLst/>
                          <a:latin typeface="+mn-lt"/>
                        </a:rPr>
                        <a:t>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i="0" baseline="0" dirty="0" err="1">
                          <a:solidFill>
                            <a:schemeClr val="tx1"/>
                          </a:solidFill>
                          <a:effectLst/>
                          <a:latin typeface="+mn-lt"/>
                        </a:rPr>
                        <a:t>труднос</a:t>
                      </a:r>
                      <a:r>
                        <a:rPr lang="nb-NO" sz="1200" b="0" i="0" baseline="0" dirty="0" err="1">
                          <a:solidFill>
                            <a:schemeClr val="tx1"/>
                          </a:solidFill>
                          <a:effectLst/>
                          <a:latin typeface="+mn-lt"/>
                        </a:rPr>
                        <a:t>ти</a:t>
                      </a:r>
                      <a:endParaRPr lang="en-GB" sz="1200" b="0" i="0" baseline="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6"/>
                  </a:ext>
                </a:extLst>
              </a:tr>
              <a:tr h="278111">
                <a:tc>
                  <a:txBody>
                    <a:bodyPr/>
                    <a:lstStyle/>
                    <a:p>
                      <a:pPr>
                        <a:spcAft>
                          <a:spcPts val="0"/>
                        </a:spcAft>
                      </a:pPr>
                      <a:r>
                        <a:rPr lang="nb-NO" sz="1200" b="0" dirty="0" err="1">
                          <a:solidFill>
                            <a:schemeClr val="tx1"/>
                          </a:solidFill>
                          <a:effectLst/>
                          <a:latin typeface="+mn-lt"/>
                        </a:rPr>
                        <a:t>pl.gen</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фонов</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чемпионов</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протяжений</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рамок</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i="0" baseline="0" dirty="0" err="1">
                          <a:solidFill>
                            <a:schemeClr val="tx1"/>
                          </a:solidFill>
                          <a:effectLst/>
                          <a:latin typeface="+mn-lt"/>
                        </a:rPr>
                        <a:t>труднос</a:t>
                      </a:r>
                      <a:r>
                        <a:rPr lang="nb-NO" sz="1200" b="0" i="0" baseline="0" dirty="0" err="1">
                          <a:solidFill>
                            <a:schemeClr val="tx1"/>
                          </a:solidFill>
                          <a:effectLst/>
                          <a:latin typeface="+mn-lt"/>
                        </a:rPr>
                        <a:t>тей</a:t>
                      </a:r>
                      <a:endParaRPr lang="en-GB" sz="1200" b="0" i="0" baseline="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7"/>
                  </a:ext>
                </a:extLst>
              </a:tr>
              <a:tr h="278111">
                <a:tc>
                  <a:txBody>
                    <a:bodyPr/>
                    <a:lstStyle/>
                    <a:p>
                      <a:pPr>
                        <a:spcAft>
                          <a:spcPts val="0"/>
                        </a:spcAft>
                      </a:pPr>
                      <a:r>
                        <a:rPr lang="nb-NO" sz="1200" b="0" dirty="0" err="1">
                          <a:solidFill>
                            <a:schemeClr val="tx1"/>
                          </a:solidFill>
                          <a:effectLst/>
                          <a:latin typeface="+mn-lt"/>
                        </a:rPr>
                        <a:t>p.dat</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фонам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чемпионам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протяжениям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рамкам</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трудностям</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8"/>
                  </a:ext>
                </a:extLst>
              </a:tr>
              <a:tr h="278111">
                <a:tc>
                  <a:txBody>
                    <a:bodyPr/>
                    <a:lstStyle/>
                    <a:p>
                      <a:pPr>
                        <a:spcAft>
                          <a:spcPts val="0"/>
                        </a:spcAft>
                      </a:pPr>
                      <a:r>
                        <a:rPr lang="nb-NO" sz="1200" b="0" dirty="0" err="1">
                          <a:solidFill>
                            <a:schemeClr val="tx1"/>
                          </a:solidFill>
                          <a:effectLst/>
                          <a:latin typeface="+mn-lt"/>
                        </a:rPr>
                        <a:t>pl.acc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фоны</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чемпионов</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протяжения</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err="1">
                          <a:solidFill>
                            <a:schemeClr val="tx1"/>
                          </a:solidFill>
                          <a:effectLst/>
                          <a:latin typeface="+mn-lt"/>
                        </a:rPr>
                        <a:t>рамк</a:t>
                      </a:r>
                      <a:r>
                        <a:rPr lang="nb-NO" sz="1200" b="0" dirty="0" err="1">
                          <a:solidFill>
                            <a:schemeClr val="tx1"/>
                          </a:solidFill>
                          <a:effectLst/>
                          <a:latin typeface="+mn-lt"/>
                        </a:rPr>
                        <a:t>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i="0" baseline="0" dirty="0" err="1">
                          <a:solidFill>
                            <a:schemeClr val="tx1"/>
                          </a:solidFill>
                          <a:effectLst/>
                          <a:latin typeface="+mn-lt"/>
                        </a:rPr>
                        <a:t>труднос</a:t>
                      </a:r>
                      <a:r>
                        <a:rPr lang="nb-NO" sz="1200" b="0" i="0" baseline="0" dirty="0" err="1">
                          <a:solidFill>
                            <a:schemeClr val="tx1"/>
                          </a:solidFill>
                          <a:effectLst/>
                          <a:latin typeface="+mn-lt"/>
                        </a:rPr>
                        <a:t>ти</a:t>
                      </a:r>
                      <a:endParaRPr lang="en-GB" sz="1200" b="0" i="0" baseline="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09"/>
                  </a:ext>
                </a:extLst>
              </a:tr>
              <a:tr h="278111">
                <a:tc>
                  <a:txBody>
                    <a:bodyPr/>
                    <a:lstStyle/>
                    <a:p>
                      <a:pPr>
                        <a:spcAft>
                          <a:spcPts val="0"/>
                        </a:spcAft>
                      </a:pPr>
                      <a:r>
                        <a:rPr lang="nb-NO" sz="1200" b="0" dirty="0" err="1">
                          <a:solidFill>
                            <a:schemeClr val="tx1"/>
                          </a:solidFill>
                          <a:effectLst/>
                          <a:latin typeface="+mn-lt"/>
                        </a:rPr>
                        <a:t>pl.ins</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фонами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чемпионами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протяжениями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rPr>
                        <a:t>рамка</a:t>
                      </a:r>
                      <a:r>
                        <a:rPr lang="nb-NO" sz="1200" b="0" dirty="0" err="1">
                          <a:solidFill>
                            <a:schemeClr val="tx1"/>
                          </a:solidFill>
                          <a:effectLst/>
                          <a:latin typeface="+mn-lt"/>
                        </a:rPr>
                        <a:t>ми</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err="1">
                          <a:solidFill>
                            <a:schemeClr val="tx1"/>
                          </a:solidFill>
                          <a:effectLst/>
                          <a:latin typeface="+mn-lt"/>
                        </a:rPr>
                        <a:t>труднос</a:t>
                      </a:r>
                      <a:r>
                        <a:rPr lang="nb-NO" sz="1200" b="0" dirty="0" err="1">
                          <a:solidFill>
                            <a:schemeClr val="tx1"/>
                          </a:solidFill>
                          <a:effectLst/>
                          <a:latin typeface="+mn-lt"/>
                        </a:rPr>
                        <a:t>тями</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10"/>
                  </a:ext>
                </a:extLst>
              </a:tr>
              <a:tr h="278111">
                <a:tc>
                  <a:txBody>
                    <a:bodyPr/>
                    <a:lstStyle/>
                    <a:p>
                      <a:pPr>
                        <a:spcAft>
                          <a:spcPts val="0"/>
                        </a:spcAft>
                      </a:pPr>
                      <a:r>
                        <a:rPr lang="nb-NO" sz="1200" b="0" dirty="0" err="1">
                          <a:solidFill>
                            <a:schemeClr val="tx1"/>
                          </a:solidFill>
                          <a:effectLst/>
                          <a:latin typeface="+mn-lt"/>
                        </a:rPr>
                        <a:t>pl.loc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фонах</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чемпионах</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протяжениях</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a:solidFill>
                            <a:schemeClr val="tx1"/>
                          </a:solidFill>
                          <a:effectLst/>
                          <a:latin typeface="+mn-lt"/>
                          <a:ea typeface="Calibri" charset="0"/>
                          <a:cs typeface="Times New Roman" charset="0"/>
                        </a:rPr>
                        <a:t>рамках</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0" dirty="0" err="1">
                          <a:solidFill>
                            <a:schemeClr val="tx1"/>
                          </a:solidFill>
                          <a:effectLst/>
                          <a:latin typeface="+mn-lt"/>
                        </a:rPr>
                        <a:t>труднос</a:t>
                      </a:r>
                      <a:r>
                        <a:rPr lang="nb-NO" sz="1200" b="0" dirty="0" err="1">
                          <a:solidFill>
                            <a:schemeClr val="tx1"/>
                          </a:solidFill>
                          <a:effectLst/>
                          <a:latin typeface="+mn-lt"/>
                        </a:rPr>
                        <a:t>тях</a:t>
                      </a:r>
                      <a:endParaRPr lang="en-GB" sz="1200" b="0" dirty="0">
                        <a:solidFill>
                          <a:schemeClr val="tx1"/>
                        </a:solidFill>
                        <a:effectLst/>
                        <a:latin typeface="+mn-lt"/>
                        <a:ea typeface="Calibri" charset="0"/>
                        <a:cs typeface="Times New Roman" charset="0"/>
                      </a:endParaRPr>
                    </a:p>
                  </a:txBody>
                  <a:tcPr marL="51435" marR="51435" marT="0" marB="0"/>
                </a:tc>
                <a:extLst>
                  <a:ext uri="{0D108BD9-81ED-4DB2-BD59-A6C34878D82A}">
                    <a16:rowId xmlns:a16="http://schemas.microsoft.com/office/drawing/2014/main" val="10011"/>
                  </a:ext>
                </a:extLst>
              </a:tr>
            </a:tbl>
          </a:graphicData>
        </a:graphic>
      </p:graphicFrame>
      <p:sp>
        <p:nvSpPr>
          <p:cNvPr id="25676" name="TextBox 2"/>
          <p:cNvSpPr txBox="1">
            <a:spLocks noChangeArrowheads="1"/>
          </p:cNvSpPr>
          <p:nvPr/>
        </p:nvSpPr>
        <p:spPr bwMode="auto">
          <a:xfrm>
            <a:off x="657225" y="1008460"/>
            <a:ext cx="79248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nb-NO" altLang="en-US" sz="1350" i="1" dirty="0">
                <a:latin typeface="Calibri" charset="0"/>
              </a:rPr>
              <a:t>	      ‘</a:t>
            </a:r>
            <a:r>
              <a:rPr lang="nb-NO" altLang="en-US" sz="1350" i="1" dirty="0" err="1">
                <a:latin typeface="Calibri" charset="0"/>
              </a:rPr>
              <a:t>background</a:t>
            </a:r>
            <a:r>
              <a:rPr lang="nb-NO" altLang="en-US" sz="1350" i="1" dirty="0">
                <a:latin typeface="Calibri" charset="0"/>
              </a:rPr>
              <a:t>’       ‘champion’	                ‘</a:t>
            </a:r>
            <a:r>
              <a:rPr lang="nb-NO" altLang="en-US" sz="1350" i="1" dirty="0" err="1">
                <a:latin typeface="Calibri" charset="0"/>
              </a:rPr>
              <a:t>expanse</a:t>
            </a:r>
            <a:r>
              <a:rPr lang="nb-NO" altLang="en-US" sz="1350" i="1" dirty="0">
                <a:latin typeface="Calibri" charset="0"/>
              </a:rPr>
              <a:t>’	      		‘</a:t>
            </a:r>
            <a:r>
              <a:rPr lang="nb-NO" altLang="en-US" sz="1350" i="1" dirty="0" err="1">
                <a:latin typeface="Calibri" charset="0"/>
              </a:rPr>
              <a:t>frame</a:t>
            </a:r>
            <a:r>
              <a:rPr lang="nb-NO" altLang="en-US" sz="1350" i="1" dirty="0">
                <a:latin typeface="Calibri" charset="0"/>
              </a:rPr>
              <a:t>’	        ‘problem’</a:t>
            </a:r>
            <a:endParaRPr lang="en-US" altLang="en-US" sz="1350" dirty="0">
              <a:latin typeface="Calibri" charset="0"/>
            </a:endParaRPr>
          </a:p>
        </p:txBody>
      </p:sp>
      <p:sp>
        <p:nvSpPr>
          <p:cNvPr id="7" name="Title 1">
            <a:extLst>
              <a:ext uri="{FF2B5EF4-FFF2-40B4-BE49-F238E27FC236}">
                <a16:creationId xmlns:a16="http://schemas.microsoft.com/office/drawing/2014/main" id="{198AA20A-F017-B64C-85DE-B3A25AE16AF4}"/>
              </a:ext>
            </a:extLst>
          </p:cNvPr>
          <p:cNvSpPr>
            <a:spLocks noGrp="1"/>
          </p:cNvSpPr>
          <p:nvPr>
            <p:ph type="title"/>
          </p:nvPr>
        </p:nvSpPr>
        <p:spPr>
          <a:xfrm>
            <a:off x="628650" y="273844"/>
            <a:ext cx="7886700" cy="840998"/>
          </a:xfrm>
        </p:spPr>
        <p:txBody>
          <a:bodyPr/>
          <a:lstStyle/>
          <a:p>
            <a:r>
              <a:rPr lang="en-NO" dirty="0"/>
              <a:t>Full paradigms</a:t>
            </a:r>
          </a:p>
        </p:txBody>
      </p:sp>
    </p:spTree>
    <p:extLst>
      <p:ext uri="{BB962C8B-B14F-4D97-AF65-F5344CB8AC3E}">
        <p14:creationId xmlns:p14="http://schemas.microsoft.com/office/powerpoint/2010/main" val="643561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76229071"/>
              </p:ext>
            </p:extLst>
          </p:nvPr>
        </p:nvGraphicFramePr>
        <p:xfrm>
          <a:off x="561975" y="1408510"/>
          <a:ext cx="7715250" cy="3337332"/>
        </p:xfrm>
        <a:graphic>
          <a:graphicData uri="http://schemas.openxmlformats.org/drawingml/2006/table">
            <a:tbl>
              <a:tblPr firstRow="1" bandRow="1">
                <a:tableStyleId>{2D5ABB26-0587-4C30-8999-92F81FD0307C}</a:tableStyleId>
              </a:tblPr>
              <a:tblGrid>
                <a:gridCol w="895350">
                  <a:extLst>
                    <a:ext uri="{9D8B030D-6E8A-4147-A177-3AD203B41FA5}">
                      <a16:colId xmlns:a16="http://schemas.microsoft.com/office/drawing/2014/main" val="20000"/>
                    </a:ext>
                  </a:extLst>
                </a:gridCol>
                <a:gridCol w="1162050">
                  <a:extLst>
                    <a:ext uri="{9D8B030D-6E8A-4147-A177-3AD203B41FA5}">
                      <a16:colId xmlns:a16="http://schemas.microsoft.com/office/drawing/2014/main" val="20001"/>
                    </a:ext>
                  </a:extLst>
                </a:gridCol>
                <a:gridCol w="1428750">
                  <a:extLst>
                    <a:ext uri="{9D8B030D-6E8A-4147-A177-3AD203B41FA5}">
                      <a16:colId xmlns:a16="http://schemas.microsoft.com/office/drawing/2014/main" val="20002"/>
                    </a:ext>
                  </a:extLst>
                </a:gridCol>
                <a:gridCol w="1657350">
                  <a:extLst>
                    <a:ext uri="{9D8B030D-6E8A-4147-A177-3AD203B41FA5}">
                      <a16:colId xmlns:a16="http://schemas.microsoft.com/office/drawing/2014/main" val="20003"/>
                    </a:ext>
                  </a:extLst>
                </a:gridCol>
                <a:gridCol w="1285875">
                  <a:extLst>
                    <a:ext uri="{9D8B030D-6E8A-4147-A177-3AD203B41FA5}">
                      <a16:colId xmlns:a16="http://schemas.microsoft.com/office/drawing/2014/main" val="20004"/>
                    </a:ext>
                  </a:extLst>
                </a:gridCol>
                <a:gridCol w="1285875">
                  <a:extLst>
                    <a:ext uri="{9D8B030D-6E8A-4147-A177-3AD203B41FA5}">
                      <a16:colId xmlns:a16="http://schemas.microsoft.com/office/drawing/2014/main" val="20005"/>
                    </a:ext>
                  </a:extLst>
                </a:gridCol>
              </a:tblGrid>
              <a:tr h="278111">
                <a:tc>
                  <a:txBody>
                    <a:bodyPr/>
                    <a:lstStyle/>
                    <a:p>
                      <a:pPr>
                        <a:spcAft>
                          <a:spcPts val="0"/>
                        </a:spcAft>
                      </a:pPr>
                      <a:r>
                        <a:rPr lang="nb-NO" sz="1200" b="0" dirty="0" err="1">
                          <a:solidFill>
                            <a:schemeClr val="tx1"/>
                          </a:solidFill>
                          <a:effectLst/>
                          <a:latin typeface="+mn-lt"/>
                        </a:rPr>
                        <a:t>sg.nom</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dirty="0">
                          <a:solidFill>
                            <a:schemeClr val="bg1">
                              <a:lumMod val="65000"/>
                            </a:schemeClr>
                          </a:solidFill>
                          <a:effectLst/>
                        </a:rPr>
                        <a:t>фон</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ru-RU" sz="1200" dirty="0">
                          <a:effectLst/>
                        </a:rPr>
                        <a:t>чемпион</a:t>
                      </a: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err="1">
                          <a:solidFill>
                            <a:schemeClr val="bg1">
                              <a:lumMod val="65000"/>
                            </a:schemeClr>
                          </a:solidFill>
                          <a:effectLst/>
                        </a:rPr>
                        <a:t>труднос</a:t>
                      </a:r>
                      <a:r>
                        <a:rPr lang="nb-NO" sz="1200" dirty="0" err="1">
                          <a:solidFill>
                            <a:schemeClr val="bg1">
                              <a:lumMod val="65000"/>
                            </a:schemeClr>
                          </a:solidFill>
                          <a:effectLst/>
                        </a:rPr>
                        <a:t>ть</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0"/>
                  </a:ext>
                </a:extLst>
              </a:tr>
              <a:tr h="278111">
                <a:tc>
                  <a:txBody>
                    <a:bodyPr/>
                    <a:lstStyle/>
                    <a:p>
                      <a:pPr>
                        <a:spcAft>
                          <a:spcPts val="0"/>
                        </a:spcAft>
                      </a:pPr>
                      <a:r>
                        <a:rPr lang="nb-NO" sz="1200" b="0" dirty="0" err="1">
                          <a:solidFill>
                            <a:schemeClr val="tx1"/>
                          </a:solidFill>
                          <a:effectLst/>
                          <a:latin typeface="+mn-lt"/>
                        </a:rPr>
                        <a:t>sg.gen</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dirty="0">
                          <a:solidFill>
                            <a:schemeClr val="bg1">
                              <a:lumMod val="65000"/>
                            </a:schemeClr>
                          </a:solidFill>
                          <a:effectLst/>
                        </a:rPr>
                        <a:t>фона</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ru-RU" sz="1200" b="1" i="0" baseline="0" dirty="0">
                          <a:effectLst/>
                        </a:rPr>
                        <a:t>чемпион</a:t>
                      </a:r>
                      <a:r>
                        <a:rPr lang="nb-NO" sz="1200" b="1" i="0" baseline="0" dirty="0" err="1">
                          <a:effectLst/>
                        </a:rPr>
                        <a:t>а</a:t>
                      </a:r>
                      <a:endParaRPr lang="en-GB" sz="1200" b="1" i="0" baseline="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err="1">
                          <a:solidFill>
                            <a:schemeClr val="bg1">
                              <a:lumMod val="65000"/>
                            </a:schemeClr>
                          </a:solidFill>
                          <a:effectLst/>
                        </a:rPr>
                        <a:t>трудност</a:t>
                      </a:r>
                      <a:r>
                        <a:rPr lang="nb-NO" sz="1200" dirty="0" err="1">
                          <a:solidFill>
                            <a:schemeClr val="bg1">
                              <a:lumMod val="65000"/>
                            </a:schemeClr>
                          </a:solidFill>
                          <a:effectLst/>
                        </a:rPr>
                        <a:t>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1"/>
                  </a:ext>
                </a:extLst>
              </a:tr>
              <a:tr h="278111">
                <a:tc>
                  <a:txBody>
                    <a:bodyPr/>
                    <a:lstStyle/>
                    <a:p>
                      <a:pPr>
                        <a:spcAft>
                          <a:spcPts val="0"/>
                        </a:spcAft>
                      </a:pPr>
                      <a:r>
                        <a:rPr lang="nb-NO" sz="1200" b="0" dirty="0" err="1">
                          <a:solidFill>
                            <a:schemeClr val="tx1"/>
                          </a:solidFill>
                          <a:effectLst/>
                          <a:latin typeface="+mn-lt"/>
                        </a:rPr>
                        <a:t>sg.dat</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a:solidFill>
                            <a:schemeClr val="bg1">
                              <a:lumMod val="65000"/>
                            </a:schemeClr>
                          </a:solidFill>
                          <a:effectLst/>
                        </a:rPr>
                        <a:t>чемпион</a:t>
                      </a:r>
                      <a:r>
                        <a:rPr lang="nb-NO" sz="1200" dirty="0" err="1">
                          <a:solidFill>
                            <a:schemeClr val="bg1">
                              <a:lumMod val="65000"/>
                            </a:schemeClr>
                          </a:solidFill>
                          <a:effectLst/>
                        </a:rPr>
                        <a:t>у</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err="1">
                          <a:solidFill>
                            <a:schemeClr val="bg1">
                              <a:lumMod val="65000"/>
                            </a:schemeClr>
                          </a:solidFill>
                          <a:effectLst/>
                        </a:rPr>
                        <a:t>труднос</a:t>
                      </a:r>
                      <a:r>
                        <a:rPr lang="nb-NO" sz="1200" dirty="0" err="1">
                          <a:solidFill>
                            <a:schemeClr val="bg1">
                              <a:lumMod val="65000"/>
                            </a:schemeClr>
                          </a:solidFill>
                          <a:effectLst/>
                        </a:rPr>
                        <a:t>ти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2"/>
                  </a:ext>
                </a:extLst>
              </a:tr>
              <a:tr h="278111">
                <a:tc>
                  <a:txBody>
                    <a:bodyPr/>
                    <a:lstStyle/>
                    <a:p>
                      <a:pPr>
                        <a:spcAft>
                          <a:spcPts val="0"/>
                        </a:spcAft>
                      </a:pPr>
                      <a:r>
                        <a:rPr lang="nb-NO" sz="1200" b="0" dirty="0" err="1">
                          <a:solidFill>
                            <a:schemeClr val="tx1"/>
                          </a:solidFill>
                          <a:effectLst/>
                          <a:latin typeface="+mn-lt"/>
                        </a:rPr>
                        <a:t>sg.acc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a:solidFill>
                            <a:schemeClr val="bg1">
                              <a:lumMod val="65000"/>
                            </a:schemeClr>
                          </a:solidFill>
                          <a:effectLst/>
                        </a:rPr>
                        <a:t>чемпион</a:t>
                      </a:r>
                      <a:r>
                        <a:rPr lang="nb-NO" sz="1200" dirty="0">
                          <a:solidFill>
                            <a:schemeClr val="bg1">
                              <a:lumMod val="65000"/>
                            </a:schemeClr>
                          </a:solidFill>
                          <a:effectLst/>
                        </a:rPr>
                        <a:t>a</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err="1">
                          <a:solidFill>
                            <a:schemeClr val="bg1">
                              <a:lumMod val="65000"/>
                            </a:schemeClr>
                          </a:solidFill>
                          <a:effectLst/>
                        </a:rPr>
                        <a:t>труднос</a:t>
                      </a:r>
                      <a:r>
                        <a:rPr lang="nb-NO" sz="1200" dirty="0" err="1">
                          <a:solidFill>
                            <a:schemeClr val="bg1">
                              <a:lumMod val="65000"/>
                            </a:schemeClr>
                          </a:solidFill>
                          <a:effectLst/>
                        </a:rPr>
                        <a:t>ть</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3"/>
                  </a:ext>
                </a:extLst>
              </a:tr>
              <a:tr h="278111">
                <a:tc>
                  <a:txBody>
                    <a:bodyPr/>
                    <a:lstStyle/>
                    <a:p>
                      <a:pPr>
                        <a:spcAft>
                          <a:spcPts val="0"/>
                        </a:spcAft>
                      </a:pPr>
                      <a:r>
                        <a:rPr lang="nb-NO" sz="1200" b="0" dirty="0" err="1">
                          <a:solidFill>
                            <a:schemeClr val="tx1"/>
                          </a:solidFill>
                          <a:effectLst/>
                          <a:latin typeface="+mn-lt"/>
                        </a:rPr>
                        <a:t>sg.ins</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b="1" i="0" baseline="0" dirty="0">
                          <a:effectLst/>
                        </a:rPr>
                        <a:t>чемпионом</a:t>
                      </a:r>
                      <a:endParaRPr lang="en-GB" sz="1200" b="1" i="0" baseline="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err="1">
                          <a:solidFill>
                            <a:schemeClr val="bg1">
                              <a:lumMod val="65000"/>
                            </a:schemeClr>
                          </a:solidFill>
                          <a:effectLst/>
                        </a:rPr>
                        <a:t>труднос</a:t>
                      </a:r>
                      <a:r>
                        <a:rPr lang="nb-NO" sz="1200" dirty="0" err="1">
                          <a:solidFill>
                            <a:schemeClr val="bg1">
                              <a:lumMod val="65000"/>
                            </a:schemeClr>
                          </a:solidFill>
                          <a:effectLst/>
                        </a:rPr>
                        <a:t>тью</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4"/>
                  </a:ext>
                </a:extLst>
              </a:tr>
              <a:tr h="278111">
                <a:tc>
                  <a:txBody>
                    <a:bodyPr/>
                    <a:lstStyle/>
                    <a:p>
                      <a:pPr>
                        <a:spcAft>
                          <a:spcPts val="0"/>
                        </a:spcAft>
                      </a:pPr>
                      <a:r>
                        <a:rPr lang="nb-NO" sz="1200" b="0" dirty="0" err="1">
                          <a:solidFill>
                            <a:schemeClr val="tx1"/>
                          </a:solidFill>
                          <a:effectLst/>
                          <a:latin typeface="+mn-lt"/>
                        </a:rPr>
                        <a:t>sg.loc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r>
                        <a:rPr lang="ru-RU" sz="1200" b="1" i="0" baseline="0" dirty="0">
                          <a:effectLst/>
                        </a:rPr>
                        <a:t>фоне</a:t>
                      </a:r>
                      <a:endParaRPr lang="en-GB" sz="1200" b="1" i="0" baseline="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b="1" i="0" baseline="0" dirty="0" err="1">
                          <a:effectLst/>
                        </a:rPr>
                        <a:t>протяж</a:t>
                      </a:r>
                      <a:r>
                        <a:rPr lang="nb-NO" sz="1200" b="1" i="0" baseline="0" dirty="0" err="1">
                          <a:effectLst/>
                        </a:rPr>
                        <a:t>ении</a:t>
                      </a:r>
                      <a:endParaRPr lang="en-GB" sz="1200" b="1" i="0" baseline="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5"/>
                  </a:ext>
                </a:extLst>
              </a:tr>
              <a:tr h="278111">
                <a:tc>
                  <a:txBody>
                    <a:bodyPr/>
                    <a:lstStyle/>
                    <a:p>
                      <a:pPr>
                        <a:spcAft>
                          <a:spcPts val="0"/>
                        </a:spcAft>
                      </a:pPr>
                      <a:r>
                        <a:rPr lang="nb-NO" sz="1200" b="0" dirty="0" err="1">
                          <a:solidFill>
                            <a:schemeClr val="tx1"/>
                          </a:solidFill>
                          <a:effectLst/>
                          <a:latin typeface="+mn-lt"/>
                        </a:rPr>
                        <a:t>pl.nom</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a:solidFill>
                            <a:schemeClr val="bg1">
                              <a:lumMod val="65000"/>
                            </a:schemeClr>
                          </a:solidFill>
                          <a:effectLst/>
                        </a:rPr>
                        <a:t>чемпионы</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err="1">
                          <a:solidFill>
                            <a:schemeClr val="bg1">
                              <a:lumMod val="65000"/>
                            </a:schemeClr>
                          </a:solidFill>
                          <a:effectLst/>
                        </a:rPr>
                        <a:t>рамк</a:t>
                      </a:r>
                      <a:r>
                        <a:rPr lang="nb-NO" sz="1200" dirty="0" err="1">
                          <a:solidFill>
                            <a:schemeClr val="bg1">
                              <a:lumMod val="65000"/>
                            </a:schemeClr>
                          </a:solidFill>
                          <a:effectLst/>
                        </a:rPr>
                        <a:t>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ru-RU" sz="1200" b="1" i="0" baseline="0" dirty="0" err="1">
                          <a:effectLst/>
                        </a:rPr>
                        <a:t>труднос</a:t>
                      </a:r>
                      <a:r>
                        <a:rPr lang="nb-NO" sz="1200" b="1" i="0" baseline="0" dirty="0" err="1">
                          <a:effectLst/>
                        </a:rPr>
                        <a:t>ти</a:t>
                      </a:r>
                      <a:endParaRPr lang="en-GB" sz="1200" b="1" i="0" baseline="0" dirty="0">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6"/>
                  </a:ext>
                </a:extLst>
              </a:tr>
              <a:tr h="278111">
                <a:tc>
                  <a:txBody>
                    <a:bodyPr/>
                    <a:lstStyle/>
                    <a:p>
                      <a:pPr>
                        <a:spcAft>
                          <a:spcPts val="0"/>
                        </a:spcAft>
                      </a:pPr>
                      <a:r>
                        <a:rPr lang="nb-NO" sz="1200" b="0" dirty="0" err="1">
                          <a:solidFill>
                            <a:schemeClr val="tx1"/>
                          </a:solidFill>
                          <a:effectLst/>
                          <a:latin typeface="+mn-lt"/>
                        </a:rPr>
                        <a:t>pl.gen</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a:effectLst/>
                        </a:rPr>
                        <a:t>чемпионов</a:t>
                      </a: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a:solidFill>
                            <a:schemeClr val="bg1">
                              <a:lumMod val="65000"/>
                            </a:schemeClr>
                          </a:solidFill>
                          <a:effectLst/>
                        </a:rPr>
                        <a:t>рамок</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ru-RU" sz="1200" b="1" i="0" baseline="0" dirty="0" err="1">
                          <a:effectLst/>
                        </a:rPr>
                        <a:t>труднос</a:t>
                      </a:r>
                      <a:r>
                        <a:rPr lang="nb-NO" sz="1200" b="1" i="0" baseline="0" dirty="0" err="1">
                          <a:effectLst/>
                        </a:rPr>
                        <a:t>тей</a:t>
                      </a:r>
                      <a:endParaRPr lang="en-GB" sz="1200" b="1" i="0" baseline="0" dirty="0">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7"/>
                  </a:ext>
                </a:extLst>
              </a:tr>
              <a:tr h="278111">
                <a:tc>
                  <a:txBody>
                    <a:bodyPr/>
                    <a:lstStyle/>
                    <a:p>
                      <a:pPr>
                        <a:spcAft>
                          <a:spcPts val="0"/>
                        </a:spcAft>
                      </a:pPr>
                      <a:r>
                        <a:rPr lang="nb-NO" sz="1200" b="0" dirty="0" err="1">
                          <a:solidFill>
                            <a:schemeClr val="tx1"/>
                          </a:solidFill>
                          <a:effectLst/>
                          <a:latin typeface="+mn-lt"/>
                        </a:rPr>
                        <a:t>p.dat</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a:solidFill>
                            <a:schemeClr val="bg1">
                              <a:lumMod val="65000"/>
                            </a:schemeClr>
                          </a:solidFill>
                          <a:effectLst/>
                        </a:rPr>
                        <a:t>чемпионам</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8"/>
                  </a:ext>
                </a:extLst>
              </a:tr>
              <a:tr h="278111">
                <a:tc>
                  <a:txBody>
                    <a:bodyPr/>
                    <a:lstStyle/>
                    <a:p>
                      <a:pPr>
                        <a:spcAft>
                          <a:spcPts val="0"/>
                        </a:spcAft>
                      </a:pPr>
                      <a:r>
                        <a:rPr lang="nb-NO" sz="1200" b="0" dirty="0" err="1">
                          <a:solidFill>
                            <a:schemeClr val="tx1"/>
                          </a:solidFill>
                          <a:effectLst/>
                          <a:latin typeface="+mn-lt"/>
                        </a:rPr>
                        <a:t>pl.acc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endParaRPr lang="en-GB" sz="1200">
                        <a:effectLst/>
                        <a:latin typeface="Calibri" charset="0"/>
                        <a:ea typeface="Calibri" charset="0"/>
                        <a:cs typeface="Times New Roman" charset="0"/>
                      </a:endParaRPr>
                    </a:p>
                  </a:txBody>
                  <a:tcPr marL="51435" marR="51435" marT="0" marB="0"/>
                </a:tc>
                <a:tc>
                  <a:txBody>
                    <a:bodyPr/>
                    <a:lstStyle/>
                    <a:p>
                      <a:pPr>
                        <a:spcAft>
                          <a:spcPts val="0"/>
                        </a:spcAft>
                      </a:pPr>
                      <a:r>
                        <a:rPr lang="ru-RU" sz="1200" dirty="0">
                          <a:solidFill>
                            <a:schemeClr val="bg1">
                              <a:lumMod val="65000"/>
                            </a:schemeClr>
                          </a:solidFill>
                          <a:effectLst/>
                        </a:rPr>
                        <a:t>чемпионов</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err="1">
                          <a:effectLst/>
                        </a:rPr>
                        <a:t>рамк</a:t>
                      </a:r>
                      <a:r>
                        <a:rPr lang="nb-NO" sz="1200" dirty="0" err="1">
                          <a:effectLst/>
                        </a:rPr>
                        <a:t>и</a:t>
                      </a: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b="1" i="0" baseline="0" dirty="0" err="1">
                          <a:effectLst/>
                        </a:rPr>
                        <a:t>труднос</a:t>
                      </a:r>
                      <a:r>
                        <a:rPr lang="nb-NO" sz="1200" b="1" i="0" baseline="0" dirty="0" err="1">
                          <a:effectLst/>
                        </a:rPr>
                        <a:t>ти</a:t>
                      </a:r>
                      <a:endParaRPr lang="en-GB" sz="1200" b="1" i="0" baseline="0" dirty="0">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09"/>
                  </a:ext>
                </a:extLst>
              </a:tr>
              <a:tr h="278111">
                <a:tc>
                  <a:txBody>
                    <a:bodyPr/>
                    <a:lstStyle/>
                    <a:p>
                      <a:pPr>
                        <a:spcAft>
                          <a:spcPts val="0"/>
                        </a:spcAft>
                      </a:pPr>
                      <a:r>
                        <a:rPr lang="nb-NO" sz="1200" b="0" dirty="0" err="1">
                          <a:solidFill>
                            <a:schemeClr val="tx1"/>
                          </a:solidFill>
                          <a:effectLst/>
                          <a:latin typeface="+mn-lt"/>
                        </a:rPr>
                        <a:t>pl.ins</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a:solidFill>
                            <a:schemeClr val="bg1">
                              <a:lumMod val="65000"/>
                            </a:schemeClr>
                          </a:solidFill>
                          <a:effectLst/>
                        </a:rPr>
                        <a:t>чемпионами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a:solidFill>
                            <a:schemeClr val="bg1">
                              <a:lumMod val="65000"/>
                            </a:schemeClr>
                          </a:solidFill>
                          <a:effectLst/>
                        </a:rPr>
                        <a:t>рамка</a:t>
                      </a:r>
                      <a:r>
                        <a:rPr lang="nb-NO" sz="1200" dirty="0" err="1">
                          <a:solidFill>
                            <a:schemeClr val="bg1">
                              <a:lumMod val="65000"/>
                            </a:schemeClr>
                          </a:solidFill>
                          <a:effectLst/>
                        </a:rPr>
                        <a:t>ми</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tc>
                  <a:txBody>
                    <a:bodyPr/>
                    <a:lstStyle/>
                    <a:p>
                      <a:pPr>
                        <a:spcAft>
                          <a:spcPts val="0"/>
                        </a:spcAft>
                      </a:pPr>
                      <a:r>
                        <a:rPr lang="ru-RU" sz="1200" dirty="0" err="1">
                          <a:effectLst/>
                        </a:rPr>
                        <a:t>труднос</a:t>
                      </a:r>
                      <a:r>
                        <a:rPr lang="nb-NO" sz="1200" dirty="0" err="1">
                          <a:effectLst/>
                        </a:rPr>
                        <a:t>тями</a:t>
                      </a:r>
                      <a:endParaRPr lang="en-GB" sz="1200" dirty="0">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10"/>
                  </a:ext>
                </a:extLst>
              </a:tr>
              <a:tr h="278111">
                <a:tc>
                  <a:txBody>
                    <a:bodyPr/>
                    <a:lstStyle/>
                    <a:p>
                      <a:pPr>
                        <a:spcAft>
                          <a:spcPts val="0"/>
                        </a:spcAft>
                      </a:pPr>
                      <a:r>
                        <a:rPr lang="nb-NO" sz="1200" b="0" dirty="0" err="1">
                          <a:solidFill>
                            <a:schemeClr val="tx1"/>
                          </a:solidFill>
                          <a:effectLst/>
                          <a:latin typeface="+mn-lt"/>
                        </a:rPr>
                        <a:t>pl.loc</a:t>
                      </a:r>
                      <a:endParaRPr lang="en-GB" sz="1200" b="0" dirty="0">
                        <a:solidFill>
                          <a:schemeClr val="tx1"/>
                        </a:solidFill>
                        <a:effectLst/>
                        <a:latin typeface="+mn-lt"/>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endParaRPr lang="en-GB" sz="1200" dirty="0">
                        <a:effectLst/>
                        <a:latin typeface="Calibri" charset="0"/>
                        <a:ea typeface="Calibri" charset="0"/>
                        <a:cs typeface="Times New Roman" charset="0"/>
                      </a:endParaRPr>
                    </a:p>
                  </a:txBody>
                  <a:tcPr marL="51435" marR="51435" marT="0" marB="0"/>
                </a:tc>
                <a:tc>
                  <a:txBody>
                    <a:bodyPr/>
                    <a:lstStyle/>
                    <a:p>
                      <a:pPr>
                        <a:spcAft>
                          <a:spcPts val="0"/>
                        </a:spcAft>
                      </a:pPr>
                      <a:r>
                        <a:rPr lang="ru-RU" sz="1200" b="1" dirty="0">
                          <a:effectLst/>
                          <a:latin typeface="Calibri" charset="0"/>
                          <a:ea typeface="Calibri" charset="0"/>
                          <a:cs typeface="Times New Roman" charset="0"/>
                        </a:rPr>
                        <a:t>рамках</a:t>
                      </a:r>
                      <a:endParaRPr lang="en-GB" sz="1200" b="1" dirty="0">
                        <a:effectLst/>
                        <a:latin typeface="Calibri" charset="0"/>
                        <a:ea typeface="Calibri" charset="0"/>
                        <a:cs typeface="Times New Roman" charset="0"/>
                      </a:endParaRPr>
                    </a:p>
                  </a:txBody>
                  <a:tcPr marL="51435" marR="51435" marT="0" marB="0"/>
                </a:tc>
                <a:tc>
                  <a:txBody>
                    <a:bodyPr/>
                    <a:lstStyle/>
                    <a:p>
                      <a:pPr>
                        <a:spcAft>
                          <a:spcPts val="0"/>
                        </a:spcAft>
                      </a:pPr>
                      <a:r>
                        <a:rPr lang="ru-RU" sz="1200" dirty="0" err="1">
                          <a:solidFill>
                            <a:schemeClr val="bg1">
                              <a:lumMod val="65000"/>
                            </a:schemeClr>
                          </a:solidFill>
                          <a:effectLst/>
                        </a:rPr>
                        <a:t>труднос</a:t>
                      </a:r>
                      <a:r>
                        <a:rPr lang="nb-NO" sz="1200" dirty="0" err="1">
                          <a:solidFill>
                            <a:schemeClr val="bg1">
                              <a:lumMod val="65000"/>
                            </a:schemeClr>
                          </a:solidFill>
                          <a:effectLst/>
                        </a:rPr>
                        <a:t>тях</a:t>
                      </a:r>
                      <a:endParaRPr lang="en-GB" sz="1200" dirty="0">
                        <a:solidFill>
                          <a:schemeClr val="bg1">
                            <a:lumMod val="65000"/>
                          </a:schemeClr>
                        </a:solidFill>
                        <a:effectLst/>
                        <a:latin typeface="Calibri" charset="0"/>
                        <a:ea typeface="Calibri" charset="0"/>
                        <a:cs typeface="Times New Roman" charset="0"/>
                      </a:endParaRPr>
                    </a:p>
                  </a:txBody>
                  <a:tcPr marL="51435" marR="51435" marT="0" marB="0"/>
                </a:tc>
                <a:extLst>
                  <a:ext uri="{0D108BD9-81ED-4DB2-BD59-A6C34878D82A}">
                    <a16:rowId xmlns:a16="http://schemas.microsoft.com/office/drawing/2014/main" val="10011"/>
                  </a:ext>
                </a:extLst>
              </a:tr>
            </a:tbl>
          </a:graphicData>
        </a:graphic>
      </p:graphicFrame>
      <p:sp>
        <p:nvSpPr>
          <p:cNvPr id="8" name="Title 1">
            <a:extLst>
              <a:ext uri="{FF2B5EF4-FFF2-40B4-BE49-F238E27FC236}">
                <a16:creationId xmlns:a16="http://schemas.microsoft.com/office/drawing/2014/main" id="{20CF861E-B17B-0546-AD56-980C48B4472D}"/>
              </a:ext>
            </a:extLst>
          </p:cNvPr>
          <p:cNvSpPr>
            <a:spLocks noGrp="1"/>
          </p:cNvSpPr>
          <p:nvPr>
            <p:ph type="title"/>
          </p:nvPr>
        </p:nvSpPr>
        <p:spPr>
          <a:xfrm>
            <a:off x="628650" y="273844"/>
            <a:ext cx="7886700" cy="840998"/>
          </a:xfrm>
        </p:spPr>
        <p:txBody>
          <a:bodyPr/>
          <a:lstStyle/>
          <a:p>
            <a:r>
              <a:rPr lang="en-NO" dirty="0"/>
              <a:t>Paradigm forms attested in 1M words</a:t>
            </a:r>
          </a:p>
        </p:txBody>
      </p:sp>
      <p:sp>
        <p:nvSpPr>
          <p:cNvPr id="9" name="TextBox 2">
            <a:extLst>
              <a:ext uri="{FF2B5EF4-FFF2-40B4-BE49-F238E27FC236}">
                <a16:creationId xmlns:a16="http://schemas.microsoft.com/office/drawing/2014/main" id="{882252E3-F79D-FF43-91BD-C7FDC399DDC3}"/>
              </a:ext>
            </a:extLst>
          </p:cNvPr>
          <p:cNvSpPr txBox="1">
            <a:spLocks noChangeArrowheads="1"/>
          </p:cNvSpPr>
          <p:nvPr/>
        </p:nvSpPr>
        <p:spPr bwMode="auto">
          <a:xfrm>
            <a:off x="657225" y="1008460"/>
            <a:ext cx="79248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nb-NO" altLang="en-US" sz="1350" i="1" dirty="0">
                <a:latin typeface="Calibri" charset="0"/>
              </a:rPr>
              <a:t>	      ‘</a:t>
            </a:r>
            <a:r>
              <a:rPr lang="nb-NO" altLang="en-US" sz="1350" i="1" dirty="0" err="1">
                <a:latin typeface="Calibri" charset="0"/>
              </a:rPr>
              <a:t>background</a:t>
            </a:r>
            <a:r>
              <a:rPr lang="nb-NO" altLang="en-US" sz="1350" i="1" dirty="0">
                <a:latin typeface="Calibri" charset="0"/>
              </a:rPr>
              <a:t>’       ‘champion’	                ‘</a:t>
            </a:r>
            <a:r>
              <a:rPr lang="nb-NO" altLang="en-US" sz="1350" i="1" dirty="0" err="1">
                <a:latin typeface="Calibri" charset="0"/>
              </a:rPr>
              <a:t>expanse</a:t>
            </a:r>
            <a:r>
              <a:rPr lang="nb-NO" altLang="en-US" sz="1350" i="1" dirty="0">
                <a:latin typeface="Calibri" charset="0"/>
              </a:rPr>
              <a:t>’	      		‘</a:t>
            </a:r>
            <a:r>
              <a:rPr lang="nb-NO" altLang="en-US" sz="1350" i="1" dirty="0" err="1">
                <a:latin typeface="Calibri" charset="0"/>
              </a:rPr>
              <a:t>frame</a:t>
            </a:r>
            <a:r>
              <a:rPr lang="nb-NO" altLang="en-US" sz="1350" i="1" dirty="0">
                <a:latin typeface="Calibri" charset="0"/>
              </a:rPr>
              <a:t>’	        ‘problem’</a:t>
            </a:r>
            <a:endParaRPr lang="en-US" altLang="en-US" sz="1350" dirty="0">
              <a:latin typeface="Calibri" charset="0"/>
            </a:endParaRPr>
          </a:p>
        </p:txBody>
      </p:sp>
      <p:sp>
        <p:nvSpPr>
          <p:cNvPr id="10" name="TextBox 2">
            <a:extLst>
              <a:ext uri="{FF2B5EF4-FFF2-40B4-BE49-F238E27FC236}">
                <a16:creationId xmlns:a16="http://schemas.microsoft.com/office/drawing/2014/main" id="{2B470746-B740-F14B-9E9F-B4DA2D2B64DF}"/>
              </a:ext>
            </a:extLst>
          </p:cNvPr>
          <p:cNvSpPr txBox="1">
            <a:spLocks noChangeArrowheads="1"/>
          </p:cNvSpPr>
          <p:nvPr/>
        </p:nvSpPr>
        <p:spPr bwMode="auto">
          <a:xfrm>
            <a:off x="1212057" y="4767525"/>
            <a:ext cx="6407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defRPr/>
            </a:pPr>
            <a:r>
              <a:rPr lang="nb-NO" altLang="en-US" b="1" dirty="0">
                <a:latin typeface="Calibri" charset="0"/>
              </a:rPr>
              <a:t>bold</a:t>
            </a:r>
            <a:r>
              <a:rPr lang="nb-NO" altLang="en-US" dirty="0">
                <a:latin typeface="Calibri" charset="0"/>
              </a:rPr>
              <a:t> &gt;20%, </a:t>
            </a:r>
            <a:r>
              <a:rPr lang="nb-NO" altLang="en-US" dirty="0" err="1">
                <a:latin typeface="Calibri" charset="0"/>
              </a:rPr>
              <a:t>plain</a:t>
            </a:r>
            <a:r>
              <a:rPr lang="nb-NO" altLang="en-US" dirty="0">
                <a:latin typeface="Calibri" charset="0"/>
              </a:rPr>
              <a:t> &gt;10%, </a:t>
            </a:r>
            <a:r>
              <a:rPr lang="nb-NO" altLang="en-US" dirty="0">
                <a:solidFill>
                  <a:schemeClr val="bg1">
                    <a:lumMod val="65000"/>
                  </a:schemeClr>
                </a:solidFill>
                <a:latin typeface="Calibri" charset="0"/>
              </a:rPr>
              <a:t>gray </a:t>
            </a:r>
            <a:r>
              <a:rPr lang="nb-NO" altLang="en-US" dirty="0">
                <a:latin typeface="Calibri" charset="0"/>
              </a:rPr>
              <a:t>1-9%, (blank) not </a:t>
            </a:r>
            <a:r>
              <a:rPr lang="nb-NO" altLang="en-US" dirty="0" err="1">
                <a:latin typeface="Calibri" charset="0"/>
              </a:rPr>
              <a:t>attested</a:t>
            </a:r>
            <a:endParaRPr lang="en-US" altLang="en-US" dirty="0">
              <a:latin typeface="Calibri" charset="0"/>
            </a:endParaRPr>
          </a:p>
        </p:txBody>
      </p:sp>
    </p:spTree>
    <p:extLst>
      <p:ext uri="{BB962C8B-B14F-4D97-AF65-F5344CB8AC3E}">
        <p14:creationId xmlns:p14="http://schemas.microsoft.com/office/powerpoint/2010/main" val="1469312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E3A6F7-9C11-6B46-A8A2-66B7859E64F9}"/>
              </a:ext>
            </a:extLst>
          </p:cNvPr>
          <p:cNvPicPr>
            <a:picLocks noChangeAspect="1"/>
          </p:cNvPicPr>
          <p:nvPr/>
        </p:nvPicPr>
        <p:blipFill>
          <a:blip r:embed="rId2"/>
          <a:stretch>
            <a:fillRect/>
          </a:stretch>
        </p:blipFill>
        <p:spPr>
          <a:xfrm>
            <a:off x="6491111" y="-1"/>
            <a:ext cx="2652889" cy="2652889"/>
          </a:xfrm>
          <a:prstGeom prst="rect">
            <a:avLst/>
          </a:prstGeom>
        </p:spPr>
      </p:pic>
      <p:sp>
        <p:nvSpPr>
          <p:cNvPr id="2" name="Title 1">
            <a:extLst>
              <a:ext uri="{FF2B5EF4-FFF2-40B4-BE49-F238E27FC236}">
                <a16:creationId xmlns:a16="http://schemas.microsoft.com/office/drawing/2014/main" id="{6CA09710-3A0C-9E46-8DF9-C6583FB7CD26}"/>
              </a:ext>
            </a:extLst>
          </p:cNvPr>
          <p:cNvSpPr>
            <a:spLocks noGrp="1"/>
          </p:cNvSpPr>
          <p:nvPr>
            <p:ph type="title"/>
          </p:nvPr>
        </p:nvSpPr>
        <p:spPr>
          <a:xfrm>
            <a:off x="670299" y="225156"/>
            <a:ext cx="7971895" cy="912695"/>
          </a:xfrm>
        </p:spPr>
        <p:txBody>
          <a:bodyPr>
            <a:noAutofit/>
          </a:bodyPr>
          <a:lstStyle/>
          <a:p>
            <a:r>
              <a:rPr lang="en-US" sz="3200" b="1" dirty="0"/>
              <a:t>Paradigm Cell Filling Problem </a:t>
            </a:r>
            <a:br>
              <a:rPr lang="en-US" sz="3200" dirty="0"/>
            </a:br>
            <a:r>
              <a:rPr lang="en-US" sz="1400" dirty="0"/>
              <a:t>(Ackerman et al. 2009)</a:t>
            </a:r>
            <a:r>
              <a:rPr lang="nb-NO" sz="1400" dirty="0"/>
              <a:t> </a:t>
            </a:r>
            <a:endParaRPr lang="en-US" sz="1400" dirty="0"/>
          </a:p>
        </p:txBody>
      </p:sp>
      <p:sp>
        <p:nvSpPr>
          <p:cNvPr id="3" name="Content Placeholder 2">
            <a:extLst>
              <a:ext uri="{FF2B5EF4-FFF2-40B4-BE49-F238E27FC236}">
                <a16:creationId xmlns:a16="http://schemas.microsoft.com/office/drawing/2014/main" id="{0E191561-B3A7-0041-8893-33BEA8589299}"/>
              </a:ext>
            </a:extLst>
          </p:cNvPr>
          <p:cNvSpPr>
            <a:spLocks noGrp="1"/>
          </p:cNvSpPr>
          <p:nvPr>
            <p:ph idx="1"/>
          </p:nvPr>
        </p:nvSpPr>
        <p:spPr>
          <a:xfrm>
            <a:off x="670299" y="1326444"/>
            <a:ext cx="6378892" cy="1425810"/>
          </a:xfrm>
        </p:spPr>
        <p:txBody>
          <a:bodyPr>
            <a:normAutofit/>
          </a:bodyPr>
          <a:lstStyle/>
          <a:p>
            <a:pPr marL="0" indent="0">
              <a:buNone/>
            </a:pPr>
            <a:r>
              <a:rPr lang="en-US" sz="2400" dirty="0"/>
              <a:t>Native </a:t>
            </a:r>
            <a:r>
              <a:rPr lang="en-US" sz="2400" b="1" dirty="0"/>
              <a:t>speakers</a:t>
            </a:r>
            <a:r>
              <a:rPr lang="en-US" sz="2400" dirty="0"/>
              <a:t> of languages with </a:t>
            </a:r>
            <a:r>
              <a:rPr lang="en-US" sz="2400" b="1" dirty="0"/>
              <a:t>complex inflectional morphology </a:t>
            </a:r>
            <a:r>
              <a:rPr lang="en-US" sz="2400" dirty="0"/>
              <a:t>routinely </a:t>
            </a:r>
            <a:r>
              <a:rPr lang="en-US" sz="2400" b="1" dirty="0"/>
              <a:t>recognize</a:t>
            </a:r>
            <a:r>
              <a:rPr lang="en-US" sz="2400" dirty="0"/>
              <a:t> and </a:t>
            </a:r>
            <a:r>
              <a:rPr lang="en-US" sz="2400" b="1" dirty="0"/>
              <a:t>produce</a:t>
            </a:r>
            <a:r>
              <a:rPr lang="en-US" sz="2400" dirty="0"/>
              <a:t> forms that they have </a:t>
            </a:r>
            <a:r>
              <a:rPr lang="en-US" sz="2400" b="1" dirty="0"/>
              <a:t>never encountered.</a:t>
            </a:r>
          </a:p>
        </p:txBody>
      </p:sp>
      <p:sp>
        <p:nvSpPr>
          <p:cNvPr id="6" name="Content Placeholder 2">
            <a:extLst>
              <a:ext uri="{FF2B5EF4-FFF2-40B4-BE49-F238E27FC236}">
                <a16:creationId xmlns:a16="http://schemas.microsoft.com/office/drawing/2014/main" id="{728D9889-11FA-4447-935F-06716A2533B0}"/>
              </a:ext>
            </a:extLst>
          </p:cNvPr>
          <p:cNvSpPr txBox="1">
            <a:spLocks/>
          </p:cNvSpPr>
          <p:nvPr/>
        </p:nvSpPr>
        <p:spPr>
          <a:xfrm>
            <a:off x="670298" y="2872121"/>
            <a:ext cx="8211151" cy="188094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t>Example:</a:t>
            </a:r>
          </a:p>
          <a:p>
            <a:pPr marL="0" indent="0">
              <a:buNone/>
            </a:pPr>
            <a:r>
              <a:rPr lang="en-US" dirty="0"/>
              <a:t>Russian</a:t>
            </a:r>
            <a:r>
              <a:rPr lang="en-US" sz="2400" dirty="0"/>
              <a:t> </a:t>
            </a:r>
            <a:r>
              <a:rPr lang="en-GB" dirty="0"/>
              <a:t>gerund </a:t>
            </a:r>
            <a:r>
              <a:rPr lang="en-GB" i="1" dirty="0" err="1"/>
              <a:t>nedokarmlivaja</a:t>
            </a:r>
            <a:r>
              <a:rPr lang="en-GB" i="1" dirty="0"/>
              <a:t> </a:t>
            </a:r>
            <a:r>
              <a:rPr lang="en-GB" dirty="0"/>
              <a:t>‘while underfeeding’ has no attestations in the Russian National Corpus (&gt;360M words ≈ lifetime exposure), but all native speakers of Russian can be expected to readily understand and to produce these forms in appropriate contexts, as evidenced by rare occurrences that turn up in Google searches. </a:t>
            </a:r>
            <a:endParaRPr lang="en-GB" sz="2400" dirty="0"/>
          </a:p>
          <a:p>
            <a:pPr marL="0" indent="0">
              <a:buFont typeface="Arial" panose="020B0604020202020204" pitchFamily="34" charset="0"/>
              <a:buNone/>
            </a:pPr>
            <a:endParaRPr lang="en-US" sz="2400" b="1" dirty="0"/>
          </a:p>
        </p:txBody>
      </p:sp>
    </p:spTree>
    <p:extLst>
      <p:ext uri="{BB962C8B-B14F-4D97-AF65-F5344CB8AC3E}">
        <p14:creationId xmlns:p14="http://schemas.microsoft.com/office/powerpoint/2010/main" val="3951909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9703C-7B86-AA40-AA3A-FF5B070D0A62}"/>
              </a:ext>
            </a:extLst>
          </p:cNvPr>
          <p:cNvSpPr>
            <a:spLocks noGrp="1"/>
          </p:cNvSpPr>
          <p:nvPr>
            <p:ph type="title"/>
          </p:nvPr>
        </p:nvSpPr>
        <p:spPr>
          <a:xfrm>
            <a:off x="628650" y="273844"/>
            <a:ext cx="3398227" cy="771575"/>
          </a:xfrm>
        </p:spPr>
        <p:txBody>
          <a:bodyPr>
            <a:normAutofit fontScale="90000"/>
          </a:bodyPr>
          <a:lstStyle/>
          <a:p>
            <a:pPr algn="ctr"/>
            <a:r>
              <a:rPr lang="nb-NO" b="1" dirty="0" err="1"/>
              <a:t>Members</a:t>
            </a:r>
            <a:r>
              <a:rPr lang="nb-NO" b="1" dirty="0"/>
              <a:t> </a:t>
            </a:r>
            <a:r>
              <a:rPr lang="nb-NO" b="1" dirty="0" err="1"/>
              <a:t>of</a:t>
            </a:r>
            <a:r>
              <a:rPr lang="nb-NO" b="1" dirty="0"/>
              <a:t> </a:t>
            </a:r>
            <a:r>
              <a:rPr lang="nb-NO" b="1" dirty="0" err="1"/>
              <a:t>the</a:t>
            </a:r>
            <a:r>
              <a:rPr lang="nb-NO" b="1" dirty="0"/>
              <a:t> </a:t>
            </a:r>
            <a:br>
              <a:rPr lang="nb-NO" b="1" dirty="0"/>
            </a:br>
            <a:r>
              <a:rPr lang="nb-NO" b="1" dirty="0" err="1"/>
              <a:t>SMARTool</a:t>
            </a:r>
            <a:r>
              <a:rPr lang="nb-NO" b="1" dirty="0"/>
              <a:t> team</a:t>
            </a:r>
          </a:p>
        </p:txBody>
      </p:sp>
      <p:pic>
        <p:nvPicPr>
          <p:cNvPr id="4" name="Picture 3">
            <a:extLst>
              <a:ext uri="{FF2B5EF4-FFF2-40B4-BE49-F238E27FC236}">
                <a16:creationId xmlns:a16="http://schemas.microsoft.com/office/drawing/2014/main" id="{499169FF-0E7C-9544-A0A1-D60CB3454FEC}"/>
              </a:ext>
            </a:extLst>
          </p:cNvPr>
          <p:cNvPicPr>
            <a:picLocks noChangeAspect="1"/>
          </p:cNvPicPr>
          <p:nvPr/>
        </p:nvPicPr>
        <p:blipFill rotWithShape="1">
          <a:blip r:embed="rId2"/>
          <a:srcRect l="7211" r="20155" b="22999"/>
          <a:stretch/>
        </p:blipFill>
        <p:spPr>
          <a:xfrm>
            <a:off x="751059" y="1142990"/>
            <a:ext cx="707247" cy="841731"/>
          </a:xfrm>
          <a:prstGeom prst="rect">
            <a:avLst/>
          </a:prstGeom>
        </p:spPr>
      </p:pic>
      <p:pic>
        <p:nvPicPr>
          <p:cNvPr id="5" name="Picture 4">
            <a:extLst>
              <a:ext uri="{FF2B5EF4-FFF2-40B4-BE49-F238E27FC236}">
                <a16:creationId xmlns:a16="http://schemas.microsoft.com/office/drawing/2014/main" id="{EAC7E168-458A-524D-9BDC-6AB346ACA91A}"/>
              </a:ext>
            </a:extLst>
          </p:cNvPr>
          <p:cNvPicPr>
            <a:picLocks noChangeAspect="1"/>
          </p:cNvPicPr>
          <p:nvPr/>
        </p:nvPicPr>
        <p:blipFill rotWithShape="1">
          <a:blip r:embed="rId3"/>
          <a:srcRect l="12840" t="-1" r="13712" b="833"/>
          <a:stretch/>
        </p:blipFill>
        <p:spPr>
          <a:xfrm>
            <a:off x="1649082" y="1121992"/>
            <a:ext cx="877823" cy="841506"/>
          </a:xfrm>
          <a:prstGeom prst="rect">
            <a:avLst/>
          </a:prstGeom>
        </p:spPr>
      </p:pic>
      <p:pic>
        <p:nvPicPr>
          <p:cNvPr id="6" name="Picture 5">
            <a:extLst>
              <a:ext uri="{FF2B5EF4-FFF2-40B4-BE49-F238E27FC236}">
                <a16:creationId xmlns:a16="http://schemas.microsoft.com/office/drawing/2014/main" id="{3ACA9BC9-34F4-B542-B76D-93C3FAC8CBE9}"/>
              </a:ext>
            </a:extLst>
          </p:cNvPr>
          <p:cNvPicPr>
            <a:picLocks noChangeAspect="1"/>
          </p:cNvPicPr>
          <p:nvPr/>
        </p:nvPicPr>
        <p:blipFill rotWithShape="1">
          <a:blip r:embed="rId4"/>
          <a:srcRect b="25439"/>
          <a:stretch/>
        </p:blipFill>
        <p:spPr>
          <a:xfrm>
            <a:off x="2631819" y="2312924"/>
            <a:ext cx="850006" cy="841506"/>
          </a:xfrm>
          <a:prstGeom prst="rect">
            <a:avLst/>
          </a:prstGeom>
        </p:spPr>
      </p:pic>
      <p:pic>
        <p:nvPicPr>
          <p:cNvPr id="7" name="Picture 6">
            <a:extLst>
              <a:ext uri="{FF2B5EF4-FFF2-40B4-BE49-F238E27FC236}">
                <a16:creationId xmlns:a16="http://schemas.microsoft.com/office/drawing/2014/main" id="{E251A76B-0BB2-4B47-A3C6-439DA7FE9B1F}"/>
              </a:ext>
            </a:extLst>
          </p:cNvPr>
          <p:cNvPicPr>
            <a:picLocks noChangeAspect="1"/>
          </p:cNvPicPr>
          <p:nvPr/>
        </p:nvPicPr>
        <p:blipFill>
          <a:blip r:embed="rId5"/>
          <a:stretch>
            <a:fillRect/>
          </a:stretch>
        </p:blipFill>
        <p:spPr>
          <a:xfrm>
            <a:off x="3728820" y="1099758"/>
            <a:ext cx="676658" cy="844981"/>
          </a:xfrm>
          <a:prstGeom prst="rect">
            <a:avLst/>
          </a:prstGeom>
        </p:spPr>
      </p:pic>
      <p:pic>
        <p:nvPicPr>
          <p:cNvPr id="8" name="Picture 7">
            <a:extLst>
              <a:ext uri="{FF2B5EF4-FFF2-40B4-BE49-F238E27FC236}">
                <a16:creationId xmlns:a16="http://schemas.microsoft.com/office/drawing/2014/main" id="{F80A3367-D406-DF44-82A3-09F85AAA6FD4}"/>
              </a:ext>
            </a:extLst>
          </p:cNvPr>
          <p:cNvPicPr>
            <a:picLocks noChangeAspect="1"/>
          </p:cNvPicPr>
          <p:nvPr/>
        </p:nvPicPr>
        <p:blipFill rotWithShape="1">
          <a:blip r:embed="rId6"/>
          <a:srcRect l="9567" r="4326" b="8684"/>
          <a:stretch/>
        </p:blipFill>
        <p:spPr>
          <a:xfrm>
            <a:off x="2684430" y="1139098"/>
            <a:ext cx="797395" cy="845624"/>
          </a:xfrm>
          <a:prstGeom prst="rect">
            <a:avLst/>
          </a:prstGeom>
        </p:spPr>
      </p:pic>
      <p:pic>
        <p:nvPicPr>
          <p:cNvPr id="9" name="Picture 8">
            <a:extLst>
              <a:ext uri="{FF2B5EF4-FFF2-40B4-BE49-F238E27FC236}">
                <a16:creationId xmlns:a16="http://schemas.microsoft.com/office/drawing/2014/main" id="{BAEE5AB8-3C2C-7345-B9D3-D8BB9292F0EE}"/>
              </a:ext>
            </a:extLst>
          </p:cNvPr>
          <p:cNvPicPr>
            <a:picLocks noChangeAspect="1"/>
          </p:cNvPicPr>
          <p:nvPr/>
        </p:nvPicPr>
        <p:blipFill rotWithShape="1">
          <a:blip r:embed="rId7"/>
          <a:srcRect l="7805" r="11281"/>
          <a:stretch/>
        </p:blipFill>
        <p:spPr>
          <a:xfrm>
            <a:off x="703596" y="3649903"/>
            <a:ext cx="725743" cy="896938"/>
          </a:xfrm>
          <a:prstGeom prst="rect">
            <a:avLst/>
          </a:prstGeom>
        </p:spPr>
      </p:pic>
      <p:pic>
        <p:nvPicPr>
          <p:cNvPr id="10" name="Picture 9">
            <a:extLst>
              <a:ext uri="{FF2B5EF4-FFF2-40B4-BE49-F238E27FC236}">
                <a16:creationId xmlns:a16="http://schemas.microsoft.com/office/drawing/2014/main" id="{4C5A46F2-ECF1-5644-888D-6096B36525DB}"/>
              </a:ext>
            </a:extLst>
          </p:cNvPr>
          <p:cNvPicPr>
            <a:picLocks noChangeAspect="1"/>
          </p:cNvPicPr>
          <p:nvPr/>
        </p:nvPicPr>
        <p:blipFill rotWithShape="1">
          <a:blip r:embed="rId8"/>
          <a:srcRect l="7398" t="1471" r="10642" b="3300"/>
          <a:stretch/>
        </p:blipFill>
        <p:spPr>
          <a:xfrm>
            <a:off x="1739353" y="3646519"/>
            <a:ext cx="727794" cy="845624"/>
          </a:xfrm>
          <a:prstGeom prst="rect">
            <a:avLst/>
          </a:prstGeom>
        </p:spPr>
      </p:pic>
      <p:pic>
        <p:nvPicPr>
          <p:cNvPr id="12" name="Picture 11">
            <a:extLst>
              <a:ext uri="{FF2B5EF4-FFF2-40B4-BE49-F238E27FC236}">
                <a16:creationId xmlns:a16="http://schemas.microsoft.com/office/drawing/2014/main" id="{72261DC6-2D36-8A4A-A260-4E6CBBA42D14}"/>
              </a:ext>
            </a:extLst>
          </p:cNvPr>
          <p:cNvPicPr>
            <a:picLocks noChangeAspect="1"/>
          </p:cNvPicPr>
          <p:nvPr/>
        </p:nvPicPr>
        <p:blipFill rotWithShape="1">
          <a:blip r:embed="rId9"/>
          <a:srcRect l="7516" t="3872" r="11401" b="3445"/>
          <a:stretch/>
        </p:blipFill>
        <p:spPr>
          <a:xfrm>
            <a:off x="682913" y="2303124"/>
            <a:ext cx="836646" cy="896938"/>
          </a:xfrm>
          <a:prstGeom prst="rect">
            <a:avLst/>
          </a:prstGeom>
        </p:spPr>
      </p:pic>
      <p:sp>
        <p:nvSpPr>
          <p:cNvPr id="14" name="TextBox 13">
            <a:extLst>
              <a:ext uri="{FF2B5EF4-FFF2-40B4-BE49-F238E27FC236}">
                <a16:creationId xmlns:a16="http://schemas.microsoft.com/office/drawing/2014/main" id="{5F98B177-F012-7244-A04E-7597D7A43155}"/>
              </a:ext>
            </a:extLst>
          </p:cNvPr>
          <p:cNvSpPr txBox="1"/>
          <p:nvPr/>
        </p:nvSpPr>
        <p:spPr>
          <a:xfrm>
            <a:off x="604882" y="2037418"/>
            <a:ext cx="1044200" cy="276999"/>
          </a:xfrm>
          <a:prstGeom prst="rect">
            <a:avLst/>
          </a:prstGeom>
          <a:noFill/>
        </p:spPr>
        <p:txBody>
          <a:bodyPr wrap="square" rtlCol="0">
            <a:spAutoFit/>
          </a:bodyPr>
          <a:lstStyle/>
          <a:p>
            <a:pPr algn="ctr"/>
            <a:r>
              <a:rPr lang="nb-NO" sz="1200" dirty="0"/>
              <a:t>Radovan Bast</a:t>
            </a:r>
          </a:p>
        </p:txBody>
      </p:sp>
      <p:sp>
        <p:nvSpPr>
          <p:cNvPr id="15" name="TextBox 14">
            <a:extLst>
              <a:ext uri="{FF2B5EF4-FFF2-40B4-BE49-F238E27FC236}">
                <a16:creationId xmlns:a16="http://schemas.microsoft.com/office/drawing/2014/main" id="{15B70A71-CBDD-2E43-AB22-94D313EDC6A0}"/>
              </a:ext>
            </a:extLst>
          </p:cNvPr>
          <p:cNvSpPr txBox="1"/>
          <p:nvPr/>
        </p:nvSpPr>
        <p:spPr>
          <a:xfrm>
            <a:off x="1565893" y="2037418"/>
            <a:ext cx="1044200" cy="276999"/>
          </a:xfrm>
          <a:prstGeom prst="rect">
            <a:avLst/>
          </a:prstGeom>
          <a:noFill/>
        </p:spPr>
        <p:txBody>
          <a:bodyPr wrap="square" rtlCol="0">
            <a:spAutoFit/>
          </a:bodyPr>
          <a:lstStyle/>
          <a:p>
            <a:pPr algn="ctr"/>
            <a:r>
              <a:rPr lang="nb-NO" sz="1200" dirty="0"/>
              <a:t>Tore Nesset</a:t>
            </a:r>
          </a:p>
        </p:txBody>
      </p:sp>
      <p:sp>
        <p:nvSpPr>
          <p:cNvPr id="16" name="TextBox 15">
            <a:extLst>
              <a:ext uri="{FF2B5EF4-FFF2-40B4-BE49-F238E27FC236}">
                <a16:creationId xmlns:a16="http://schemas.microsoft.com/office/drawing/2014/main" id="{12333EE4-E6B7-4243-AB48-6B1050E5026E}"/>
              </a:ext>
            </a:extLst>
          </p:cNvPr>
          <p:cNvSpPr txBox="1"/>
          <p:nvPr/>
        </p:nvSpPr>
        <p:spPr>
          <a:xfrm>
            <a:off x="2625859" y="3171979"/>
            <a:ext cx="727794" cy="646331"/>
          </a:xfrm>
          <a:prstGeom prst="rect">
            <a:avLst/>
          </a:prstGeom>
          <a:noFill/>
        </p:spPr>
        <p:txBody>
          <a:bodyPr wrap="square" rtlCol="0">
            <a:spAutoFit/>
          </a:bodyPr>
          <a:lstStyle/>
          <a:p>
            <a:pPr algn="ctr"/>
            <a:r>
              <a:rPr lang="nb-NO" sz="1200" dirty="0"/>
              <a:t>Svetlana </a:t>
            </a:r>
            <a:r>
              <a:rPr lang="nb-NO" sz="1200" dirty="0" err="1"/>
              <a:t>Sokolova</a:t>
            </a:r>
            <a:endParaRPr lang="nb-NO" sz="1200" dirty="0"/>
          </a:p>
        </p:txBody>
      </p:sp>
      <p:sp>
        <p:nvSpPr>
          <p:cNvPr id="17" name="TextBox 16">
            <a:extLst>
              <a:ext uri="{FF2B5EF4-FFF2-40B4-BE49-F238E27FC236}">
                <a16:creationId xmlns:a16="http://schemas.microsoft.com/office/drawing/2014/main" id="{1279DB75-1C38-2345-B56D-31CF7BF0457D}"/>
              </a:ext>
            </a:extLst>
          </p:cNvPr>
          <p:cNvSpPr txBox="1"/>
          <p:nvPr/>
        </p:nvSpPr>
        <p:spPr>
          <a:xfrm>
            <a:off x="3481824" y="2037418"/>
            <a:ext cx="1287261" cy="276999"/>
          </a:xfrm>
          <a:prstGeom prst="rect">
            <a:avLst/>
          </a:prstGeom>
          <a:noFill/>
        </p:spPr>
        <p:txBody>
          <a:bodyPr wrap="square" rtlCol="0">
            <a:spAutoFit/>
          </a:bodyPr>
          <a:lstStyle/>
          <a:p>
            <a:pPr algn="ctr"/>
            <a:r>
              <a:rPr lang="nb-NO" sz="1200" dirty="0"/>
              <a:t>Mikhail </a:t>
            </a:r>
            <a:r>
              <a:rPr lang="nb-NO" sz="1200" dirty="0" err="1"/>
              <a:t>Kopotev</a:t>
            </a:r>
            <a:endParaRPr lang="nb-NO" sz="1200" dirty="0"/>
          </a:p>
        </p:txBody>
      </p:sp>
      <p:sp>
        <p:nvSpPr>
          <p:cNvPr id="18" name="TextBox 17">
            <a:extLst>
              <a:ext uri="{FF2B5EF4-FFF2-40B4-BE49-F238E27FC236}">
                <a16:creationId xmlns:a16="http://schemas.microsoft.com/office/drawing/2014/main" id="{CF0F4914-A1FC-8B48-943E-45ACA20AE991}"/>
              </a:ext>
            </a:extLst>
          </p:cNvPr>
          <p:cNvSpPr txBox="1"/>
          <p:nvPr/>
        </p:nvSpPr>
        <p:spPr>
          <a:xfrm>
            <a:off x="2505790" y="2039061"/>
            <a:ext cx="1044200" cy="276999"/>
          </a:xfrm>
          <a:prstGeom prst="rect">
            <a:avLst/>
          </a:prstGeom>
          <a:noFill/>
        </p:spPr>
        <p:txBody>
          <a:bodyPr wrap="square" rtlCol="0">
            <a:spAutoFit/>
          </a:bodyPr>
          <a:lstStyle/>
          <a:p>
            <a:pPr algn="ctr"/>
            <a:r>
              <a:rPr lang="nb-NO" sz="1200" dirty="0"/>
              <a:t>Francis </a:t>
            </a:r>
            <a:r>
              <a:rPr lang="nb-NO" sz="1200" dirty="0" err="1"/>
              <a:t>Tyers</a:t>
            </a:r>
            <a:endParaRPr lang="nb-NO" sz="1200" dirty="0"/>
          </a:p>
        </p:txBody>
      </p:sp>
      <p:sp>
        <p:nvSpPr>
          <p:cNvPr id="19" name="TextBox 18">
            <a:extLst>
              <a:ext uri="{FF2B5EF4-FFF2-40B4-BE49-F238E27FC236}">
                <a16:creationId xmlns:a16="http://schemas.microsoft.com/office/drawing/2014/main" id="{9D653728-9BD4-7E43-A15D-E756BEFF8D80}"/>
              </a:ext>
            </a:extLst>
          </p:cNvPr>
          <p:cNvSpPr txBox="1"/>
          <p:nvPr/>
        </p:nvSpPr>
        <p:spPr>
          <a:xfrm>
            <a:off x="321458" y="4527730"/>
            <a:ext cx="1295204" cy="461665"/>
          </a:xfrm>
          <a:prstGeom prst="rect">
            <a:avLst/>
          </a:prstGeom>
          <a:noFill/>
        </p:spPr>
        <p:txBody>
          <a:bodyPr wrap="square" rtlCol="0">
            <a:spAutoFit/>
          </a:bodyPr>
          <a:lstStyle/>
          <a:p>
            <a:pPr algn="ctr"/>
            <a:r>
              <a:rPr lang="nb-NO" sz="1200" dirty="0"/>
              <a:t>Ekaterina </a:t>
            </a:r>
            <a:r>
              <a:rPr lang="nb-NO" sz="1200" dirty="0" err="1"/>
              <a:t>Rakhilina</a:t>
            </a:r>
            <a:endParaRPr lang="nb-NO" sz="1200" dirty="0"/>
          </a:p>
        </p:txBody>
      </p:sp>
      <p:sp>
        <p:nvSpPr>
          <p:cNvPr id="20" name="TextBox 19">
            <a:extLst>
              <a:ext uri="{FF2B5EF4-FFF2-40B4-BE49-F238E27FC236}">
                <a16:creationId xmlns:a16="http://schemas.microsoft.com/office/drawing/2014/main" id="{A18FB95B-B6D7-DE40-A052-C6DE505C6567}"/>
              </a:ext>
            </a:extLst>
          </p:cNvPr>
          <p:cNvSpPr txBox="1"/>
          <p:nvPr/>
        </p:nvSpPr>
        <p:spPr>
          <a:xfrm>
            <a:off x="1595559" y="4540867"/>
            <a:ext cx="1011042" cy="461665"/>
          </a:xfrm>
          <a:prstGeom prst="rect">
            <a:avLst/>
          </a:prstGeom>
          <a:noFill/>
        </p:spPr>
        <p:txBody>
          <a:bodyPr wrap="square" rtlCol="0">
            <a:spAutoFit/>
          </a:bodyPr>
          <a:lstStyle/>
          <a:p>
            <a:pPr algn="ctr"/>
            <a:r>
              <a:rPr lang="nb-NO" sz="1200" dirty="0"/>
              <a:t>Olga </a:t>
            </a:r>
          </a:p>
          <a:p>
            <a:pPr algn="ctr"/>
            <a:r>
              <a:rPr lang="nb-NO" sz="1200" dirty="0" err="1"/>
              <a:t>Lyashevskaya</a:t>
            </a:r>
            <a:endParaRPr lang="nb-NO" sz="1200" dirty="0"/>
          </a:p>
        </p:txBody>
      </p:sp>
      <p:sp>
        <p:nvSpPr>
          <p:cNvPr id="21" name="TextBox 20">
            <a:extLst>
              <a:ext uri="{FF2B5EF4-FFF2-40B4-BE49-F238E27FC236}">
                <a16:creationId xmlns:a16="http://schemas.microsoft.com/office/drawing/2014/main" id="{CCF5AFAA-3888-1B48-9BDD-527BABC3F466}"/>
              </a:ext>
            </a:extLst>
          </p:cNvPr>
          <p:cNvSpPr txBox="1"/>
          <p:nvPr/>
        </p:nvSpPr>
        <p:spPr>
          <a:xfrm>
            <a:off x="656819" y="3169160"/>
            <a:ext cx="836646" cy="461665"/>
          </a:xfrm>
          <a:prstGeom prst="rect">
            <a:avLst/>
          </a:prstGeom>
          <a:noFill/>
        </p:spPr>
        <p:txBody>
          <a:bodyPr wrap="square" rtlCol="0">
            <a:spAutoFit/>
          </a:bodyPr>
          <a:lstStyle/>
          <a:p>
            <a:pPr algn="ctr"/>
            <a:r>
              <a:rPr lang="nb-NO" sz="1200" dirty="0"/>
              <a:t>Valentina </a:t>
            </a:r>
          </a:p>
          <a:p>
            <a:pPr algn="ctr"/>
            <a:r>
              <a:rPr lang="nb-NO" sz="1200" dirty="0" err="1"/>
              <a:t>Zhukova</a:t>
            </a:r>
            <a:endParaRPr lang="nb-NO" sz="1200" dirty="0"/>
          </a:p>
        </p:txBody>
      </p:sp>
      <p:sp>
        <p:nvSpPr>
          <p:cNvPr id="22" name="TextBox 21">
            <a:extLst>
              <a:ext uri="{FF2B5EF4-FFF2-40B4-BE49-F238E27FC236}">
                <a16:creationId xmlns:a16="http://schemas.microsoft.com/office/drawing/2014/main" id="{F0989F08-D408-8942-B90B-F57F1945489E}"/>
              </a:ext>
            </a:extLst>
          </p:cNvPr>
          <p:cNvSpPr txBox="1"/>
          <p:nvPr/>
        </p:nvSpPr>
        <p:spPr>
          <a:xfrm>
            <a:off x="2551301" y="4528318"/>
            <a:ext cx="1011042" cy="461665"/>
          </a:xfrm>
          <a:prstGeom prst="rect">
            <a:avLst/>
          </a:prstGeom>
          <a:noFill/>
        </p:spPr>
        <p:txBody>
          <a:bodyPr wrap="square" rtlCol="0">
            <a:spAutoFit/>
          </a:bodyPr>
          <a:lstStyle/>
          <a:p>
            <a:pPr algn="ctr"/>
            <a:r>
              <a:rPr lang="nb-NO" sz="1200" dirty="0"/>
              <a:t>James </a:t>
            </a:r>
          </a:p>
          <a:p>
            <a:pPr algn="ctr"/>
            <a:r>
              <a:rPr lang="nb-NO" sz="1200" dirty="0"/>
              <a:t>McDonald</a:t>
            </a:r>
          </a:p>
        </p:txBody>
      </p:sp>
      <p:sp>
        <p:nvSpPr>
          <p:cNvPr id="23" name="TextBox 22">
            <a:extLst>
              <a:ext uri="{FF2B5EF4-FFF2-40B4-BE49-F238E27FC236}">
                <a16:creationId xmlns:a16="http://schemas.microsoft.com/office/drawing/2014/main" id="{2BEFE3B8-C06E-D54C-A69D-C2B70FBECB22}"/>
              </a:ext>
            </a:extLst>
          </p:cNvPr>
          <p:cNvSpPr txBox="1"/>
          <p:nvPr/>
        </p:nvSpPr>
        <p:spPr>
          <a:xfrm>
            <a:off x="3582441" y="3175815"/>
            <a:ext cx="864326" cy="461665"/>
          </a:xfrm>
          <a:prstGeom prst="rect">
            <a:avLst/>
          </a:prstGeom>
          <a:noFill/>
        </p:spPr>
        <p:txBody>
          <a:bodyPr wrap="square" rtlCol="0">
            <a:spAutoFit/>
          </a:bodyPr>
          <a:lstStyle/>
          <a:p>
            <a:pPr algn="ctr"/>
            <a:r>
              <a:rPr lang="nb-NO" sz="1200" dirty="0" err="1"/>
              <a:t>Evgeniia</a:t>
            </a:r>
            <a:r>
              <a:rPr lang="nb-NO" sz="1200" dirty="0"/>
              <a:t> </a:t>
            </a:r>
            <a:r>
              <a:rPr lang="nb-NO" sz="1200" dirty="0" err="1"/>
              <a:t>Sudarikova</a:t>
            </a:r>
            <a:endParaRPr lang="nb-NO" sz="1200" dirty="0"/>
          </a:p>
        </p:txBody>
      </p:sp>
      <p:pic>
        <p:nvPicPr>
          <p:cNvPr id="11" name="Picture 10">
            <a:extLst>
              <a:ext uri="{FF2B5EF4-FFF2-40B4-BE49-F238E27FC236}">
                <a16:creationId xmlns:a16="http://schemas.microsoft.com/office/drawing/2014/main" id="{B641F46B-DE72-E443-A101-AD4B9F7BB3ED}"/>
              </a:ext>
            </a:extLst>
          </p:cNvPr>
          <p:cNvPicPr>
            <a:picLocks noChangeAspect="1"/>
          </p:cNvPicPr>
          <p:nvPr/>
        </p:nvPicPr>
        <p:blipFill rotWithShape="1">
          <a:blip r:embed="rId10"/>
          <a:srcRect l="36105" t="42028" r="35943" b="17439"/>
          <a:stretch/>
        </p:blipFill>
        <p:spPr>
          <a:xfrm rot="10800000">
            <a:off x="3627724" y="2300923"/>
            <a:ext cx="773761" cy="841508"/>
          </a:xfrm>
          <a:prstGeom prst="rect">
            <a:avLst/>
          </a:prstGeom>
        </p:spPr>
      </p:pic>
      <p:pic>
        <p:nvPicPr>
          <p:cNvPr id="3" name="Picture 2">
            <a:extLst>
              <a:ext uri="{FF2B5EF4-FFF2-40B4-BE49-F238E27FC236}">
                <a16:creationId xmlns:a16="http://schemas.microsoft.com/office/drawing/2014/main" id="{4CCEAD6D-CB8D-174C-BED9-0256184925F2}"/>
              </a:ext>
            </a:extLst>
          </p:cNvPr>
          <p:cNvPicPr>
            <a:picLocks noChangeAspect="1"/>
          </p:cNvPicPr>
          <p:nvPr/>
        </p:nvPicPr>
        <p:blipFill rotWithShape="1">
          <a:blip r:embed="rId11"/>
          <a:srcRect l="29386" t="24652" r="8989" b="5621"/>
          <a:stretch/>
        </p:blipFill>
        <p:spPr>
          <a:xfrm>
            <a:off x="2741104" y="3641640"/>
            <a:ext cx="747911" cy="896938"/>
          </a:xfrm>
          <a:prstGeom prst="rect">
            <a:avLst/>
          </a:prstGeom>
        </p:spPr>
      </p:pic>
      <p:pic>
        <p:nvPicPr>
          <p:cNvPr id="1026" name="Picture 2" descr="Елизавета Андреевна - репетитор по английскому языку и немецкому языку">
            <a:extLst>
              <a:ext uri="{FF2B5EF4-FFF2-40B4-BE49-F238E27FC236}">
                <a16:creationId xmlns:a16="http://schemas.microsoft.com/office/drawing/2014/main" id="{2EB67F7E-40DC-3F4A-A907-E8FB6DBE85E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5295"/>
          <a:stretch/>
        </p:blipFill>
        <p:spPr bwMode="auto">
          <a:xfrm>
            <a:off x="1738009" y="2303125"/>
            <a:ext cx="747911" cy="9001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EE6DDE1-D409-1645-BBD7-BCAA89F2633C}"/>
              </a:ext>
            </a:extLst>
          </p:cNvPr>
          <p:cNvSpPr txBox="1"/>
          <p:nvPr/>
        </p:nvSpPr>
        <p:spPr>
          <a:xfrm>
            <a:off x="1679780" y="3169159"/>
            <a:ext cx="826010" cy="461665"/>
          </a:xfrm>
          <a:prstGeom prst="rect">
            <a:avLst/>
          </a:prstGeom>
          <a:noFill/>
        </p:spPr>
        <p:txBody>
          <a:bodyPr wrap="square" rtlCol="0">
            <a:spAutoFit/>
          </a:bodyPr>
          <a:lstStyle/>
          <a:p>
            <a:pPr algn="ctr"/>
            <a:r>
              <a:rPr lang="nb-NO" sz="1200" dirty="0" err="1"/>
              <a:t>Elizaveta</a:t>
            </a:r>
            <a:endParaRPr lang="nb-NO" sz="1200" dirty="0"/>
          </a:p>
          <a:p>
            <a:pPr algn="ctr"/>
            <a:r>
              <a:rPr lang="nb-NO" sz="1200" dirty="0" err="1"/>
              <a:t>Kibisova</a:t>
            </a:r>
            <a:endParaRPr lang="ru-RU" sz="1200" dirty="0"/>
          </a:p>
        </p:txBody>
      </p:sp>
      <p:sp>
        <p:nvSpPr>
          <p:cNvPr id="25" name="Title 1">
            <a:extLst>
              <a:ext uri="{FF2B5EF4-FFF2-40B4-BE49-F238E27FC236}">
                <a16:creationId xmlns:a16="http://schemas.microsoft.com/office/drawing/2014/main" id="{99478EDA-C9F7-DC47-B3BB-9E46B9132CB4}"/>
              </a:ext>
            </a:extLst>
          </p:cNvPr>
          <p:cNvSpPr txBox="1">
            <a:spLocks/>
          </p:cNvSpPr>
          <p:nvPr/>
        </p:nvSpPr>
        <p:spPr>
          <a:xfrm>
            <a:off x="5117125" y="273844"/>
            <a:ext cx="3398227" cy="771575"/>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300" b="1" dirty="0" err="1"/>
              <a:t>Financing</a:t>
            </a:r>
            <a:r>
              <a:rPr lang="nb-NO" sz="3300" b="1" dirty="0"/>
              <a:t> and </a:t>
            </a:r>
            <a:r>
              <a:rPr lang="nb-NO" sz="3300" b="1" dirty="0" err="1"/>
              <a:t>collaboration</a:t>
            </a:r>
            <a:endParaRPr lang="nb-NO" sz="3300" b="1" dirty="0"/>
          </a:p>
        </p:txBody>
      </p:sp>
      <p:pic>
        <p:nvPicPr>
          <p:cNvPr id="26" name="Picture 25">
            <a:extLst>
              <a:ext uri="{FF2B5EF4-FFF2-40B4-BE49-F238E27FC236}">
                <a16:creationId xmlns:a16="http://schemas.microsoft.com/office/drawing/2014/main" id="{78AF1F98-5873-794B-B22E-B42504C2C1E3}"/>
              </a:ext>
            </a:extLst>
          </p:cNvPr>
          <p:cNvPicPr>
            <a:picLocks noChangeAspect="1"/>
          </p:cNvPicPr>
          <p:nvPr/>
        </p:nvPicPr>
        <p:blipFill>
          <a:blip r:embed="rId13"/>
          <a:stretch>
            <a:fillRect/>
          </a:stretch>
        </p:blipFill>
        <p:spPr>
          <a:xfrm>
            <a:off x="5117125" y="4196055"/>
            <a:ext cx="2085227" cy="701572"/>
          </a:xfrm>
          <a:prstGeom prst="rect">
            <a:avLst/>
          </a:prstGeom>
        </p:spPr>
      </p:pic>
      <p:pic>
        <p:nvPicPr>
          <p:cNvPr id="27" name="Picture 26">
            <a:extLst>
              <a:ext uri="{FF2B5EF4-FFF2-40B4-BE49-F238E27FC236}">
                <a16:creationId xmlns:a16="http://schemas.microsoft.com/office/drawing/2014/main" id="{B5AEF9A0-93D7-7C46-BB20-2ACEC95095CF}"/>
              </a:ext>
            </a:extLst>
          </p:cNvPr>
          <p:cNvPicPr>
            <a:picLocks noChangeAspect="1"/>
          </p:cNvPicPr>
          <p:nvPr/>
        </p:nvPicPr>
        <p:blipFill>
          <a:blip r:embed="rId14"/>
          <a:stretch>
            <a:fillRect/>
          </a:stretch>
        </p:blipFill>
        <p:spPr>
          <a:xfrm>
            <a:off x="7604319" y="4086098"/>
            <a:ext cx="911033" cy="904959"/>
          </a:xfrm>
          <a:prstGeom prst="rect">
            <a:avLst/>
          </a:prstGeom>
        </p:spPr>
      </p:pic>
      <p:pic>
        <p:nvPicPr>
          <p:cNvPr id="28" name="Picture 3" descr="clear3large.png">
            <a:extLst>
              <a:ext uri="{FF2B5EF4-FFF2-40B4-BE49-F238E27FC236}">
                <a16:creationId xmlns:a16="http://schemas.microsoft.com/office/drawing/2014/main" id="{BCACA9CA-F3CB-1544-A45E-A9457AD503E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154402" y="3303577"/>
            <a:ext cx="2537804" cy="76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a:extLst>
              <a:ext uri="{FF2B5EF4-FFF2-40B4-BE49-F238E27FC236}">
                <a16:creationId xmlns:a16="http://schemas.microsoft.com/office/drawing/2014/main" id="{78842111-7754-2540-B613-CB3AD06BF645}"/>
              </a:ext>
            </a:extLst>
          </p:cNvPr>
          <p:cNvSpPr txBox="1">
            <a:spLocks/>
          </p:cNvSpPr>
          <p:nvPr/>
        </p:nvSpPr>
        <p:spPr>
          <a:xfrm>
            <a:off x="4898609" y="1062186"/>
            <a:ext cx="3986084" cy="2315635"/>
          </a:xfrm>
          <a:prstGeom prst="rect">
            <a:avLst/>
          </a:prstGeom>
        </p:spPr>
        <p:txBody>
          <a:bodyPr vert="horz" lIns="68580" tIns="34290" rIns="68580" bIns="3429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450"/>
              </a:spcBef>
              <a:spcAft>
                <a:spcPts val="450"/>
              </a:spcAft>
            </a:pPr>
            <a:r>
              <a:rPr lang="nb-NO" sz="3300" b="1" dirty="0" err="1"/>
              <a:t>Financed</a:t>
            </a:r>
            <a:r>
              <a:rPr lang="nb-NO" sz="3300" b="1" dirty="0"/>
              <a:t> by </a:t>
            </a:r>
            <a:r>
              <a:rPr lang="nb-NO" sz="3300" b="1" dirty="0" err="1"/>
              <a:t>the</a:t>
            </a:r>
            <a:r>
              <a:rPr lang="nb-NO" sz="3300" b="1" dirty="0"/>
              <a:t> Norwegian </a:t>
            </a:r>
            <a:r>
              <a:rPr lang="nb-NO" sz="3300" b="1" dirty="0" err="1"/>
              <a:t>Agency</a:t>
            </a:r>
            <a:r>
              <a:rPr lang="nb-NO" sz="3300" b="1" dirty="0"/>
              <a:t> for International Cooperation and </a:t>
            </a:r>
            <a:r>
              <a:rPr lang="nb-NO" sz="3300" b="1" dirty="0" err="1"/>
              <a:t>Quality</a:t>
            </a:r>
            <a:r>
              <a:rPr lang="nb-NO" sz="3300" b="1" dirty="0"/>
              <a:t> Enhancement in </a:t>
            </a:r>
            <a:r>
              <a:rPr lang="nb-NO" sz="3300" b="1" dirty="0" err="1"/>
              <a:t>Higher</a:t>
            </a:r>
            <a:r>
              <a:rPr lang="nb-NO" sz="3300" b="1" dirty="0"/>
              <a:t> </a:t>
            </a:r>
            <a:r>
              <a:rPr lang="nb-NO" sz="3300" b="1" dirty="0" err="1"/>
              <a:t>Education</a:t>
            </a:r>
            <a:r>
              <a:rPr lang="nb-NO" sz="3300" b="1" dirty="0"/>
              <a:t> as a </a:t>
            </a:r>
            <a:r>
              <a:rPr lang="nb-NO" sz="3300" b="1" dirty="0" err="1"/>
              <a:t>collaboration</a:t>
            </a:r>
            <a:r>
              <a:rPr lang="nb-NO" sz="3300" b="1" dirty="0"/>
              <a:t> </a:t>
            </a:r>
            <a:r>
              <a:rPr lang="nb-NO" sz="3300" b="1" dirty="0" err="1"/>
              <a:t>between</a:t>
            </a:r>
            <a:r>
              <a:rPr lang="nb-NO" sz="3300" b="1" dirty="0"/>
              <a:t> UiT </a:t>
            </a:r>
            <a:r>
              <a:rPr lang="nb-NO" sz="3300" b="1" dirty="0" err="1"/>
              <a:t>the</a:t>
            </a:r>
            <a:r>
              <a:rPr lang="nb-NO" sz="3300" b="1" dirty="0"/>
              <a:t> Arctic </a:t>
            </a:r>
            <a:r>
              <a:rPr lang="nb-NO" sz="3300" b="1" dirty="0" err="1"/>
              <a:t>University</a:t>
            </a:r>
            <a:r>
              <a:rPr lang="nb-NO" sz="3300" b="1" dirty="0"/>
              <a:t> </a:t>
            </a:r>
            <a:r>
              <a:rPr lang="nb-NO" sz="3300" b="1" dirty="0" err="1"/>
              <a:t>of</a:t>
            </a:r>
            <a:r>
              <a:rPr lang="nb-NO" sz="3300" b="1" dirty="0"/>
              <a:t> Norway and </a:t>
            </a:r>
            <a:r>
              <a:rPr lang="nb-NO" sz="3300" b="1" dirty="0" err="1"/>
              <a:t>the</a:t>
            </a:r>
            <a:r>
              <a:rPr lang="nb-NO" sz="3300" b="1" dirty="0"/>
              <a:t> </a:t>
            </a:r>
            <a:r>
              <a:rPr lang="nb-NO" sz="3300" b="1" dirty="0" err="1"/>
              <a:t>Higher</a:t>
            </a:r>
            <a:r>
              <a:rPr lang="nb-NO" sz="3300" b="1" dirty="0"/>
              <a:t> School </a:t>
            </a:r>
            <a:r>
              <a:rPr lang="nb-NO" sz="3300" b="1" dirty="0" err="1"/>
              <a:t>of</a:t>
            </a:r>
            <a:r>
              <a:rPr lang="nb-NO" sz="3300" b="1" dirty="0"/>
              <a:t> </a:t>
            </a:r>
            <a:r>
              <a:rPr lang="nb-NO" sz="3300" b="1" dirty="0" err="1"/>
              <a:t>Economics</a:t>
            </a:r>
            <a:r>
              <a:rPr lang="nb-NO" sz="3300" b="1" dirty="0"/>
              <a:t> in </a:t>
            </a:r>
            <a:r>
              <a:rPr lang="nb-NO" sz="3300" b="1" dirty="0" err="1"/>
              <a:t>Moscow</a:t>
            </a:r>
            <a:endParaRPr lang="nb-NO" sz="3300" b="1" dirty="0"/>
          </a:p>
        </p:txBody>
      </p:sp>
    </p:spTree>
    <p:extLst>
      <p:ext uri="{BB962C8B-B14F-4D97-AF65-F5344CB8AC3E}">
        <p14:creationId xmlns:p14="http://schemas.microsoft.com/office/powerpoint/2010/main" val="3771939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53F1-CD83-2F42-B15C-19DEB8197F15}"/>
              </a:ext>
            </a:extLst>
          </p:cNvPr>
          <p:cNvSpPr>
            <a:spLocks noGrp="1"/>
          </p:cNvSpPr>
          <p:nvPr>
            <p:ph type="title"/>
          </p:nvPr>
        </p:nvSpPr>
        <p:spPr/>
        <p:txBody>
          <a:bodyPr>
            <a:normAutofit/>
          </a:bodyPr>
          <a:lstStyle/>
          <a:p>
            <a:r>
              <a:rPr lang="en-NO" sz="3600" dirty="0"/>
              <a:t>A data-based model of rich morphology</a:t>
            </a:r>
            <a:endParaRPr lang="en-NO" dirty="0"/>
          </a:p>
        </p:txBody>
      </p:sp>
      <p:sp>
        <p:nvSpPr>
          <p:cNvPr id="3" name="Content Placeholder 2">
            <a:extLst>
              <a:ext uri="{FF2B5EF4-FFF2-40B4-BE49-F238E27FC236}">
                <a16:creationId xmlns:a16="http://schemas.microsoft.com/office/drawing/2014/main" id="{F84A35CB-4D55-894D-B5B5-9318CD1D6707}"/>
              </a:ext>
            </a:extLst>
          </p:cNvPr>
          <p:cNvSpPr>
            <a:spLocks noGrp="1"/>
          </p:cNvSpPr>
          <p:nvPr>
            <p:ph idx="1"/>
          </p:nvPr>
        </p:nvSpPr>
        <p:spPr/>
        <p:txBody>
          <a:bodyPr/>
          <a:lstStyle/>
          <a:p>
            <a:pPr marL="0" indent="0">
              <a:buNone/>
            </a:pPr>
            <a:r>
              <a:rPr lang="en-NO" sz="2800" b="1" dirty="0"/>
              <a:t>Instead of a table of equiprobable cells:</a:t>
            </a:r>
          </a:p>
          <a:p>
            <a:r>
              <a:rPr lang="en-NO" sz="2400" dirty="0"/>
              <a:t>A multidimensional space that is </a:t>
            </a:r>
            <a:r>
              <a:rPr lang="en-NO" sz="2400" b="1" dirty="0"/>
              <a:t>partially populated in many different ways</a:t>
            </a:r>
            <a:r>
              <a:rPr lang="en-NO" sz="2400" dirty="0"/>
              <a:t> by many different lexemes</a:t>
            </a:r>
          </a:p>
          <a:p>
            <a:r>
              <a:rPr lang="en-US" sz="2400" dirty="0"/>
              <a:t>Inflectional morphology can be mastered through exposure to </a:t>
            </a:r>
            <a:r>
              <a:rPr lang="en-US" sz="2400" b="1" dirty="0"/>
              <a:t>partially overlapping subsets of paradigms</a:t>
            </a:r>
            <a:r>
              <a:rPr lang="en-US" sz="2400" dirty="0"/>
              <a:t> </a:t>
            </a:r>
          </a:p>
          <a:p>
            <a:r>
              <a:rPr lang="en-US" sz="2400" dirty="0"/>
              <a:t>This </a:t>
            </a:r>
            <a:r>
              <a:rPr lang="en-US" sz="2400" b="1" dirty="0"/>
              <a:t>cognitively plausible </a:t>
            </a:r>
            <a:r>
              <a:rPr lang="en-US" sz="2400" dirty="0"/>
              <a:t>model </a:t>
            </a:r>
            <a:r>
              <a:rPr lang="nb-NO" sz="2400" dirty="0" err="1"/>
              <a:t>explains</a:t>
            </a:r>
            <a:r>
              <a:rPr lang="nb-NO" sz="2400" dirty="0"/>
              <a:t> </a:t>
            </a:r>
            <a:r>
              <a:rPr lang="nb-NO" sz="2400" dirty="0" err="1"/>
              <a:t>why</a:t>
            </a:r>
            <a:r>
              <a:rPr lang="nb-NO" sz="2400" dirty="0"/>
              <a:t> native speakers have </a:t>
            </a:r>
            <a:r>
              <a:rPr lang="nb-NO" sz="2400" dirty="0" err="1"/>
              <a:t>the</a:t>
            </a:r>
            <a:r>
              <a:rPr lang="nb-NO" sz="2400" dirty="0"/>
              <a:t> </a:t>
            </a:r>
            <a:r>
              <a:rPr lang="nb-NO" sz="2400" dirty="0" err="1"/>
              <a:t>intuition</a:t>
            </a:r>
            <a:r>
              <a:rPr lang="nb-NO" sz="2400" dirty="0"/>
              <a:t> </a:t>
            </a:r>
            <a:r>
              <a:rPr lang="nb-NO" sz="2400" dirty="0" err="1"/>
              <a:t>that</a:t>
            </a:r>
            <a:r>
              <a:rPr lang="nb-NO" sz="2400" dirty="0"/>
              <a:t> full </a:t>
            </a:r>
            <a:r>
              <a:rPr lang="nb-NO" sz="2400" dirty="0" err="1"/>
              <a:t>paradigms</a:t>
            </a:r>
            <a:r>
              <a:rPr lang="nb-NO" sz="2400" dirty="0"/>
              <a:t> </a:t>
            </a:r>
            <a:r>
              <a:rPr lang="nb-NO" sz="2400" dirty="0" err="1"/>
              <a:t>exist</a:t>
            </a:r>
            <a:r>
              <a:rPr lang="nb-NO" sz="2400" dirty="0"/>
              <a:t> </a:t>
            </a:r>
          </a:p>
          <a:p>
            <a:endParaRPr lang="en-NO" sz="2400" dirty="0"/>
          </a:p>
          <a:p>
            <a:endParaRPr lang="en-NO" dirty="0"/>
          </a:p>
          <a:p>
            <a:endParaRPr lang="en-NO" dirty="0"/>
          </a:p>
          <a:p>
            <a:endParaRPr lang="en-NO" dirty="0"/>
          </a:p>
        </p:txBody>
      </p:sp>
    </p:spTree>
    <p:extLst>
      <p:ext uri="{BB962C8B-B14F-4D97-AF65-F5344CB8AC3E}">
        <p14:creationId xmlns:p14="http://schemas.microsoft.com/office/powerpoint/2010/main" val="1364569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1156" y="-12943"/>
            <a:ext cx="9157616" cy="5278626"/>
          </a:xfrm>
          <a:prstGeom prst="rect">
            <a:avLst/>
          </a:prstGeom>
        </p:spPr>
      </p:pic>
      <p:sp>
        <p:nvSpPr>
          <p:cNvPr id="2" name="TextBox 1">
            <a:extLst>
              <a:ext uri="{FF2B5EF4-FFF2-40B4-BE49-F238E27FC236}">
                <a16:creationId xmlns:a16="http://schemas.microsoft.com/office/drawing/2014/main" id="{E6181368-6329-064D-B719-346B28D684C0}"/>
              </a:ext>
            </a:extLst>
          </p:cNvPr>
          <p:cNvSpPr txBox="1"/>
          <p:nvPr/>
        </p:nvSpPr>
        <p:spPr>
          <a:xfrm>
            <a:off x="724277" y="316871"/>
            <a:ext cx="6375207" cy="646331"/>
          </a:xfrm>
          <a:prstGeom prst="rect">
            <a:avLst/>
          </a:prstGeom>
          <a:noFill/>
        </p:spPr>
        <p:txBody>
          <a:bodyPr wrap="none" rtlCol="0">
            <a:spAutoFit/>
          </a:bodyPr>
          <a:lstStyle/>
          <a:p>
            <a:r>
              <a:rPr lang="en-NO" dirty="0"/>
              <a:t>The “space” of the paradigm of Russian masculine animate nouns </a:t>
            </a:r>
          </a:p>
          <a:p>
            <a:r>
              <a:rPr lang="en-NO" dirty="0"/>
              <a:t>as determined by corpus data</a:t>
            </a:r>
          </a:p>
        </p:txBody>
      </p:sp>
    </p:spTree>
    <p:extLst>
      <p:ext uri="{BB962C8B-B14F-4D97-AF65-F5344CB8AC3E}">
        <p14:creationId xmlns:p14="http://schemas.microsoft.com/office/powerpoint/2010/main" val="926708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1156" y="-12943"/>
            <a:ext cx="9157616" cy="5278626"/>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1982709" y="1647731"/>
            <a:ext cx="1928388" cy="1584356"/>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Oval 7">
            <a:extLst>
              <a:ext uri="{FF2B5EF4-FFF2-40B4-BE49-F238E27FC236}">
                <a16:creationId xmlns:a16="http://schemas.microsoft.com/office/drawing/2014/main" id="{B09EED49-3411-2142-82F8-B047C80EF832}"/>
              </a:ext>
            </a:extLst>
          </p:cNvPr>
          <p:cNvSpPr/>
          <p:nvPr/>
        </p:nvSpPr>
        <p:spPr>
          <a:xfrm>
            <a:off x="6355532" y="1185764"/>
            <a:ext cx="661740" cy="573628"/>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303491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1156" y="-12943"/>
            <a:ext cx="9157616" cy="5278626"/>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1982709" y="1647731"/>
            <a:ext cx="1928388" cy="1584356"/>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Oval 7">
            <a:extLst>
              <a:ext uri="{FF2B5EF4-FFF2-40B4-BE49-F238E27FC236}">
                <a16:creationId xmlns:a16="http://schemas.microsoft.com/office/drawing/2014/main" id="{B09EED49-3411-2142-82F8-B047C80EF832}"/>
              </a:ext>
            </a:extLst>
          </p:cNvPr>
          <p:cNvSpPr/>
          <p:nvPr/>
        </p:nvSpPr>
        <p:spPr>
          <a:xfrm>
            <a:off x="6355532" y="1185764"/>
            <a:ext cx="661740" cy="573628"/>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Oval 8">
            <a:extLst>
              <a:ext uri="{FF2B5EF4-FFF2-40B4-BE49-F238E27FC236}">
                <a16:creationId xmlns:a16="http://schemas.microsoft.com/office/drawing/2014/main" id="{0982506D-C92F-3E46-ABE5-B1EE3896AA4C}"/>
              </a:ext>
            </a:extLst>
          </p:cNvPr>
          <p:cNvSpPr/>
          <p:nvPr/>
        </p:nvSpPr>
        <p:spPr>
          <a:xfrm>
            <a:off x="2344848" y="2626370"/>
            <a:ext cx="1350378" cy="1139872"/>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179170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1156" y="-12943"/>
            <a:ext cx="9157616" cy="5278626"/>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1982709" y="1647731"/>
            <a:ext cx="1928388" cy="1584356"/>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Oval 7">
            <a:extLst>
              <a:ext uri="{FF2B5EF4-FFF2-40B4-BE49-F238E27FC236}">
                <a16:creationId xmlns:a16="http://schemas.microsoft.com/office/drawing/2014/main" id="{B09EED49-3411-2142-82F8-B047C80EF832}"/>
              </a:ext>
            </a:extLst>
          </p:cNvPr>
          <p:cNvSpPr/>
          <p:nvPr/>
        </p:nvSpPr>
        <p:spPr>
          <a:xfrm>
            <a:off x="6355532" y="1185764"/>
            <a:ext cx="661740" cy="573628"/>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Oval 8">
            <a:extLst>
              <a:ext uri="{FF2B5EF4-FFF2-40B4-BE49-F238E27FC236}">
                <a16:creationId xmlns:a16="http://schemas.microsoft.com/office/drawing/2014/main" id="{0982506D-C92F-3E46-ABE5-B1EE3896AA4C}"/>
              </a:ext>
            </a:extLst>
          </p:cNvPr>
          <p:cNvSpPr/>
          <p:nvPr/>
        </p:nvSpPr>
        <p:spPr>
          <a:xfrm>
            <a:off x="2344848" y="2626370"/>
            <a:ext cx="1350378" cy="1139872"/>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Oval 9">
            <a:extLst>
              <a:ext uri="{FF2B5EF4-FFF2-40B4-BE49-F238E27FC236}">
                <a16:creationId xmlns:a16="http://schemas.microsoft.com/office/drawing/2014/main" id="{397B8FBC-A4E4-4A4E-BC9C-8AE0CB77D640}"/>
              </a:ext>
            </a:extLst>
          </p:cNvPr>
          <p:cNvSpPr/>
          <p:nvPr/>
        </p:nvSpPr>
        <p:spPr>
          <a:xfrm>
            <a:off x="6281002" y="1647731"/>
            <a:ext cx="743893" cy="1407255"/>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870969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1156" y="-12943"/>
            <a:ext cx="9157616" cy="5278626"/>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1982709" y="1647731"/>
            <a:ext cx="1928388" cy="1584356"/>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Oval 7">
            <a:extLst>
              <a:ext uri="{FF2B5EF4-FFF2-40B4-BE49-F238E27FC236}">
                <a16:creationId xmlns:a16="http://schemas.microsoft.com/office/drawing/2014/main" id="{B09EED49-3411-2142-82F8-B047C80EF832}"/>
              </a:ext>
            </a:extLst>
          </p:cNvPr>
          <p:cNvSpPr/>
          <p:nvPr/>
        </p:nvSpPr>
        <p:spPr>
          <a:xfrm>
            <a:off x="6355532" y="1185764"/>
            <a:ext cx="661740" cy="573628"/>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Oval 8">
            <a:extLst>
              <a:ext uri="{FF2B5EF4-FFF2-40B4-BE49-F238E27FC236}">
                <a16:creationId xmlns:a16="http://schemas.microsoft.com/office/drawing/2014/main" id="{0982506D-C92F-3E46-ABE5-B1EE3896AA4C}"/>
              </a:ext>
            </a:extLst>
          </p:cNvPr>
          <p:cNvSpPr/>
          <p:nvPr/>
        </p:nvSpPr>
        <p:spPr>
          <a:xfrm>
            <a:off x="2344848" y="2626370"/>
            <a:ext cx="1350378" cy="1139872"/>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Oval 9">
            <a:extLst>
              <a:ext uri="{FF2B5EF4-FFF2-40B4-BE49-F238E27FC236}">
                <a16:creationId xmlns:a16="http://schemas.microsoft.com/office/drawing/2014/main" id="{397B8FBC-A4E4-4A4E-BC9C-8AE0CB77D640}"/>
              </a:ext>
            </a:extLst>
          </p:cNvPr>
          <p:cNvSpPr/>
          <p:nvPr/>
        </p:nvSpPr>
        <p:spPr>
          <a:xfrm>
            <a:off x="6281002" y="1647731"/>
            <a:ext cx="743893" cy="1407255"/>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Oval 10">
            <a:extLst>
              <a:ext uri="{FF2B5EF4-FFF2-40B4-BE49-F238E27FC236}">
                <a16:creationId xmlns:a16="http://schemas.microsoft.com/office/drawing/2014/main" id="{02EB8806-FC2F-3540-AD64-22B2F5607FFB}"/>
              </a:ext>
            </a:extLst>
          </p:cNvPr>
          <p:cNvSpPr/>
          <p:nvPr/>
        </p:nvSpPr>
        <p:spPr>
          <a:xfrm>
            <a:off x="2753303" y="2517130"/>
            <a:ext cx="4407987" cy="1584356"/>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879270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1156" y="-12943"/>
            <a:ext cx="9157616" cy="5278626"/>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1982709" y="1647731"/>
            <a:ext cx="1928388" cy="1584356"/>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Oval 7">
            <a:extLst>
              <a:ext uri="{FF2B5EF4-FFF2-40B4-BE49-F238E27FC236}">
                <a16:creationId xmlns:a16="http://schemas.microsoft.com/office/drawing/2014/main" id="{B09EED49-3411-2142-82F8-B047C80EF832}"/>
              </a:ext>
            </a:extLst>
          </p:cNvPr>
          <p:cNvSpPr/>
          <p:nvPr/>
        </p:nvSpPr>
        <p:spPr>
          <a:xfrm>
            <a:off x="6355532" y="1185764"/>
            <a:ext cx="661740" cy="573628"/>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Oval 8">
            <a:extLst>
              <a:ext uri="{FF2B5EF4-FFF2-40B4-BE49-F238E27FC236}">
                <a16:creationId xmlns:a16="http://schemas.microsoft.com/office/drawing/2014/main" id="{0982506D-C92F-3E46-ABE5-B1EE3896AA4C}"/>
              </a:ext>
            </a:extLst>
          </p:cNvPr>
          <p:cNvSpPr/>
          <p:nvPr/>
        </p:nvSpPr>
        <p:spPr>
          <a:xfrm>
            <a:off x="2344848" y="2626370"/>
            <a:ext cx="1350378" cy="1139872"/>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Oval 9">
            <a:extLst>
              <a:ext uri="{FF2B5EF4-FFF2-40B4-BE49-F238E27FC236}">
                <a16:creationId xmlns:a16="http://schemas.microsoft.com/office/drawing/2014/main" id="{397B8FBC-A4E4-4A4E-BC9C-8AE0CB77D640}"/>
              </a:ext>
            </a:extLst>
          </p:cNvPr>
          <p:cNvSpPr/>
          <p:nvPr/>
        </p:nvSpPr>
        <p:spPr>
          <a:xfrm>
            <a:off x="6281002" y="1647731"/>
            <a:ext cx="743893" cy="1407255"/>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Oval 10">
            <a:extLst>
              <a:ext uri="{FF2B5EF4-FFF2-40B4-BE49-F238E27FC236}">
                <a16:creationId xmlns:a16="http://schemas.microsoft.com/office/drawing/2014/main" id="{02EB8806-FC2F-3540-AD64-22B2F5607FFB}"/>
              </a:ext>
            </a:extLst>
          </p:cNvPr>
          <p:cNvSpPr/>
          <p:nvPr/>
        </p:nvSpPr>
        <p:spPr>
          <a:xfrm>
            <a:off x="2753303" y="2517130"/>
            <a:ext cx="4407987" cy="1584356"/>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Oval 15">
            <a:extLst>
              <a:ext uri="{FF2B5EF4-FFF2-40B4-BE49-F238E27FC236}">
                <a16:creationId xmlns:a16="http://schemas.microsoft.com/office/drawing/2014/main" id="{0D363DC0-9558-0349-931D-3CC2C024152F}"/>
              </a:ext>
            </a:extLst>
          </p:cNvPr>
          <p:cNvSpPr/>
          <p:nvPr/>
        </p:nvSpPr>
        <p:spPr>
          <a:xfrm rot="7372574">
            <a:off x="4103945" y="2359188"/>
            <a:ext cx="3619284" cy="872788"/>
          </a:xfrm>
          <a:prstGeom prst="ellipse">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635945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1156" y="-12943"/>
            <a:ext cx="9157616" cy="5278626"/>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1982709" y="1647731"/>
            <a:ext cx="1928388" cy="1584356"/>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Oval 7">
            <a:extLst>
              <a:ext uri="{FF2B5EF4-FFF2-40B4-BE49-F238E27FC236}">
                <a16:creationId xmlns:a16="http://schemas.microsoft.com/office/drawing/2014/main" id="{B09EED49-3411-2142-82F8-B047C80EF832}"/>
              </a:ext>
            </a:extLst>
          </p:cNvPr>
          <p:cNvSpPr/>
          <p:nvPr/>
        </p:nvSpPr>
        <p:spPr>
          <a:xfrm>
            <a:off x="6355532" y="1185764"/>
            <a:ext cx="661740" cy="573628"/>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Oval 8">
            <a:extLst>
              <a:ext uri="{FF2B5EF4-FFF2-40B4-BE49-F238E27FC236}">
                <a16:creationId xmlns:a16="http://schemas.microsoft.com/office/drawing/2014/main" id="{0982506D-C92F-3E46-ABE5-B1EE3896AA4C}"/>
              </a:ext>
            </a:extLst>
          </p:cNvPr>
          <p:cNvSpPr/>
          <p:nvPr/>
        </p:nvSpPr>
        <p:spPr>
          <a:xfrm>
            <a:off x="2344848" y="2626370"/>
            <a:ext cx="1350378" cy="1139872"/>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Oval 9">
            <a:extLst>
              <a:ext uri="{FF2B5EF4-FFF2-40B4-BE49-F238E27FC236}">
                <a16:creationId xmlns:a16="http://schemas.microsoft.com/office/drawing/2014/main" id="{397B8FBC-A4E4-4A4E-BC9C-8AE0CB77D640}"/>
              </a:ext>
            </a:extLst>
          </p:cNvPr>
          <p:cNvSpPr/>
          <p:nvPr/>
        </p:nvSpPr>
        <p:spPr>
          <a:xfrm>
            <a:off x="6281002" y="1647731"/>
            <a:ext cx="743893" cy="1407255"/>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Oval 10">
            <a:extLst>
              <a:ext uri="{FF2B5EF4-FFF2-40B4-BE49-F238E27FC236}">
                <a16:creationId xmlns:a16="http://schemas.microsoft.com/office/drawing/2014/main" id="{02EB8806-FC2F-3540-AD64-22B2F5607FFB}"/>
              </a:ext>
            </a:extLst>
          </p:cNvPr>
          <p:cNvSpPr/>
          <p:nvPr/>
        </p:nvSpPr>
        <p:spPr>
          <a:xfrm>
            <a:off x="2753303" y="2517130"/>
            <a:ext cx="4407987" cy="1584356"/>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Oval 15">
            <a:extLst>
              <a:ext uri="{FF2B5EF4-FFF2-40B4-BE49-F238E27FC236}">
                <a16:creationId xmlns:a16="http://schemas.microsoft.com/office/drawing/2014/main" id="{0D363DC0-9558-0349-931D-3CC2C024152F}"/>
              </a:ext>
            </a:extLst>
          </p:cNvPr>
          <p:cNvSpPr/>
          <p:nvPr/>
        </p:nvSpPr>
        <p:spPr>
          <a:xfrm rot="7372574">
            <a:off x="4103945" y="2359188"/>
            <a:ext cx="3619284" cy="872788"/>
          </a:xfrm>
          <a:prstGeom prst="ellipse">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Oval 16">
            <a:extLst>
              <a:ext uri="{FF2B5EF4-FFF2-40B4-BE49-F238E27FC236}">
                <a16:creationId xmlns:a16="http://schemas.microsoft.com/office/drawing/2014/main" id="{78A76CF8-B1B2-2845-A293-07D01144AA5D}"/>
              </a:ext>
            </a:extLst>
          </p:cNvPr>
          <p:cNvSpPr/>
          <p:nvPr/>
        </p:nvSpPr>
        <p:spPr>
          <a:xfrm>
            <a:off x="4764420" y="2193254"/>
            <a:ext cx="2645524" cy="2038538"/>
          </a:xfrm>
          <a:prstGeom prst="ellipse">
            <a:avLst/>
          </a:prstGeom>
          <a:solidFill>
            <a:schemeClr val="accent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625230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1156" y="-12943"/>
            <a:ext cx="9157616" cy="5278626"/>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1982709" y="1647731"/>
            <a:ext cx="1928388" cy="1584356"/>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Oval 7">
            <a:extLst>
              <a:ext uri="{FF2B5EF4-FFF2-40B4-BE49-F238E27FC236}">
                <a16:creationId xmlns:a16="http://schemas.microsoft.com/office/drawing/2014/main" id="{B09EED49-3411-2142-82F8-B047C80EF832}"/>
              </a:ext>
            </a:extLst>
          </p:cNvPr>
          <p:cNvSpPr/>
          <p:nvPr/>
        </p:nvSpPr>
        <p:spPr>
          <a:xfrm>
            <a:off x="6355532" y="1185764"/>
            <a:ext cx="661740" cy="573628"/>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Oval 8">
            <a:extLst>
              <a:ext uri="{FF2B5EF4-FFF2-40B4-BE49-F238E27FC236}">
                <a16:creationId xmlns:a16="http://schemas.microsoft.com/office/drawing/2014/main" id="{0982506D-C92F-3E46-ABE5-B1EE3896AA4C}"/>
              </a:ext>
            </a:extLst>
          </p:cNvPr>
          <p:cNvSpPr/>
          <p:nvPr/>
        </p:nvSpPr>
        <p:spPr>
          <a:xfrm>
            <a:off x="2344848" y="2626370"/>
            <a:ext cx="1350378" cy="1139872"/>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Oval 9">
            <a:extLst>
              <a:ext uri="{FF2B5EF4-FFF2-40B4-BE49-F238E27FC236}">
                <a16:creationId xmlns:a16="http://schemas.microsoft.com/office/drawing/2014/main" id="{397B8FBC-A4E4-4A4E-BC9C-8AE0CB77D640}"/>
              </a:ext>
            </a:extLst>
          </p:cNvPr>
          <p:cNvSpPr/>
          <p:nvPr/>
        </p:nvSpPr>
        <p:spPr>
          <a:xfrm>
            <a:off x="6281002" y="1647731"/>
            <a:ext cx="743893" cy="1407255"/>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Oval 10">
            <a:extLst>
              <a:ext uri="{FF2B5EF4-FFF2-40B4-BE49-F238E27FC236}">
                <a16:creationId xmlns:a16="http://schemas.microsoft.com/office/drawing/2014/main" id="{02EB8806-FC2F-3540-AD64-22B2F5607FFB}"/>
              </a:ext>
            </a:extLst>
          </p:cNvPr>
          <p:cNvSpPr/>
          <p:nvPr/>
        </p:nvSpPr>
        <p:spPr>
          <a:xfrm>
            <a:off x="2753303" y="2517130"/>
            <a:ext cx="4407987" cy="1584356"/>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Oval 15">
            <a:extLst>
              <a:ext uri="{FF2B5EF4-FFF2-40B4-BE49-F238E27FC236}">
                <a16:creationId xmlns:a16="http://schemas.microsoft.com/office/drawing/2014/main" id="{0D363DC0-9558-0349-931D-3CC2C024152F}"/>
              </a:ext>
            </a:extLst>
          </p:cNvPr>
          <p:cNvSpPr/>
          <p:nvPr/>
        </p:nvSpPr>
        <p:spPr>
          <a:xfrm rot="7372574">
            <a:off x="4103945" y="2359188"/>
            <a:ext cx="3619284" cy="872788"/>
          </a:xfrm>
          <a:prstGeom prst="ellipse">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Oval 16">
            <a:extLst>
              <a:ext uri="{FF2B5EF4-FFF2-40B4-BE49-F238E27FC236}">
                <a16:creationId xmlns:a16="http://schemas.microsoft.com/office/drawing/2014/main" id="{78A76CF8-B1B2-2845-A293-07D01144AA5D}"/>
              </a:ext>
            </a:extLst>
          </p:cNvPr>
          <p:cNvSpPr/>
          <p:nvPr/>
        </p:nvSpPr>
        <p:spPr>
          <a:xfrm>
            <a:off x="4764420" y="2193254"/>
            <a:ext cx="2645524" cy="2038538"/>
          </a:xfrm>
          <a:prstGeom prst="ellipse">
            <a:avLst/>
          </a:prstGeom>
          <a:solidFill>
            <a:schemeClr val="accent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Oval 17">
            <a:extLst>
              <a:ext uri="{FF2B5EF4-FFF2-40B4-BE49-F238E27FC236}">
                <a16:creationId xmlns:a16="http://schemas.microsoft.com/office/drawing/2014/main" id="{33CEC9BF-4C3D-734C-9202-72BD9F873921}"/>
              </a:ext>
            </a:extLst>
          </p:cNvPr>
          <p:cNvSpPr/>
          <p:nvPr/>
        </p:nvSpPr>
        <p:spPr>
          <a:xfrm>
            <a:off x="2135109" y="1800131"/>
            <a:ext cx="1142245" cy="704218"/>
          </a:xfrm>
          <a:prstGeom prst="ellipse">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314993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1156" y="-12943"/>
            <a:ext cx="9157616" cy="5278626"/>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1982709" y="1647731"/>
            <a:ext cx="1928388" cy="1584356"/>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Oval 7">
            <a:extLst>
              <a:ext uri="{FF2B5EF4-FFF2-40B4-BE49-F238E27FC236}">
                <a16:creationId xmlns:a16="http://schemas.microsoft.com/office/drawing/2014/main" id="{B09EED49-3411-2142-82F8-B047C80EF832}"/>
              </a:ext>
            </a:extLst>
          </p:cNvPr>
          <p:cNvSpPr/>
          <p:nvPr/>
        </p:nvSpPr>
        <p:spPr>
          <a:xfrm>
            <a:off x="6355532" y="1185764"/>
            <a:ext cx="661740" cy="573628"/>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Oval 8">
            <a:extLst>
              <a:ext uri="{FF2B5EF4-FFF2-40B4-BE49-F238E27FC236}">
                <a16:creationId xmlns:a16="http://schemas.microsoft.com/office/drawing/2014/main" id="{0982506D-C92F-3E46-ABE5-B1EE3896AA4C}"/>
              </a:ext>
            </a:extLst>
          </p:cNvPr>
          <p:cNvSpPr/>
          <p:nvPr/>
        </p:nvSpPr>
        <p:spPr>
          <a:xfrm>
            <a:off x="2344848" y="2626370"/>
            <a:ext cx="1350378" cy="1139872"/>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Oval 9">
            <a:extLst>
              <a:ext uri="{FF2B5EF4-FFF2-40B4-BE49-F238E27FC236}">
                <a16:creationId xmlns:a16="http://schemas.microsoft.com/office/drawing/2014/main" id="{397B8FBC-A4E4-4A4E-BC9C-8AE0CB77D640}"/>
              </a:ext>
            </a:extLst>
          </p:cNvPr>
          <p:cNvSpPr/>
          <p:nvPr/>
        </p:nvSpPr>
        <p:spPr>
          <a:xfrm>
            <a:off x="6281002" y="1647731"/>
            <a:ext cx="743893" cy="1407255"/>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Oval 10">
            <a:extLst>
              <a:ext uri="{FF2B5EF4-FFF2-40B4-BE49-F238E27FC236}">
                <a16:creationId xmlns:a16="http://schemas.microsoft.com/office/drawing/2014/main" id="{02EB8806-FC2F-3540-AD64-22B2F5607FFB}"/>
              </a:ext>
            </a:extLst>
          </p:cNvPr>
          <p:cNvSpPr/>
          <p:nvPr/>
        </p:nvSpPr>
        <p:spPr>
          <a:xfrm>
            <a:off x="2753303" y="2517130"/>
            <a:ext cx="4407987" cy="1584356"/>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Oval 15">
            <a:extLst>
              <a:ext uri="{FF2B5EF4-FFF2-40B4-BE49-F238E27FC236}">
                <a16:creationId xmlns:a16="http://schemas.microsoft.com/office/drawing/2014/main" id="{0D363DC0-9558-0349-931D-3CC2C024152F}"/>
              </a:ext>
            </a:extLst>
          </p:cNvPr>
          <p:cNvSpPr/>
          <p:nvPr/>
        </p:nvSpPr>
        <p:spPr>
          <a:xfrm rot="7372574">
            <a:off x="4103945" y="2359188"/>
            <a:ext cx="3619284" cy="872788"/>
          </a:xfrm>
          <a:prstGeom prst="ellipse">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Oval 16">
            <a:extLst>
              <a:ext uri="{FF2B5EF4-FFF2-40B4-BE49-F238E27FC236}">
                <a16:creationId xmlns:a16="http://schemas.microsoft.com/office/drawing/2014/main" id="{78A76CF8-B1B2-2845-A293-07D01144AA5D}"/>
              </a:ext>
            </a:extLst>
          </p:cNvPr>
          <p:cNvSpPr/>
          <p:nvPr/>
        </p:nvSpPr>
        <p:spPr>
          <a:xfrm>
            <a:off x="4764420" y="2193254"/>
            <a:ext cx="2645524" cy="2038538"/>
          </a:xfrm>
          <a:prstGeom prst="ellipse">
            <a:avLst/>
          </a:prstGeom>
          <a:solidFill>
            <a:schemeClr val="accent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Oval 17">
            <a:extLst>
              <a:ext uri="{FF2B5EF4-FFF2-40B4-BE49-F238E27FC236}">
                <a16:creationId xmlns:a16="http://schemas.microsoft.com/office/drawing/2014/main" id="{33CEC9BF-4C3D-734C-9202-72BD9F873921}"/>
              </a:ext>
            </a:extLst>
          </p:cNvPr>
          <p:cNvSpPr/>
          <p:nvPr/>
        </p:nvSpPr>
        <p:spPr>
          <a:xfrm>
            <a:off x="2135109" y="1800131"/>
            <a:ext cx="1142245" cy="704218"/>
          </a:xfrm>
          <a:prstGeom prst="ellipse">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9" name="Oval 18">
            <a:extLst>
              <a:ext uri="{FF2B5EF4-FFF2-40B4-BE49-F238E27FC236}">
                <a16:creationId xmlns:a16="http://schemas.microsoft.com/office/drawing/2014/main" id="{B73BAC09-1F6F-AE47-8C48-5E4BAAAA75F4}"/>
              </a:ext>
            </a:extLst>
          </p:cNvPr>
          <p:cNvSpPr/>
          <p:nvPr/>
        </p:nvSpPr>
        <p:spPr>
          <a:xfrm rot="543259">
            <a:off x="2358945" y="2120172"/>
            <a:ext cx="4698070" cy="771619"/>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808192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FC22-DBDA-8D41-9D19-5EB7E06A2ADD}"/>
              </a:ext>
            </a:extLst>
          </p:cNvPr>
          <p:cNvSpPr>
            <a:spLocks noGrp="1"/>
          </p:cNvSpPr>
          <p:nvPr>
            <p:ph type="title"/>
          </p:nvPr>
        </p:nvSpPr>
        <p:spPr/>
        <p:txBody>
          <a:bodyPr/>
          <a:lstStyle/>
          <a:p>
            <a:r>
              <a:rPr lang="en-NO" dirty="0"/>
              <a:t>Overview</a:t>
            </a:r>
          </a:p>
        </p:txBody>
      </p:sp>
      <p:sp>
        <p:nvSpPr>
          <p:cNvPr id="3" name="Content Placeholder 2">
            <a:extLst>
              <a:ext uri="{FF2B5EF4-FFF2-40B4-BE49-F238E27FC236}">
                <a16:creationId xmlns:a16="http://schemas.microsoft.com/office/drawing/2014/main" id="{E10A1C05-1C20-6942-B9DA-05D99B5B429A}"/>
              </a:ext>
            </a:extLst>
          </p:cNvPr>
          <p:cNvSpPr>
            <a:spLocks noGrp="1"/>
          </p:cNvSpPr>
          <p:nvPr>
            <p:ph idx="1"/>
          </p:nvPr>
        </p:nvSpPr>
        <p:spPr/>
        <p:txBody>
          <a:bodyPr>
            <a:normAutofit lnSpcReduction="10000"/>
          </a:bodyPr>
          <a:lstStyle/>
          <a:p>
            <a:r>
              <a:rPr lang="en-GB" sz="2400" b="1" dirty="0"/>
              <a:t>Strategic targeting of rich inflectional morphology for linguistic analysis and L2 acquisition</a:t>
            </a:r>
            <a:endParaRPr lang="en-NO" sz="2400" dirty="0"/>
          </a:p>
          <a:p>
            <a:pPr lvl="1"/>
            <a:r>
              <a:rPr lang="en-NO" sz="2000" dirty="0"/>
              <a:t>Challenges of rich inflectional morphology</a:t>
            </a:r>
          </a:p>
          <a:p>
            <a:pPr lvl="1"/>
            <a:r>
              <a:rPr lang="en-NO" sz="2000" dirty="0"/>
              <a:t>Zipfian distribution </a:t>
            </a:r>
          </a:p>
          <a:p>
            <a:pPr lvl="1"/>
            <a:r>
              <a:rPr lang="en-NO" sz="2000" dirty="0"/>
              <a:t>“Paradigm Cell Filling Problem”</a:t>
            </a:r>
          </a:p>
          <a:p>
            <a:pPr lvl="1"/>
            <a:r>
              <a:rPr lang="en-NO" sz="2000" dirty="0"/>
              <a:t>A data-based model of rich morphology</a:t>
            </a:r>
          </a:p>
          <a:p>
            <a:pPr lvl="1"/>
            <a:r>
              <a:rPr lang="en-NO" sz="2000" dirty="0"/>
              <a:t>A machine-learning experiment</a:t>
            </a:r>
          </a:p>
          <a:p>
            <a:pPr lvl="1"/>
            <a:r>
              <a:rPr lang="en-NO" sz="2000" dirty="0"/>
              <a:t>The SMARTool </a:t>
            </a:r>
          </a:p>
          <a:p>
            <a:r>
              <a:rPr lang="en-GB" sz="2400" b="1" dirty="0" err="1"/>
              <a:t>TROLLing</a:t>
            </a:r>
            <a:r>
              <a:rPr lang="en-GB" sz="2400" b="1" dirty="0"/>
              <a:t> for linguistic data</a:t>
            </a:r>
          </a:p>
          <a:p>
            <a:pPr lvl="1"/>
            <a:r>
              <a:rPr lang="en-GB" sz="2000" dirty="0"/>
              <a:t>A professionally-curated archive for linguists everywhere</a:t>
            </a:r>
            <a:endParaRPr lang="en-NO" sz="2000" dirty="0"/>
          </a:p>
          <a:p>
            <a:endParaRPr lang="en-NO" dirty="0"/>
          </a:p>
          <a:p>
            <a:endParaRPr lang="en-NO" dirty="0"/>
          </a:p>
        </p:txBody>
      </p:sp>
    </p:spTree>
    <p:extLst>
      <p:ext uri="{BB962C8B-B14F-4D97-AF65-F5344CB8AC3E}">
        <p14:creationId xmlns:p14="http://schemas.microsoft.com/office/powerpoint/2010/main" val="2629227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2297" y="-1518047"/>
            <a:ext cx="6858000" cy="6858001"/>
          </a:xfrm>
          <a:prstGeom prst="rect">
            <a:avLst/>
          </a:prstGeom>
          <a:solidFill>
            <a:schemeClr val="bg1"/>
          </a:solidFill>
          <a:ln>
            <a:noFill/>
          </a:ln>
        </p:spPr>
      </p:pic>
      <p:sp>
        <p:nvSpPr>
          <p:cNvPr id="28674" name="TextBox 1"/>
          <p:cNvSpPr txBox="1">
            <a:spLocks noChangeArrowheads="1"/>
          </p:cNvSpPr>
          <p:nvPr/>
        </p:nvSpPr>
        <p:spPr bwMode="auto">
          <a:xfrm>
            <a:off x="3792141" y="3673078"/>
            <a:ext cx="23669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en-US" altLang="en-US" sz="2100" b="1">
                <a:solidFill>
                  <a:srgbClr val="FF0000"/>
                </a:solidFill>
                <a:latin typeface="Calibri" charset="0"/>
              </a:rPr>
              <a:t>Masculine animates</a:t>
            </a:r>
          </a:p>
        </p:txBody>
      </p:sp>
    </p:spTree>
    <p:extLst>
      <p:ext uri="{BB962C8B-B14F-4D97-AF65-F5344CB8AC3E}">
        <p14:creationId xmlns:p14="http://schemas.microsoft.com/office/powerpoint/2010/main" val="46962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2297" y="-1518047"/>
            <a:ext cx="6858000" cy="6858001"/>
          </a:xfrm>
          <a:prstGeom prst="rect">
            <a:avLst/>
          </a:prstGeom>
          <a:solidFill>
            <a:schemeClr val="bg1"/>
          </a:solidFill>
          <a:ln>
            <a:noFill/>
          </a:ln>
        </p:spPr>
      </p:pic>
      <p:sp>
        <p:nvSpPr>
          <p:cNvPr id="28674" name="TextBox 1"/>
          <p:cNvSpPr txBox="1">
            <a:spLocks noChangeArrowheads="1"/>
          </p:cNvSpPr>
          <p:nvPr/>
        </p:nvSpPr>
        <p:spPr bwMode="auto">
          <a:xfrm>
            <a:off x="3792141" y="3673078"/>
            <a:ext cx="23669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en-US" altLang="en-US" sz="2100" b="1">
                <a:solidFill>
                  <a:srgbClr val="FF0000"/>
                </a:solidFill>
                <a:latin typeface="Calibri" charset="0"/>
              </a:rPr>
              <a:t>Masculine animates</a:t>
            </a:r>
          </a:p>
        </p:txBody>
      </p:sp>
      <p:sp>
        <p:nvSpPr>
          <p:cNvPr id="4" name="Rounded Rectangular Callout 3">
            <a:extLst>
              <a:ext uri="{FF2B5EF4-FFF2-40B4-BE49-F238E27FC236}">
                <a16:creationId xmlns:a16="http://schemas.microsoft.com/office/drawing/2014/main" id="{94FCBC8B-F964-FA43-8DBB-6358B66E58F9}"/>
              </a:ext>
            </a:extLst>
          </p:cNvPr>
          <p:cNvSpPr>
            <a:spLocks noChangeArrowheads="1"/>
          </p:cNvSpPr>
          <p:nvPr/>
        </p:nvSpPr>
        <p:spPr bwMode="auto">
          <a:xfrm>
            <a:off x="1" y="94103"/>
            <a:ext cx="2968978" cy="4952029"/>
          </a:xfrm>
          <a:prstGeom prst="wedgeRoundRectCallout">
            <a:avLst>
              <a:gd name="adj1" fmla="val 50315"/>
              <a:gd name="adj2" fmla="val -13662"/>
              <a:gd name="adj3" fmla="val 16667"/>
            </a:avLst>
          </a:prstGeom>
          <a:solidFill>
            <a:srgbClr val="FF8080"/>
          </a:solidFill>
          <a:ln w="76200">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2400" b="1" dirty="0"/>
              <a:t>Any single lexeme gives exposure to only a subset of the paradigm.</a:t>
            </a:r>
          </a:p>
          <a:p>
            <a:pPr algn="ctr">
              <a:defRPr/>
            </a:pPr>
            <a:r>
              <a:rPr lang="en-US" sz="2400" b="1" dirty="0"/>
              <a:t>Each lexeme has a different subset of most typical forms.</a:t>
            </a:r>
          </a:p>
          <a:p>
            <a:pPr algn="ctr">
              <a:defRPr/>
            </a:pPr>
            <a:r>
              <a:rPr lang="en-US" sz="2400" b="1" dirty="0"/>
              <a:t>Collectively they populate the entire “space” of case/number combinations.</a:t>
            </a:r>
          </a:p>
        </p:txBody>
      </p:sp>
    </p:spTree>
    <p:extLst>
      <p:ext uri="{BB962C8B-B14F-4D97-AF65-F5344CB8AC3E}">
        <p14:creationId xmlns:p14="http://schemas.microsoft.com/office/powerpoint/2010/main" val="2847555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2297" y="-1518047"/>
            <a:ext cx="6858000" cy="6858001"/>
          </a:xfrm>
          <a:prstGeom prst="rect">
            <a:avLst/>
          </a:prstGeom>
          <a:solidFill>
            <a:schemeClr val="bg1"/>
          </a:solidFill>
          <a:ln>
            <a:noFill/>
          </a:ln>
        </p:spPr>
      </p:pic>
      <p:sp>
        <p:nvSpPr>
          <p:cNvPr id="31746" name="TextBox 1"/>
          <p:cNvSpPr txBox="1">
            <a:spLocks noChangeArrowheads="1"/>
          </p:cNvSpPr>
          <p:nvPr/>
        </p:nvSpPr>
        <p:spPr bwMode="auto">
          <a:xfrm>
            <a:off x="3792141" y="3673078"/>
            <a:ext cx="23669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en-US" altLang="en-US" sz="2100" b="1">
                <a:solidFill>
                  <a:srgbClr val="FF0000"/>
                </a:solidFill>
                <a:latin typeface="Calibri" charset="0"/>
              </a:rPr>
              <a:t>Masculine animates</a:t>
            </a:r>
          </a:p>
        </p:txBody>
      </p:sp>
      <p:sp>
        <p:nvSpPr>
          <p:cNvPr id="5" name="Rounded Rectangular Callout 4"/>
          <p:cNvSpPr>
            <a:spLocks noChangeArrowheads="1"/>
          </p:cNvSpPr>
          <p:nvPr/>
        </p:nvSpPr>
        <p:spPr bwMode="auto">
          <a:xfrm>
            <a:off x="73581" y="2034777"/>
            <a:ext cx="3414713" cy="1313260"/>
          </a:xfrm>
          <a:prstGeom prst="wedgeRoundRectCallout">
            <a:avLst>
              <a:gd name="adj1" fmla="val 50315"/>
              <a:gd name="adj2" fmla="val -13662"/>
              <a:gd name="adj3" fmla="val 16667"/>
            </a:avLst>
          </a:prstGeom>
          <a:solidFill>
            <a:srgbClr val="FF8080"/>
          </a:solidFill>
          <a:ln w="76200">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2100" b="1" dirty="0"/>
              <a:t>The typical </a:t>
            </a:r>
            <a:r>
              <a:rPr lang="en-US" sz="2100" b="1" dirty="0" err="1"/>
              <a:t>wordforms</a:t>
            </a:r>
            <a:endParaRPr lang="en-US" sz="2100" b="1" dirty="0"/>
          </a:p>
          <a:p>
            <a:pPr algn="ctr">
              <a:defRPr/>
            </a:pPr>
            <a:r>
              <a:rPr lang="en-US" sz="2100" b="1" dirty="0"/>
              <a:t>are motivated by constructions</a:t>
            </a:r>
          </a:p>
        </p:txBody>
      </p:sp>
      <p:sp>
        <p:nvSpPr>
          <p:cNvPr id="6" name="Rounded Rectangular Callout 5"/>
          <p:cNvSpPr>
            <a:spLocks noChangeArrowheads="1"/>
          </p:cNvSpPr>
          <p:nvPr/>
        </p:nvSpPr>
        <p:spPr bwMode="auto">
          <a:xfrm>
            <a:off x="1113235" y="3687366"/>
            <a:ext cx="3651647" cy="1313259"/>
          </a:xfrm>
          <a:prstGeom prst="wedgeRoundRectCallout">
            <a:avLst>
              <a:gd name="adj1" fmla="val 34000"/>
              <a:gd name="adj2" fmla="val -60171"/>
              <a:gd name="adj3" fmla="val 16667"/>
            </a:avLst>
          </a:prstGeom>
          <a:solidFill>
            <a:srgbClr val="FF8080"/>
          </a:solidFill>
          <a:ln w="76200">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r>
              <a:rPr lang="nb-NO" sz="2100" b="1" dirty="0" err="1"/>
              <a:t>sg.ins</a:t>
            </a:r>
            <a:r>
              <a:rPr lang="nb-NO" sz="2100" b="1" dirty="0"/>
              <a:t> </a:t>
            </a:r>
            <a:r>
              <a:rPr lang="ru-RU" sz="2100" b="1" dirty="0"/>
              <a:t>стать</a:t>
            </a:r>
            <a:r>
              <a:rPr lang="cs-CZ" sz="2100" b="1" dirty="0"/>
              <a:t>/</a:t>
            </a:r>
            <a:r>
              <a:rPr lang="ru-RU" sz="2100" b="1" dirty="0"/>
              <a:t>быть чемпионом</a:t>
            </a:r>
          </a:p>
          <a:p>
            <a:pPr algn="ctr">
              <a:defRPr/>
            </a:pPr>
            <a:r>
              <a:rPr lang="nb-NO" sz="2100" b="1" dirty="0"/>
              <a:t>‘</a:t>
            </a:r>
            <a:r>
              <a:rPr lang="nb-NO" sz="2100" b="1" dirty="0" err="1"/>
              <a:t>become</a:t>
            </a:r>
            <a:r>
              <a:rPr lang="nb-NO" sz="2100" b="1" dirty="0"/>
              <a:t>/be </a:t>
            </a:r>
            <a:r>
              <a:rPr lang="nb-NO" sz="2100" b="1" dirty="0" err="1"/>
              <a:t>the</a:t>
            </a:r>
            <a:r>
              <a:rPr lang="nb-NO" sz="2100" b="1" dirty="0"/>
              <a:t> champion’</a:t>
            </a:r>
            <a:endParaRPr lang="en-US" sz="2100" b="1" dirty="0"/>
          </a:p>
        </p:txBody>
      </p:sp>
      <p:sp>
        <p:nvSpPr>
          <p:cNvPr id="7" name="Rounded Rectangular Callout 6"/>
          <p:cNvSpPr>
            <a:spLocks noChangeArrowheads="1"/>
          </p:cNvSpPr>
          <p:nvPr/>
        </p:nvSpPr>
        <p:spPr bwMode="auto">
          <a:xfrm>
            <a:off x="3187898" y="351709"/>
            <a:ext cx="3575447" cy="1313259"/>
          </a:xfrm>
          <a:prstGeom prst="wedgeRoundRectCallout">
            <a:avLst>
              <a:gd name="adj1" fmla="val 34000"/>
              <a:gd name="adj2" fmla="val -60171"/>
              <a:gd name="adj3" fmla="val 16667"/>
            </a:avLst>
          </a:prstGeom>
          <a:solidFill>
            <a:srgbClr val="FF8080"/>
          </a:solidFill>
          <a:ln w="76200">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r>
              <a:rPr lang="nb-NO" sz="2100" b="1" dirty="0" err="1"/>
              <a:t>pl.nom</a:t>
            </a:r>
            <a:r>
              <a:rPr lang="nb-NO" sz="2100" b="1" dirty="0"/>
              <a:t> </a:t>
            </a:r>
            <a:r>
              <a:rPr lang="ru-RU" sz="2100" b="1" dirty="0"/>
              <a:t>аналитики отмечают</a:t>
            </a:r>
          </a:p>
          <a:p>
            <a:pPr algn="ctr">
              <a:defRPr/>
            </a:pPr>
            <a:r>
              <a:rPr lang="nb-NO" sz="2100" b="1" dirty="0"/>
              <a:t>‘</a:t>
            </a:r>
            <a:r>
              <a:rPr lang="nb-NO" sz="2100" b="1" dirty="0" err="1"/>
              <a:t>analysts</a:t>
            </a:r>
            <a:r>
              <a:rPr lang="nb-NO" sz="2100" b="1" dirty="0"/>
              <a:t> make </a:t>
            </a:r>
            <a:r>
              <a:rPr lang="nb-NO" sz="2100" b="1" dirty="0" err="1"/>
              <a:t>the</a:t>
            </a:r>
            <a:r>
              <a:rPr lang="nb-NO" sz="2100" b="1" dirty="0"/>
              <a:t> </a:t>
            </a:r>
            <a:r>
              <a:rPr lang="nb-NO" sz="2100" b="1" dirty="0" err="1"/>
              <a:t>point</a:t>
            </a:r>
            <a:r>
              <a:rPr lang="nb-NO" sz="2100" b="1" dirty="0"/>
              <a:t> </a:t>
            </a:r>
            <a:r>
              <a:rPr lang="nb-NO" sz="2100" b="1" dirty="0" err="1"/>
              <a:t>that</a:t>
            </a:r>
            <a:r>
              <a:rPr lang="nb-NO" sz="2100" b="1" dirty="0"/>
              <a:t>’</a:t>
            </a:r>
            <a:endParaRPr lang="en-US" sz="2100" b="1" dirty="0"/>
          </a:p>
        </p:txBody>
      </p:sp>
    </p:spTree>
    <p:extLst>
      <p:ext uri="{BB962C8B-B14F-4D97-AF65-F5344CB8AC3E}">
        <p14:creationId xmlns:p14="http://schemas.microsoft.com/office/powerpoint/2010/main" val="3807864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70300" y="225029"/>
            <a:ext cx="7105673" cy="913209"/>
          </a:xfrm>
        </p:spPr>
        <p:txBody>
          <a:bodyPr>
            <a:noAutofit/>
          </a:bodyPr>
          <a:lstStyle/>
          <a:p>
            <a:r>
              <a:rPr lang="en-NO" sz="2800" b="1" dirty="0"/>
              <a:t>A machine-learning experiment</a:t>
            </a:r>
            <a:endParaRPr lang="nb-NO" sz="2800" b="1" dirty="0"/>
          </a:p>
        </p:txBody>
      </p:sp>
      <p:sp>
        <p:nvSpPr>
          <p:cNvPr id="45058" name="Content Placeholder 2"/>
          <p:cNvSpPr>
            <a:spLocks noGrp="1"/>
          </p:cNvSpPr>
          <p:nvPr>
            <p:ph idx="1"/>
          </p:nvPr>
        </p:nvSpPr>
        <p:spPr>
          <a:xfrm>
            <a:off x="670300" y="1012602"/>
            <a:ext cx="8473700" cy="3833717"/>
          </a:xfrm>
        </p:spPr>
        <p:txBody>
          <a:bodyPr>
            <a:normAutofit/>
          </a:bodyPr>
          <a:lstStyle/>
          <a:p>
            <a:r>
              <a:rPr lang="en-US" altLang="en-US" sz="2200" dirty="0">
                <a:latin typeface="+mn-lt"/>
                <a:ea typeface="ＭＳ Ｐゴシック" charset="-128"/>
                <a:cs typeface="Open Sans Light" charset="0"/>
              </a:rPr>
              <a:t>Based on an ordered list of the most frequent forms for nouns, verbs, and adjectives in </a:t>
            </a:r>
            <a:r>
              <a:rPr lang="en-US" altLang="en-US" sz="2200" dirty="0" err="1">
                <a:latin typeface="+mn-lt"/>
                <a:ea typeface="ＭＳ Ｐゴシック" charset="-128"/>
                <a:cs typeface="Open Sans Light" charset="0"/>
              </a:rPr>
              <a:t>SynTagRus</a:t>
            </a:r>
            <a:r>
              <a:rPr lang="en-US" altLang="en-US" sz="2200" dirty="0">
                <a:latin typeface="+mn-lt"/>
                <a:ea typeface="ＭＳ Ｐゴシック" charset="-128"/>
                <a:cs typeface="Open Sans Light" charset="0"/>
              </a:rPr>
              <a:t> (1M gold standard)</a:t>
            </a:r>
          </a:p>
          <a:p>
            <a:r>
              <a:rPr lang="en-US" altLang="en-US" sz="2200" dirty="0">
                <a:latin typeface="+mn-lt"/>
                <a:ea typeface="ＭＳ Ｐゴシック" charset="-128"/>
                <a:cs typeface="Open Sans Light" charset="0"/>
              </a:rPr>
              <a:t>Machine learning: training, testing</a:t>
            </a:r>
          </a:p>
          <a:p>
            <a:pPr lvl="1"/>
            <a:r>
              <a:rPr lang="en-US" altLang="en-US" dirty="0">
                <a:latin typeface="+mn-lt"/>
                <a:ea typeface="ＭＳ Ｐゴシック" charset="-128"/>
                <a:cs typeface="Open Sans Light" charset="0"/>
              </a:rPr>
              <a:t>Given the 100 most frequent forms, predict the next 100 most frequent forms</a:t>
            </a:r>
          </a:p>
          <a:p>
            <a:pPr lvl="1"/>
            <a:r>
              <a:rPr lang="en-US" altLang="en-US" dirty="0">
                <a:latin typeface="+mn-lt"/>
                <a:ea typeface="ＭＳ Ｐゴシック" charset="-128"/>
                <a:cs typeface="Open Sans Light" charset="0"/>
              </a:rPr>
              <a:t>Given the 200 most frequent forms, predict the next 100 most frequent forms</a:t>
            </a:r>
          </a:p>
          <a:p>
            <a:pPr lvl="1"/>
            <a:r>
              <a:rPr lang="en-US" altLang="en-US" dirty="0">
                <a:latin typeface="+mn-lt"/>
                <a:ea typeface="ＭＳ Ｐゴシック" charset="-128"/>
                <a:cs typeface="Open Sans Light" charset="0"/>
              </a:rPr>
              <a:t>Given the 300 most frequent forms, predict the next 100 most frequent forms</a:t>
            </a:r>
          </a:p>
          <a:p>
            <a:pPr lvl="1"/>
            <a:r>
              <a:rPr lang="mr-IN" altLang="en-US" dirty="0">
                <a:latin typeface="+mn-lt"/>
                <a:ea typeface="ＭＳ Ｐゴシック" charset="-128"/>
                <a:cs typeface="Open Sans Light" charset="0"/>
              </a:rPr>
              <a:t>…</a:t>
            </a:r>
            <a:r>
              <a:rPr lang="nb-NO" altLang="en-US" dirty="0">
                <a:latin typeface="+mn-lt"/>
                <a:ea typeface="ＭＳ Ｐゴシック" charset="-128"/>
                <a:cs typeface="Open Sans Light" charset="0"/>
              </a:rPr>
              <a:t> </a:t>
            </a:r>
            <a:r>
              <a:rPr lang="nb-NO" altLang="en-US" dirty="0" err="1">
                <a:latin typeface="+mn-lt"/>
                <a:ea typeface="ＭＳ Ｐゴシック" charset="-128"/>
                <a:cs typeface="Open Sans Light" charset="0"/>
              </a:rPr>
              <a:t>until</a:t>
            </a:r>
            <a:r>
              <a:rPr lang="nb-NO" altLang="en-US" dirty="0">
                <a:latin typeface="+mn-lt"/>
                <a:ea typeface="ＭＳ Ｐゴシック" charset="-128"/>
                <a:cs typeface="Open Sans Light" charset="0"/>
              </a:rPr>
              <a:t> 5400, </a:t>
            </a:r>
            <a:r>
              <a:rPr lang="nb-NO" altLang="en-US" dirty="0" err="1">
                <a:latin typeface="+mn-lt"/>
                <a:ea typeface="ＭＳ Ｐゴシック" charset="-128"/>
                <a:cs typeface="Open Sans Light" charset="0"/>
              </a:rPr>
              <a:t>when</a:t>
            </a:r>
            <a:r>
              <a:rPr lang="nb-NO" altLang="en-US" dirty="0">
                <a:latin typeface="+mn-lt"/>
                <a:ea typeface="ＭＳ Ｐゴシック" charset="-128"/>
                <a:cs typeface="Open Sans Light" charset="0"/>
              </a:rPr>
              <a:t> </a:t>
            </a:r>
            <a:r>
              <a:rPr lang="nb-NO" altLang="en-US" dirty="0" err="1">
                <a:latin typeface="+mn-lt"/>
                <a:ea typeface="ＭＳ Ｐゴシック" charset="-128"/>
                <a:cs typeface="Open Sans Light" charset="0"/>
              </a:rPr>
              <a:t>SynTagRus</a:t>
            </a:r>
            <a:r>
              <a:rPr lang="nb-NO" altLang="en-US" dirty="0">
                <a:latin typeface="+mn-lt"/>
                <a:ea typeface="ＭＳ Ｐゴシック" charset="-128"/>
                <a:cs typeface="Open Sans Light" charset="0"/>
              </a:rPr>
              <a:t> runs </a:t>
            </a:r>
            <a:r>
              <a:rPr lang="nb-NO" altLang="en-US" dirty="0" err="1">
                <a:latin typeface="+mn-lt"/>
                <a:ea typeface="ＭＳ Ｐゴシック" charset="-128"/>
                <a:cs typeface="Open Sans Light" charset="0"/>
              </a:rPr>
              <a:t>out</a:t>
            </a:r>
            <a:r>
              <a:rPr lang="nb-NO" altLang="en-US" dirty="0">
                <a:latin typeface="+mn-lt"/>
                <a:ea typeface="ＭＳ Ｐゴシック" charset="-128"/>
                <a:cs typeface="Open Sans Light" charset="0"/>
              </a:rPr>
              <a:t> </a:t>
            </a:r>
            <a:r>
              <a:rPr lang="nb-NO" altLang="en-US" dirty="0" err="1">
                <a:latin typeface="+mn-lt"/>
                <a:ea typeface="ＭＳ Ｐゴシック" charset="-128"/>
                <a:cs typeface="Open Sans Light" charset="0"/>
              </a:rPr>
              <a:t>of</a:t>
            </a:r>
            <a:r>
              <a:rPr lang="nb-NO" altLang="en-US" dirty="0">
                <a:latin typeface="+mn-lt"/>
                <a:ea typeface="ＭＳ Ｐゴシック" charset="-128"/>
                <a:cs typeface="Open Sans Light" charset="0"/>
              </a:rPr>
              <a:t> data</a:t>
            </a:r>
          </a:p>
          <a:p>
            <a:r>
              <a:rPr lang="nb-NO" altLang="en-US" dirty="0">
                <a:ea typeface="ＭＳ Ｐゴシック" charset="-128"/>
                <a:cs typeface="Open Sans Light" charset="0"/>
              </a:rPr>
              <a:t>Testing is </a:t>
            </a:r>
            <a:r>
              <a:rPr lang="nb-NO" altLang="en-US" dirty="0" err="1">
                <a:ea typeface="ＭＳ Ｐゴシック" charset="-128"/>
                <a:cs typeface="Open Sans Light" charset="0"/>
              </a:rPr>
              <a:t>always</a:t>
            </a:r>
            <a:r>
              <a:rPr lang="nb-NO" altLang="en-US" dirty="0">
                <a:ea typeface="ＭＳ Ｐゴシック" charset="-128"/>
                <a:cs typeface="Open Sans Light" charset="0"/>
              </a:rPr>
              <a:t>: </a:t>
            </a:r>
            <a:r>
              <a:rPr lang="nb-NO" altLang="en-US" dirty="0" err="1">
                <a:ea typeface="ＭＳ Ｐゴシック" charset="-128"/>
                <a:cs typeface="Open Sans Light" charset="0"/>
              </a:rPr>
              <a:t>Predict</a:t>
            </a:r>
            <a:r>
              <a:rPr lang="nb-NO" altLang="en-US" dirty="0">
                <a:ea typeface="ＭＳ Ｐゴシック" charset="-128"/>
                <a:cs typeface="Open Sans Light" charset="0"/>
              </a:rPr>
              <a:t> </a:t>
            </a:r>
            <a:r>
              <a:rPr lang="nb-NO" altLang="en-US" dirty="0" err="1">
                <a:ea typeface="ＭＳ Ｐゴシック" charset="-128"/>
                <a:cs typeface="Open Sans Light" charset="0"/>
              </a:rPr>
              <a:t>paradigm</a:t>
            </a:r>
            <a:r>
              <a:rPr lang="nb-NO" altLang="en-US" dirty="0">
                <a:ea typeface="ＭＳ Ｐゴシック" charset="-128"/>
                <a:cs typeface="Open Sans Light" charset="0"/>
              </a:rPr>
              <a:t> forms for 100 </a:t>
            </a:r>
            <a:r>
              <a:rPr lang="nb-NO" altLang="en-US" dirty="0" err="1">
                <a:ea typeface="ＭＳ Ｐゴシック" charset="-128"/>
                <a:cs typeface="Open Sans Light" charset="0"/>
              </a:rPr>
              <a:t>previously</a:t>
            </a:r>
            <a:r>
              <a:rPr lang="nb-NO" altLang="en-US" dirty="0">
                <a:ea typeface="ＭＳ Ｐゴシック" charset="-128"/>
                <a:cs typeface="Open Sans Light" charset="0"/>
              </a:rPr>
              <a:t> </a:t>
            </a:r>
            <a:r>
              <a:rPr lang="nb-NO" altLang="en-US" dirty="0" err="1">
                <a:ea typeface="ＭＳ Ｐゴシック" charset="-128"/>
                <a:cs typeface="Open Sans Light" charset="0"/>
              </a:rPr>
              <a:t>unseen</a:t>
            </a:r>
            <a:r>
              <a:rPr lang="nb-NO" altLang="en-US" dirty="0">
                <a:ea typeface="ＭＳ Ｐゴシック" charset="-128"/>
                <a:cs typeface="Open Sans Light" charset="0"/>
              </a:rPr>
              <a:t> </a:t>
            </a:r>
            <a:r>
              <a:rPr lang="nb-NO" altLang="en-US" dirty="0" err="1">
                <a:ea typeface="ＭＳ Ｐゴシック" charset="-128"/>
                <a:cs typeface="Open Sans Light" charset="0"/>
              </a:rPr>
              <a:t>words</a:t>
            </a:r>
            <a:endParaRPr lang="nb-NO" altLang="en-US" dirty="0">
              <a:latin typeface="+mn-lt"/>
              <a:ea typeface="ＭＳ Ｐゴシック" charset="-128"/>
              <a:cs typeface="Open Sans Light" charset="0"/>
            </a:endParaRPr>
          </a:p>
          <a:p>
            <a:r>
              <a:rPr lang="en-US" altLang="en-US" dirty="0">
                <a:latin typeface="Open Sans Light" charset="0"/>
                <a:ea typeface="ＭＳ Ｐゴシック" charset="-128"/>
                <a:cs typeface="Open Sans Light" charset="0"/>
              </a:rPr>
              <a:t>Two versions of experiment:</a:t>
            </a:r>
          </a:p>
          <a:p>
            <a:pPr marL="342900" lvl="1" indent="0">
              <a:buNone/>
            </a:pPr>
            <a:r>
              <a:rPr lang="en-US" altLang="en-US" dirty="0">
                <a:latin typeface="Open Sans Light" charset="0"/>
                <a:ea typeface="ＭＳ Ｐゴシック" charset="-128"/>
                <a:cs typeface="Open Sans Light" charset="0"/>
              </a:rPr>
              <a:t>	</a:t>
            </a:r>
            <a:r>
              <a:rPr lang="en-US" altLang="en-US" sz="2200" dirty="0">
                <a:latin typeface="Open Sans Light" charset="0"/>
                <a:ea typeface="ＭＳ Ｐゴシック" charset="-128"/>
                <a:cs typeface="Open Sans Light" charset="0"/>
              </a:rPr>
              <a:t>Training on entire paradigm, </a:t>
            </a:r>
            <a:r>
              <a:rPr lang="en-US" altLang="en-US" sz="2200" b="1" dirty="0">
                <a:latin typeface="Open Sans Light" charset="0"/>
                <a:ea typeface="ＭＳ Ｐゴシック" charset="-128"/>
                <a:cs typeface="Open Sans Light" charset="0"/>
              </a:rPr>
              <a:t>all forms</a:t>
            </a:r>
          </a:p>
          <a:p>
            <a:pPr marL="342900" lvl="1" indent="0">
              <a:buNone/>
            </a:pPr>
            <a:r>
              <a:rPr lang="en-US" altLang="en-US" sz="2200" dirty="0">
                <a:latin typeface="Open Sans Light" charset="0"/>
                <a:ea typeface="ＭＳ Ｐゴシック" charset="-128"/>
                <a:cs typeface="Open Sans Light" charset="0"/>
              </a:rPr>
              <a:t>	Training only on the </a:t>
            </a:r>
            <a:r>
              <a:rPr lang="en-US" altLang="en-US" sz="2200" b="1" dirty="0">
                <a:latin typeface="Open Sans Light" charset="0"/>
                <a:ea typeface="ＭＳ Ｐゴシック" charset="-128"/>
                <a:cs typeface="Open Sans Light" charset="0"/>
              </a:rPr>
              <a:t>single most frequent form</a:t>
            </a:r>
            <a:endParaRPr lang="en-US" altLang="en-US" b="1" dirty="0">
              <a:latin typeface="Open Sans Light" charset="0"/>
              <a:ea typeface="ＭＳ Ｐゴシック" charset="-128"/>
              <a:cs typeface="Open Sans Light" charset="0"/>
            </a:endParaRPr>
          </a:p>
          <a:p>
            <a:pPr lvl="1"/>
            <a:endParaRPr lang="en-US" altLang="en-US" dirty="0">
              <a:latin typeface="Open Sans Light" charset="0"/>
              <a:ea typeface="ＭＳ Ｐゴシック" charset="-128"/>
              <a:cs typeface="Open Sans Light" charset="0"/>
            </a:endParaRPr>
          </a:p>
        </p:txBody>
      </p:sp>
      <p:sp>
        <p:nvSpPr>
          <p:cNvPr id="2" name="Oval 1">
            <a:extLst>
              <a:ext uri="{FF2B5EF4-FFF2-40B4-BE49-F238E27FC236}">
                <a16:creationId xmlns:a16="http://schemas.microsoft.com/office/drawing/2014/main" id="{C57F0E69-602A-1C49-A6EF-A1999C35CBA3}"/>
              </a:ext>
            </a:extLst>
          </p:cNvPr>
          <p:cNvSpPr/>
          <p:nvPr/>
        </p:nvSpPr>
        <p:spPr>
          <a:xfrm>
            <a:off x="1033272" y="4087368"/>
            <a:ext cx="265176" cy="24688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28A5E6F7-C5B1-2F45-8579-F9C6EA0D86B5}"/>
              </a:ext>
            </a:extLst>
          </p:cNvPr>
          <p:cNvSpPr/>
          <p:nvPr/>
        </p:nvSpPr>
        <p:spPr>
          <a:xfrm>
            <a:off x="1024128" y="4443984"/>
            <a:ext cx="265176" cy="23774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00181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1208689" y="718676"/>
          <a:ext cx="6740127" cy="4445083"/>
        </p:xfrm>
        <a:graphic>
          <a:graphicData uri="http://schemas.openxmlformats.org/drawingml/2006/table">
            <a:tbl>
              <a:tblPr/>
              <a:tblGrid>
                <a:gridCol w="1040606">
                  <a:extLst>
                    <a:ext uri="{9D8B030D-6E8A-4147-A177-3AD203B41FA5}">
                      <a16:colId xmlns:a16="http://schemas.microsoft.com/office/drawing/2014/main" val="20000"/>
                    </a:ext>
                  </a:extLst>
                </a:gridCol>
                <a:gridCol w="640556">
                  <a:extLst>
                    <a:ext uri="{9D8B030D-6E8A-4147-A177-3AD203B41FA5}">
                      <a16:colId xmlns:a16="http://schemas.microsoft.com/office/drawing/2014/main" val="20001"/>
                    </a:ext>
                  </a:extLst>
                </a:gridCol>
                <a:gridCol w="516731">
                  <a:extLst>
                    <a:ext uri="{9D8B030D-6E8A-4147-A177-3AD203B41FA5}">
                      <a16:colId xmlns:a16="http://schemas.microsoft.com/office/drawing/2014/main" val="20002"/>
                    </a:ext>
                  </a:extLst>
                </a:gridCol>
                <a:gridCol w="4542234">
                  <a:extLst>
                    <a:ext uri="{9D8B030D-6E8A-4147-A177-3AD203B41FA5}">
                      <a16:colId xmlns:a16="http://schemas.microsoft.com/office/drawing/2014/main" val="20003"/>
                    </a:ext>
                  </a:extLst>
                </a:gridCol>
              </a:tblGrid>
              <a:tr h="374995">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x-none" sz="1100" b="1" i="0" u="none" strike="noStrike" cap="none" normalizeH="0" baseline="0">
                          <a:ln>
                            <a:noFill/>
                          </a:ln>
                          <a:solidFill>
                            <a:srgbClr val="FFFFFF"/>
                          </a:solidFill>
                          <a:effectLst/>
                          <a:latin typeface="Calibri" charset="0"/>
                          <a:ea typeface="ＭＳ Ｐゴシック" charset="-128"/>
                        </a:rPr>
                        <a:t>Frequency &amp; Form</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x-none" sz="1100" b="1" i="0" u="none" strike="noStrike" cap="none" normalizeH="0" baseline="0">
                          <a:ln>
                            <a:noFill/>
                          </a:ln>
                          <a:solidFill>
                            <a:srgbClr val="FFFFFF"/>
                          </a:solidFill>
                          <a:effectLst/>
                          <a:latin typeface="Calibri" charset="0"/>
                          <a:ea typeface="ＭＳ Ｐゴシック" charset="-128"/>
                        </a:rPr>
                        <a:t>Lemma</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x-none" sz="1100" b="1" i="0" u="none" strike="noStrike" cap="none" normalizeH="0" baseline="0">
                          <a:ln>
                            <a:noFill/>
                          </a:ln>
                          <a:solidFill>
                            <a:srgbClr val="FFFFFF"/>
                          </a:solidFill>
                          <a:effectLst/>
                          <a:latin typeface="Calibri" charset="0"/>
                          <a:ea typeface="ＭＳ Ｐゴシック" charset="-128"/>
                        </a:rPr>
                        <a:t>POS</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x-none" sz="1100" b="1" i="0" u="none" strike="noStrike" cap="none" normalizeH="0" baseline="0" dirty="0">
                          <a:ln>
                            <a:noFill/>
                          </a:ln>
                          <a:solidFill>
                            <a:srgbClr val="FFFFFF"/>
                          </a:solidFill>
                          <a:effectLst/>
                          <a:latin typeface="Calibri" charset="0"/>
                          <a:ea typeface="ＭＳ Ｐゴシック" charset="-128"/>
                        </a:rPr>
                        <a:t>Parse of form</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20040">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1447 может</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мочь</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VERB</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Aspect=Imp|Mood=Ind|Number=Sing|Person=3|Tense=Pres|VerbForm=Fin|Voice=Act</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278568">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1286 года</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год</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NOUN</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Animacy=Inan|Case=Gen|Gender=Masc|Number=Sing</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278568">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999 лет</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год</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NOUN</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Animacy=Inan|Case=Gen|Gender=Masc|Number=Plur</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278568">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832 году</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год</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NOUN</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Animacy=Inan|Case=Loc|Gender=Masc|Number=Sing</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r h="278568">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813 время</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время</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NOUN</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Animacy=Inan|Case=Acc|Gender=Neut|Number=Sing</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5"/>
                  </a:ext>
                </a:extLst>
              </a:tr>
              <a:tr h="278568">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678 россии</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россия</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NOUN</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Animacy=Inan|Case=Gen|Gender=Fem|Number=Sing</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6"/>
                  </a:ext>
                </a:extLst>
              </a:tr>
              <a:tr h="320040">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571 могут</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мочь</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VERB</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Aspect=Imp|Mood=Ind|Number=Plur|Person=3|Tense=Pres|VerbForm=Fin|Voice=Act</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7"/>
                  </a:ext>
                </a:extLst>
              </a:tr>
              <a:tr h="278568">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571 люди</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человек</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NOUN</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Animacy=Anim|Case=Nom|Gender=Masc|Number=Plur</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8"/>
                  </a:ext>
                </a:extLst>
              </a:tr>
              <a:tr h="278568">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543 россии</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россия</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NOUN</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Animacy=Inan|Case=Loc|Gender=Fem|Number=Sing</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9"/>
                  </a:ext>
                </a:extLst>
              </a:tr>
              <a:tr h="320040">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436 является</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являться</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VERB</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Aspect=Imp|Mood=Ind|Number=Sing|Person=3|Tense=Pres|VerbForm=Fin|Voice=Act</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0"/>
                  </a:ext>
                </a:extLst>
              </a:tr>
              <a:tr h="278568">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416 случае</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случай</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NOUN</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Animacy=Inan|Case=Loc|Gender=Masc|Number=Sing</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11"/>
                  </a:ext>
                </a:extLst>
              </a:tr>
              <a:tr h="278568">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411 людей</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человек</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NOUN</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Animacy=Anim|Case=Gen|Gender=Masc|Number=Plur</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2"/>
                  </a:ext>
                </a:extLst>
              </a:tr>
              <a:tr h="278568">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403 страны</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страна</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NOUN</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Animacy=Inan|Case=Gen|Gender=Fem|Number=Sing</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13"/>
                  </a:ext>
                </a:extLst>
              </a:tr>
              <a:tr h="278568">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    400 жизни</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жизнь</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a:ln>
                            <a:noFill/>
                          </a:ln>
                          <a:solidFill>
                            <a:srgbClr val="000000"/>
                          </a:solidFill>
                          <a:effectLst/>
                          <a:latin typeface="Calibri" charset="0"/>
                          <a:ea typeface="ＭＳ Ｐゴシック" charset="-128"/>
                        </a:rPr>
                        <a:t>NOUN</a:t>
                      </a:r>
                      <a:endParaRPr kumimoji="0" lang="en-GB" altLang="x-none" sz="1100" b="0" i="0" u="none" strike="noStrike" cap="none" normalizeH="0" baseline="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dirty="0">
                          <a:ln>
                            <a:noFill/>
                          </a:ln>
                          <a:solidFill>
                            <a:srgbClr val="000000"/>
                          </a:solidFill>
                          <a:effectLst/>
                          <a:latin typeface="Calibri" charset="0"/>
                          <a:ea typeface="ＭＳ Ｐゴシック" charset="-128"/>
                        </a:rPr>
                        <a:t>Animacy=</a:t>
                      </a:r>
                      <a:r>
                        <a:rPr kumimoji="0" lang="en-US" altLang="x-none" sz="1100" b="0" i="0" u="none" strike="noStrike" cap="none" normalizeH="0" baseline="0" dirty="0" err="1">
                          <a:ln>
                            <a:noFill/>
                          </a:ln>
                          <a:solidFill>
                            <a:srgbClr val="000000"/>
                          </a:solidFill>
                          <a:effectLst/>
                          <a:latin typeface="Calibri" charset="0"/>
                          <a:ea typeface="ＭＳ Ｐゴシック" charset="-128"/>
                        </a:rPr>
                        <a:t>Inan|Case</a:t>
                      </a:r>
                      <a:r>
                        <a:rPr kumimoji="0" lang="en-US" altLang="x-none" sz="1100" b="0" i="0" u="none" strike="noStrike" cap="none" normalizeH="0" baseline="0" dirty="0">
                          <a:ln>
                            <a:noFill/>
                          </a:ln>
                          <a:solidFill>
                            <a:srgbClr val="000000"/>
                          </a:solidFill>
                          <a:effectLst/>
                          <a:latin typeface="Calibri" charset="0"/>
                          <a:ea typeface="ＭＳ Ｐゴシック" charset="-128"/>
                        </a:rPr>
                        <a:t>=</a:t>
                      </a:r>
                      <a:r>
                        <a:rPr kumimoji="0" lang="en-US" altLang="x-none" sz="1100" b="0" i="0" u="none" strike="noStrike" cap="none" normalizeH="0" baseline="0" dirty="0" err="1">
                          <a:ln>
                            <a:noFill/>
                          </a:ln>
                          <a:solidFill>
                            <a:srgbClr val="000000"/>
                          </a:solidFill>
                          <a:effectLst/>
                          <a:latin typeface="Calibri" charset="0"/>
                          <a:ea typeface="ＭＳ Ｐゴシック" charset="-128"/>
                        </a:rPr>
                        <a:t>Gen|Gender</a:t>
                      </a:r>
                      <a:r>
                        <a:rPr kumimoji="0" lang="en-US" altLang="x-none" sz="1100" b="0" i="0" u="none" strike="noStrike" cap="none" normalizeH="0" baseline="0" dirty="0">
                          <a:ln>
                            <a:noFill/>
                          </a:ln>
                          <a:solidFill>
                            <a:srgbClr val="000000"/>
                          </a:solidFill>
                          <a:effectLst/>
                          <a:latin typeface="Calibri" charset="0"/>
                          <a:ea typeface="ＭＳ Ｐゴシック" charset="-128"/>
                        </a:rPr>
                        <a:t>=</a:t>
                      </a:r>
                      <a:r>
                        <a:rPr kumimoji="0" lang="en-US" altLang="x-none" sz="1100" b="0" i="0" u="none" strike="noStrike" cap="none" normalizeH="0" baseline="0" dirty="0" err="1">
                          <a:ln>
                            <a:noFill/>
                          </a:ln>
                          <a:solidFill>
                            <a:srgbClr val="000000"/>
                          </a:solidFill>
                          <a:effectLst/>
                          <a:latin typeface="Calibri" charset="0"/>
                          <a:ea typeface="ＭＳ Ｐゴシック" charset="-128"/>
                        </a:rPr>
                        <a:t>Fem|Number</a:t>
                      </a:r>
                      <a:r>
                        <a:rPr kumimoji="0" lang="en-US" altLang="x-none" sz="1100" b="0" i="0" u="none" strike="noStrike" cap="none" normalizeH="0" baseline="0" dirty="0">
                          <a:ln>
                            <a:noFill/>
                          </a:ln>
                          <a:solidFill>
                            <a:srgbClr val="000000"/>
                          </a:solidFill>
                          <a:effectLst/>
                          <a:latin typeface="Calibri" charset="0"/>
                          <a:ea typeface="ＭＳ Ｐゴシック" charset="-128"/>
                        </a:rPr>
                        <a:t>=Sing</a:t>
                      </a:r>
                      <a:endParaRPr kumimoji="0" lang="en-GB" altLang="x-none" sz="1100" b="0" i="0" u="none" strike="noStrike" cap="none" normalizeH="0" baseline="0" dirty="0">
                        <a:ln>
                          <a:noFill/>
                        </a:ln>
                        <a:solidFill>
                          <a:srgbClr val="000000"/>
                        </a:solidFill>
                        <a:effectLst/>
                        <a:latin typeface="Calibri" charset="0"/>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4"/>
                  </a:ext>
                </a:extLst>
              </a:tr>
            </a:tbl>
          </a:graphicData>
        </a:graphic>
      </p:graphicFrame>
      <p:sp>
        <p:nvSpPr>
          <p:cNvPr id="50259" name="TextBox 4"/>
          <p:cNvSpPr txBox="1">
            <a:spLocks noChangeArrowheads="1"/>
          </p:cNvSpPr>
          <p:nvPr/>
        </p:nvSpPr>
        <p:spPr bwMode="auto">
          <a:xfrm>
            <a:off x="1208689" y="179785"/>
            <a:ext cx="68553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en-US" altLang="en-US" sz="2800" b="1" dirty="0">
                <a:latin typeface="+mj-lt"/>
              </a:rPr>
              <a:t>Data for training and testing from </a:t>
            </a:r>
            <a:r>
              <a:rPr lang="en-US" altLang="en-US" sz="2800" b="1" dirty="0" err="1">
                <a:latin typeface="+mj-lt"/>
              </a:rPr>
              <a:t>SynTagRus</a:t>
            </a:r>
            <a:endParaRPr lang="en-US" altLang="en-US" sz="2800" b="1" dirty="0">
              <a:latin typeface="+mj-lt"/>
            </a:endParaRPr>
          </a:p>
        </p:txBody>
      </p:sp>
    </p:spTree>
    <p:extLst>
      <p:ext uri="{BB962C8B-B14F-4D97-AF65-F5344CB8AC3E}">
        <p14:creationId xmlns:p14="http://schemas.microsoft.com/office/powerpoint/2010/main" val="1172315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0"/>
            <a:ext cx="64293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081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0"/>
            <a:ext cx="64293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a:spLocks noChangeArrowheads="1"/>
          </p:cNvSpPr>
          <p:nvPr/>
        </p:nvSpPr>
        <p:spPr bwMode="auto">
          <a:xfrm>
            <a:off x="1475185" y="1017985"/>
            <a:ext cx="3242072" cy="1695450"/>
          </a:xfrm>
          <a:prstGeom prst="wedgeRoundRectCallout">
            <a:avLst>
              <a:gd name="adj1" fmla="val 67222"/>
              <a:gd name="adj2" fmla="val 26745"/>
              <a:gd name="adj3" fmla="val 16667"/>
            </a:avLst>
          </a:prstGeom>
          <a:solidFill>
            <a:srgbClr val="92D050"/>
          </a:solidFill>
          <a:ln w="76200">
            <a:solidFill>
              <a:srgbClr val="00B050"/>
            </a:solidFill>
            <a:miter lim="800000"/>
            <a:headEnd/>
            <a:tailEnd/>
          </a:ln>
          <a:effectLst>
            <a:outerShdw blurRad="40000" dist="23000" dir="5400000" rotWithShape="0">
              <a:srgbClr val="000000">
                <a:alpha val="34998"/>
              </a:srgbClr>
            </a:outerShdw>
          </a:effectLst>
        </p:spPr>
        <p:txBody>
          <a:bodyPr anchor="ctr"/>
          <a:lstStyle/>
          <a:p>
            <a:pPr algn="ctr">
              <a:defRPr/>
            </a:pPr>
            <a:r>
              <a:rPr lang="en-US" sz="2700" b="1" dirty="0"/>
              <a:t>So the model that gets the most input should be the most successful, right?</a:t>
            </a:r>
          </a:p>
        </p:txBody>
      </p:sp>
    </p:spTree>
    <p:extLst>
      <p:ext uri="{BB962C8B-B14F-4D97-AF65-F5344CB8AC3E}">
        <p14:creationId xmlns:p14="http://schemas.microsoft.com/office/powerpoint/2010/main" val="3506874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0"/>
            <a:ext cx="64293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a:spLocks noChangeArrowheads="1"/>
          </p:cNvSpPr>
          <p:nvPr/>
        </p:nvSpPr>
        <p:spPr bwMode="auto">
          <a:xfrm>
            <a:off x="1475185" y="1017985"/>
            <a:ext cx="3242072" cy="1695450"/>
          </a:xfrm>
          <a:prstGeom prst="wedgeRoundRectCallout">
            <a:avLst>
              <a:gd name="adj1" fmla="val 67222"/>
              <a:gd name="adj2" fmla="val 26745"/>
              <a:gd name="adj3" fmla="val 16667"/>
            </a:avLst>
          </a:prstGeom>
          <a:solidFill>
            <a:srgbClr val="92D050"/>
          </a:solidFill>
          <a:ln w="76200">
            <a:solidFill>
              <a:srgbClr val="00B050"/>
            </a:solidFill>
            <a:miter lim="800000"/>
            <a:headEnd/>
            <a:tailEnd/>
          </a:ln>
          <a:effectLst>
            <a:outerShdw blurRad="40000" dist="23000" dir="5400000" rotWithShape="0">
              <a:srgbClr val="000000">
                <a:alpha val="34998"/>
              </a:srgbClr>
            </a:outerShdw>
          </a:effectLst>
        </p:spPr>
        <p:txBody>
          <a:bodyPr anchor="ctr"/>
          <a:lstStyle/>
          <a:p>
            <a:pPr algn="ctr">
              <a:defRPr/>
            </a:pPr>
            <a:r>
              <a:rPr lang="en-US" sz="2700" b="1" dirty="0"/>
              <a:t>So the model that gets the most input should be the most successful, right?</a:t>
            </a:r>
          </a:p>
        </p:txBody>
      </p:sp>
      <p:pic>
        <p:nvPicPr>
          <p:cNvPr id="4" name="Picture 2" descr="xcesss Bagg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1189435"/>
            <a:ext cx="20193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a:spLocks noChangeArrowheads="1"/>
          </p:cNvSpPr>
          <p:nvPr/>
        </p:nvSpPr>
        <p:spPr bwMode="auto">
          <a:xfrm>
            <a:off x="6253655" y="0"/>
            <a:ext cx="2063396" cy="746234"/>
          </a:xfrm>
          <a:prstGeom prst="wedgeRoundRectCallout">
            <a:avLst>
              <a:gd name="adj1" fmla="val 34113"/>
              <a:gd name="adj2" fmla="val 130805"/>
              <a:gd name="adj3" fmla="val 16667"/>
            </a:avLst>
          </a:prstGeom>
          <a:solidFill>
            <a:srgbClr val="C36FFA"/>
          </a:solidFill>
          <a:ln w="76200">
            <a:solidFill>
              <a:srgbClr val="7030A0"/>
            </a:solidFill>
            <a:miter lim="800000"/>
            <a:headEnd/>
            <a:tailEnd/>
          </a:ln>
          <a:effectLst>
            <a:outerShdw blurRad="40000" dist="23000" dir="5400000" rotWithShape="0">
              <a:srgbClr val="000000">
                <a:alpha val="34998"/>
              </a:srgbClr>
            </a:outerShdw>
          </a:effectLst>
        </p:spPr>
        <p:txBody>
          <a:bodyPr anchor="ctr"/>
          <a:lstStyle/>
          <a:p>
            <a:pPr algn="ctr">
              <a:defRPr/>
            </a:pPr>
            <a:r>
              <a:rPr lang="en-US" sz="2700" b="1" dirty="0"/>
              <a:t>Maybe not</a:t>
            </a:r>
            <a:r>
              <a:rPr lang="mr-IN" sz="2700" b="1" dirty="0"/>
              <a:t>…</a:t>
            </a:r>
            <a:endParaRPr lang="en-US" sz="2700" b="1" dirty="0"/>
          </a:p>
        </p:txBody>
      </p:sp>
    </p:spTree>
    <p:extLst>
      <p:ext uri="{BB962C8B-B14F-4D97-AF65-F5344CB8AC3E}">
        <p14:creationId xmlns:p14="http://schemas.microsoft.com/office/powerpoint/2010/main" val="3492224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0"/>
            <a:ext cx="64293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a:spLocks noChangeArrowheads="1"/>
          </p:cNvSpPr>
          <p:nvPr/>
        </p:nvSpPr>
        <p:spPr bwMode="auto">
          <a:xfrm>
            <a:off x="3607594" y="621507"/>
            <a:ext cx="3546872" cy="1950244"/>
          </a:xfrm>
          <a:prstGeom prst="roundRect">
            <a:avLst>
              <a:gd name="adj" fmla="val 16667"/>
            </a:avLst>
          </a:prstGeom>
          <a:noFill/>
          <a:ln w="76200">
            <a:solidFill>
              <a:srgbClr val="7030A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350">
              <a:solidFill>
                <a:schemeClr val="lt1"/>
              </a:solidFill>
            </a:endParaRPr>
          </a:p>
        </p:txBody>
      </p:sp>
      <p:sp>
        <p:nvSpPr>
          <p:cNvPr id="4" name="Rounded Rectangular Callout 3"/>
          <p:cNvSpPr>
            <a:spLocks noChangeArrowheads="1"/>
          </p:cNvSpPr>
          <p:nvPr/>
        </p:nvSpPr>
        <p:spPr bwMode="auto">
          <a:xfrm>
            <a:off x="4273153" y="3274219"/>
            <a:ext cx="3242072" cy="1695450"/>
          </a:xfrm>
          <a:prstGeom prst="wedgeRoundRectCallout">
            <a:avLst>
              <a:gd name="adj1" fmla="val -14662"/>
              <a:gd name="adj2" fmla="val -90037"/>
              <a:gd name="adj3" fmla="val 16667"/>
            </a:avLst>
          </a:prstGeom>
          <a:solidFill>
            <a:srgbClr val="C36FFA"/>
          </a:solidFill>
          <a:ln w="76200">
            <a:solidFill>
              <a:srgbClr val="7030A0"/>
            </a:solidFill>
            <a:miter lim="800000"/>
            <a:headEnd/>
            <a:tailEnd/>
          </a:ln>
          <a:effectLst>
            <a:outerShdw blurRad="40000" dist="23000" dir="5400000" rotWithShape="0">
              <a:srgbClr val="000000">
                <a:alpha val="34998"/>
              </a:srgbClr>
            </a:outerShdw>
          </a:effectLst>
        </p:spPr>
        <p:txBody>
          <a:bodyPr anchor="ctr"/>
          <a:lstStyle/>
          <a:p>
            <a:pPr algn="ctr">
              <a:defRPr/>
            </a:pPr>
            <a:r>
              <a:rPr lang="en-US" sz="2700" b="1" dirty="0"/>
              <a:t>1800-5400: </a:t>
            </a:r>
          </a:p>
          <a:p>
            <a:pPr algn="ctr">
              <a:defRPr/>
            </a:pPr>
            <a:r>
              <a:rPr lang="en-US" sz="2700" b="1" dirty="0"/>
              <a:t>Single forms model outperforms </a:t>
            </a:r>
          </a:p>
          <a:p>
            <a:pPr algn="ctr">
              <a:defRPr/>
            </a:pPr>
            <a:r>
              <a:rPr lang="en-US" sz="2700" b="1" dirty="0"/>
              <a:t>full paradigms</a:t>
            </a:r>
          </a:p>
        </p:txBody>
      </p:sp>
    </p:spTree>
    <p:extLst>
      <p:ext uri="{BB962C8B-B14F-4D97-AF65-F5344CB8AC3E}">
        <p14:creationId xmlns:p14="http://schemas.microsoft.com/office/powerpoint/2010/main" val="688762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0"/>
            <a:ext cx="64293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a:spLocks noChangeArrowheads="1"/>
          </p:cNvSpPr>
          <p:nvPr/>
        </p:nvSpPr>
        <p:spPr bwMode="auto">
          <a:xfrm>
            <a:off x="0" y="1511033"/>
            <a:ext cx="3242072" cy="2437209"/>
          </a:xfrm>
          <a:prstGeom prst="wedgeRoundRectCallout">
            <a:avLst>
              <a:gd name="adj1" fmla="val 77103"/>
              <a:gd name="adj2" fmla="val -28445"/>
              <a:gd name="adj3" fmla="val 16667"/>
            </a:avLst>
          </a:prstGeom>
          <a:solidFill>
            <a:srgbClr val="92D050"/>
          </a:solidFill>
          <a:ln w="76200">
            <a:solidFill>
              <a:srgbClr val="00B050"/>
            </a:solidFill>
            <a:miter lim="800000"/>
            <a:headEnd/>
            <a:tailEnd/>
          </a:ln>
          <a:effectLst>
            <a:outerShdw blurRad="40000" dist="23000" dir="5400000" rotWithShape="0">
              <a:srgbClr val="000000">
                <a:alpha val="34998"/>
              </a:srgbClr>
            </a:outerShdw>
          </a:effectLst>
        </p:spPr>
        <p:txBody>
          <a:bodyPr anchor="ctr"/>
          <a:lstStyle/>
          <a:p>
            <a:pPr algn="ctr">
              <a:defRPr/>
            </a:pPr>
            <a:r>
              <a:rPr lang="en-US" sz="2700" b="1" dirty="0"/>
              <a:t>Excess data is probably overpopulating the search domain </a:t>
            </a:r>
          </a:p>
        </p:txBody>
      </p:sp>
      <p:pic>
        <p:nvPicPr>
          <p:cNvPr id="5" name="Picture 4" descr="mage result for overpacked suitcas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89681" l="3105" r="99837"/>
                    </a14:imgEffect>
                  </a14:imgLayer>
                </a14:imgProps>
              </a:ext>
              <a:ext uri="{28A0092B-C50C-407E-A947-70E740481C1C}">
                <a14:useLocalDpi xmlns:a14="http://schemas.microsoft.com/office/drawing/2010/main" val="0"/>
              </a:ext>
            </a:extLst>
          </a:blip>
          <a:srcRect/>
          <a:stretch>
            <a:fillRect/>
          </a:stretch>
        </p:blipFill>
        <p:spPr bwMode="auto">
          <a:xfrm>
            <a:off x="3415862" y="2234794"/>
            <a:ext cx="5044966" cy="335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508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5321-FE73-5B4B-B0E6-B479D39D5766}"/>
              </a:ext>
            </a:extLst>
          </p:cNvPr>
          <p:cNvSpPr>
            <a:spLocks noGrp="1"/>
          </p:cNvSpPr>
          <p:nvPr>
            <p:ph type="title"/>
          </p:nvPr>
        </p:nvSpPr>
        <p:spPr/>
        <p:txBody>
          <a:bodyPr>
            <a:normAutofit fontScale="90000"/>
          </a:bodyPr>
          <a:lstStyle/>
          <a:p>
            <a:r>
              <a:rPr lang="en-GB" b="1" dirty="0"/>
              <a:t>Strategic targeting of rich inflectional morphology for linguistic analysis and L2 acquisition</a:t>
            </a:r>
            <a:endParaRPr lang="en-NO" dirty="0"/>
          </a:p>
        </p:txBody>
      </p:sp>
      <p:sp>
        <p:nvSpPr>
          <p:cNvPr id="3" name="Content Placeholder 2">
            <a:extLst>
              <a:ext uri="{FF2B5EF4-FFF2-40B4-BE49-F238E27FC236}">
                <a16:creationId xmlns:a16="http://schemas.microsoft.com/office/drawing/2014/main" id="{4C65E16C-66A8-9142-84B7-C4593D1792BB}"/>
              </a:ext>
            </a:extLst>
          </p:cNvPr>
          <p:cNvSpPr>
            <a:spLocks noGrp="1"/>
          </p:cNvSpPr>
          <p:nvPr>
            <p:ph idx="1"/>
          </p:nvPr>
        </p:nvSpPr>
        <p:spPr/>
        <p:txBody>
          <a:bodyPr>
            <a:normAutofit/>
          </a:bodyPr>
          <a:lstStyle/>
          <a:p>
            <a:r>
              <a:rPr lang="en-NO" sz="2400" b="1" dirty="0"/>
              <a:t>What I used to believe:</a:t>
            </a:r>
          </a:p>
          <a:p>
            <a:pPr lvl="1"/>
            <a:r>
              <a:rPr lang="en-NO" sz="2400" dirty="0"/>
              <a:t>students need to memorize full paradigms in order to achieve fluency</a:t>
            </a:r>
          </a:p>
          <a:p>
            <a:pPr lvl="1"/>
            <a:endParaRPr lang="en-NO" sz="2400" dirty="0"/>
          </a:p>
          <a:p>
            <a:r>
              <a:rPr lang="en-NO" sz="2400" b="1" dirty="0"/>
              <a:t>What I now believe:</a:t>
            </a:r>
          </a:p>
          <a:p>
            <a:pPr lvl="1"/>
            <a:r>
              <a:rPr lang="en-NO" sz="2400" dirty="0"/>
              <a:t>full paradigms are a fiction and we can strategically target acquisition of morphology</a:t>
            </a:r>
          </a:p>
        </p:txBody>
      </p:sp>
    </p:spTree>
    <p:extLst>
      <p:ext uri="{BB962C8B-B14F-4D97-AF65-F5344CB8AC3E}">
        <p14:creationId xmlns:p14="http://schemas.microsoft.com/office/powerpoint/2010/main" val="1806414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0"/>
            <a:ext cx="6429375" cy="5143500"/>
          </a:xfrm>
          <a:prstGeom prst="rect">
            <a:avLst/>
          </a:prstGeom>
        </p:spPr>
      </p:pic>
      <p:sp>
        <p:nvSpPr>
          <p:cNvPr id="3" name="Rounded Rectangular Callout 2"/>
          <p:cNvSpPr>
            <a:spLocks noChangeArrowheads="1"/>
          </p:cNvSpPr>
          <p:nvPr/>
        </p:nvSpPr>
        <p:spPr bwMode="auto">
          <a:xfrm>
            <a:off x="0" y="199697"/>
            <a:ext cx="3289738" cy="2650373"/>
          </a:xfrm>
          <a:prstGeom prst="wedgeRoundRectCallout">
            <a:avLst>
              <a:gd name="adj1" fmla="val 38769"/>
              <a:gd name="adj2" fmla="val 83216"/>
              <a:gd name="adj3" fmla="val 16667"/>
            </a:avLst>
          </a:prstGeom>
          <a:solidFill>
            <a:srgbClr val="C36FFA"/>
          </a:solidFill>
          <a:ln w="76200">
            <a:solidFill>
              <a:srgbClr val="7030A0"/>
            </a:solidFill>
            <a:miter lim="800000"/>
            <a:headEnd/>
            <a:tailEnd/>
          </a:ln>
          <a:effectLst>
            <a:outerShdw blurRad="40000" dist="23000" dir="5400000" rotWithShape="0">
              <a:srgbClr val="000000">
                <a:alpha val="34998"/>
              </a:srgbClr>
            </a:outerShdw>
          </a:effectLst>
        </p:spPr>
        <p:txBody>
          <a:bodyPr anchor="ctr"/>
          <a:lstStyle/>
          <a:p>
            <a:pPr algn="ctr">
              <a:defRPr/>
            </a:pPr>
            <a:r>
              <a:rPr lang="en-US" sz="2700" b="1" dirty="0"/>
              <a:t>After 11 iterations, the errors committed by the single forms model are consistently smaller</a:t>
            </a:r>
          </a:p>
        </p:txBody>
      </p:sp>
    </p:spTree>
    <p:extLst>
      <p:ext uri="{BB962C8B-B14F-4D97-AF65-F5344CB8AC3E}">
        <p14:creationId xmlns:p14="http://schemas.microsoft.com/office/powerpoint/2010/main" val="990058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normAutofit/>
          </a:bodyPr>
          <a:lstStyle/>
          <a:p>
            <a:r>
              <a:rPr lang="en-US" altLang="en-US" sz="3600" b="1" dirty="0">
                <a:latin typeface="+mj-lt"/>
                <a:ea typeface="ＭＳ Ｐゴシック" charset="-128"/>
                <a:cs typeface="Open Sans" charset="0"/>
              </a:rPr>
              <a:t>Machine-learning experiment: Summary</a:t>
            </a:r>
          </a:p>
        </p:txBody>
      </p:sp>
      <p:sp>
        <p:nvSpPr>
          <p:cNvPr id="59394" name="Content Placeholder 2"/>
          <p:cNvSpPr>
            <a:spLocks noGrp="1"/>
          </p:cNvSpPr>
          <p:nvPr>
            <p:ph idx="1"/>
          </p:nvPr>
        </p:nvSpPr>
        <p:spPr>
          <a:xfrm>
            <a:off x="756745" y="1313260"/>
            <a:ext cx="7693572" cy="3615928"/>
          </a:xfrm>
        </p:spPr>
        <p:txBody>
          <a:bodyPr>
            <a:noAutofit/>
          </a:bodyPr>
          <a:lstStyle/>
          <a:p>
            <a:r>
              <a:rPr lang="en-US" altLang="en-US" sz="2800" dirty="0">
                <a:latin typeface="+mn-lt"/>
                <a:ea typeface="ＭＳ Ｐゴシック" charset="-128"/>
                <a:cs typeface="Open Sans Light" charset="0"/>
              </a:rPr>
              <a:t>Learning is potentially enhanced by focus </a:t>
            </a:r>
            <a:r>
              <a:rPr lang="en-US" altLang="en-US" sz="2800" b="1" dirty="0">
                <a:latin typeface="+mn-lt"/>
                <a:ea typeface="ＭＳ Ｐゴシック" charset="-128"/>
                <a:cs typeface="Open Sans Light" charset="0"/>
              </a:rPr>
              <a:t>only on the most typical wordforms</a:t>
            </a:r>
            <a:r>
              <a:rPr lang="en-US" altLang="en-US" sz="2800" dirty="0">
                <a:latin typeface="+mn-lt"/>
                <a:ea typeface="ＭＳ Ｐゴシック" charset="-128"/>
                <a:cs typeface="Open Sans Light" charset="0"/>
              </a:rPr>
              <a:t> attested for each lexeme: </a:t>
            </a:r>
            <a:r>
              <a:rPr lang="en-US" altLang="en-US" sz="2800" b="1" dirty="0">
                <a:latin typeface="+mn-lt"/>
                <a:ea typeface="ＭＳ Ｐゴシック" charset="-128"/>
                <a:cs typeface="Open Sans Light" charset="0"/>
              </a:rPr>
              <a:t>accuracy increases </a:t>
            </a:r>
            <a:r>
              <a:rPr lang="en-US" altLang="en-US" sz="2800" dirty="0">
                <a:latin typeface="+mn-lt"/>
                <a:ea typeface="ＭＳ Ｐゴシック" charset="-128"/>
                <a:cs typeface="Open Sans Light" charset="0"/>
              </a:rPr>
              <a:t>and </a:t>
            </a:r>
            <a:r>
              <a:rPr lang="en-US" altLang="en-US" sz="2800" b="1" dirty="0">
                <a:latin typeface="+mn-lt"/>
                <a:ea typeface="ＭＳ Ｐゴシック" charset="-128"/>
                <a:cs typeface="Open Sans Light" charset="0"/>
              </a:rPr>
              <a:t>severity of errors decreases</a:t>
            </a:r>
          </a:p>
          <a:p>
            <a:r>
              <a:rPr lang="en-US" altLang="en-US" sz="2800" dirty="0">
                <a:ea typeface="ＭＳ Ｐゴシック" charset="-128"/>
                <a:cs typeface="Open Sans Light" charset="0"/>
              </a:rPr>
              <a:t>This finding is </a:t>
            </a:r>
            <a:r>
              <a:rPr lang="en-US" altLang="en-US" sz="2800" b="1" dirty="0">
                <a:ea typeface="ＭＳ Ｐゴシック" charset="-128"/>
                <a:cs typeface="Open Sans Light" charset="0"/>
              </a:rPr>
              <a:t>consistent with a usage-based cognitively plausible model</a:t>
            </a:r>
          </a:p>
        </p:txBody>
      </p:sp>
    </p:spTree>
    <p:extLst>
      <p:ext uri="{BB962C8B-B14F-4D97-AF65-F5344CB8AC3E}">
        <p14:creationId xmlns:p14="http://schemas.microsoft.com/office/powerpoint/2010/main" val="672153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ge result for packed suitcase"/>
          <p:cNvPicPr>
            <a:picLocks noChangeAspect="1" noChangeArrowheads="1"/>
          </p:cNvPicPr>
          <p:nvPr/>
        </p:nvPicPr>
        <p:blipFill rotWithShape="1">
          <a:blip r:embed="rId2">
            <a:extLst>
              <a:ext uri="{28A0092B-C50C-407E-A947-70E740481C1C}">
                <a14:useLocalDpi xmlns:a14="http://schemas.microsoft.com/office/drawing/2010/main" val="0"/>
              </a:ext>
            </a:extLst>
          </a:blip>
          <a:srcRect l="5566" t="3641"/>
          <a:stretch/>
        </p:blipFill>
        <p:spPr bwMode="auto">
          <a:xfrm>
            <a:off x="3962402" y="1382787"/>
            <a:ext cx="5528439" cy="37607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200" b="1" dirty="0">
                <a:latin typeface="+mj-lt"/>
              </a:rPr>
              <a:t>How Can We Escape From </a:t>
            </a:r>
            <a:br>
              <a:rPr lang="en-US" sz="3200" b="1" dirty="0"/>
            </a:br>
            <a:r>
              <a:rPr lang="en-US" sz="3200" b="1" dirty="0">
                <a:latin typeface="+mj-lt"/>
              </a:rPr>
              <a:t>Overstuffed Paradigms?</a:t>
            </a:r>
          </a:p>
        </p:txBody>
      </p:sp>
      <p:sp>
        <p:nvSpPr>
          <p:cNvPr id="4" name="Content Placeholder 2"/>
          <p:cNvSpPr>
            <a:spLocks noGrp="1"/>
          </p:cNvSpPr>
          <p:nvPr>
            <p:ph idx="1"/>
          </p:nvPr>
        </p:nvSpPr>
        <p:spPr>
          <a:xfrm>
            <a:off x="376488" y="1319786"/>
            <a:ext cx="3669995" cy="3823714"/>
          </a:xfrm>
        </p:spPr>
        <p:txBody>
          <a:bodyPr>
            <a:normAutofit/>
          </a:bodyPr>
          <a:lstStyle/>
          <a:p>
            <a:r>
              <a:rPr lang="en-US" altLang="en-US" sz="2800" dirty="0">
                <a:latin typeface="+mn-lt"/>
                <a:ea typeface="ＭＳ Ｐゴシック" charset="-128"/>
                <a:cs typeface="Open Sans Light" charset="0"/>
              </a:rPr>
              <a:t>Textbooks have always focused on certain forms and constructions</a:t>
            </a:r>
          </a:p>
          <a:p>
            <a:r>
              <a:rPr lang="en-US" altLang="en-US" sz="2800" dirty="0">
                <a:latin typeface="+mn-lt"/>
                <a:ea typeface="ＭＳ Ｐゴシック" charset="-128"/>
                <a:cs typeface="Open Sans Light" charset="0"/>
              </a:rPr>
              <a:t>Now we can do this in a scientific, consistent way</a:t>
            </a:r>
          </a:p>
        </p:txBody>
      </p:sp>
    </p:spTree>
    <p:extLst>
      <p:ext uri="{BB962C8B-B14F-4D97-AF65-F5344CB8AC3E}">
        <p14:creationId xmlns:p14="http://schemas.microsoft.com/office/powerpoint/2010/main" val="2060401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9C5851-72B7-9544-AEB5-A7A910FD3D78}"/>
              </a:ext>
            </a:extLst>
          </p:cNvPr>
          <p:cNvSpPr>
            <a:spLocks noGrp="1"/>
          </p:cNvSpPr>
          <p:nvPr>
            <p:ph type="title"/>
          </p:nvPr>
        </p:nvSpPr>
        <p:spPr/>
        <p:txBody>
          <a:bodyPr/>
          <a:lstStyle/>
          <a:p>
            <a:r>
              <a:rPr lang="nb-NO" b="1" dirty="0" err="1"/>
              <a:t>SMARTool</a:t>
            </a:r>
            <a:r>
              <a:rPr lang="nb-NO" b="1" dirty="0"/>
              <a:t> = Strategic </a:t>
            </a:r>
            <a:r>
              <a:rPr lang="nb-NO" b="1" dirty="0" err="1"/>
              <a:t>Mastery</a:t>
            </a:r>
            <a:r>
              <a:rPr lang="nb-NO" b="1" dirty="0"/>
              <a:t> </a:t>
            </a:r>
            <a:r>
              <a:rPr lang="nb-NO" b="1" dirty="0" err="1"/>
              <a:t>of</a:t>
            </a:r>
            <a:r>
              <a:rPr lang="nb-NO" b="1" dirty="0"/>
              <a:t> Russian </a:t>
            </a:r>
            <a:r>
              <a:rPr lang="nb-NO" b="1" dirty="0" err="1"/>
              <a:t>Tool</a:t>
            </a:r>
            <a:endParaRPr lang="nb-NO" b="1" dirty="0"/>
          </a:p>
        </p:txBody>
      </p:sp>
      <p:sp>
        <p:nvSpPr>
          <p:cNvPr id="5" name="Content Placeholder 4">
            <a:extLst>
              <a:ext uri="{FF2B5EF4-FFF2-40B4-BE49-F238E27FC236}">
                <a16:creationId xmlns:a16="http://schemas.microsoft.com/office/drawing/2014/main" id="{E5E10F40-9AF0-2D4E-868B-68EED2F63BF4}"/>
              </a:ext>
            </a:extLst>
          </p:cNvPr>
          <p:cNvSpPr>
            <a:spLocks noGrp="1"/>
          </p:cNvSpPr>
          <p:nvPr>
            <p:ph idx="1"/>
          </p:nvPr>
        </p:nvSpPr>
        <p:spPr>
          <a:xfrm>
            <a:off x="628650" y="1268016"/>
            <a:ext cx="7349665" cy="435141"/>
          </a:xfrm>
        </p:spPr>
        <p:txBody>
          <a:bodyPr>
            <a:normAutofit/>
          </a:bodyPr>
          <a:lstStyle/>
          <a:p>
            <a:pPr marL="0" indent="0">
              <a:buNone/>
            </a:pPr>
            <a:r>
              <a:rPr lang="nb-NO" sz="2000" dirty="0"/>
              <a:t>The </a:t>
            </a:r>
            <a:r>
              <a:rPr lang="nb-NO" sz="2000" dirty="0" err="1"/>
              <a:t>SMARTool</a:t>
            </a:r>
            <a:r>
              <a:rPr lang="nb-NO" sz="2000" dirty="0"/>
              <a:t> is </a:t>
            </a:r>
            <a:r>
              <a:rPr lang="nb-NO" sz="2000" dirty="0" err="1"/>
              <a:t>available</a:t>
            </a:r>
            <a:r>
              <a:rPr lang="nb-NO" sz="2000" dirty="0"/>
              <a:t> at: </a:t>
            </a:r>
            <a:r>
              <a:rPr lang="nb-NO" sz="2000" dirty="0">
                <a:hlinkClick r:id="rId2"/>
              </a:rPr>
              <a:t>http://uit-no.github.io/smartool/</a:t>
            </a:r>
            <a:endParaRPr lang="nb-NO" sz="2000" dirty="0"/>
          </a:p>
          <a:p>
            <a:endParaRPr lang="nb-NO" dirty="0"/>
          </a:p>
        </p:txBody>
      </p:sp>
      <p:pic>
        <p:nvPicPr>
          <p:cNvPr id="6" name="Picture 5">
            <a:extLst>
              <a:ext uri="{FF2B5EF4-FFF2-40B4-BE49-F238E27FC236}">
                <a16:creationId xmlns:a16="http://schemas.microsoft.com/office/drawing/2014/main" id="{4449ABA1-9BB1-E34B-96E7-0298B30E94D8}"/>
              </a:ext>
            </a:extLst>
          </p:cNvPr>
          <p:cNvPicPr>
            <a:picLocks noChangeAspect="1"/>
          </p:cNvPicPr>
          <p:nvPr/>
        </p:nvPicPr>
        <p:blipFill>
          <a:blip r:embed="rId3"/>
          <a:stretch>
            <a:fillRect/>
          </a:stretch>
        </p:blipFill>
        <p:spPr>
          <a:xfrm>
            <a:off x="7050747" y="3951385"/>
            <a:ext cx="2007424" cy="681590"/>
          </a:xfrm>
          <a:prstGeom prst="rect">
            <a:avLst/>
          </a:prstGeom>
        </p:spPr>
      </p:pic>
      <p:pic>
        <p:nvPicPr>
          <p:cNvPr id="7" name="Picture 6">
            <a:extLst>
              <a:ext uri="{FF2B5EF4-FFF2-40B4-BE49-F238E27FC236}">
                <a16:creationId xmlns:a16="http://schemas.microsoft.com/office/drawing/2014/main" id="{A150C57D-1CC8-4145-935E-3D1F0EF7DFD5}"/>
              </a:ext>
            </a:extLst>
          </p:cNvPr>
          <p:cNvPicPr>
            <a:picLocks noChangeAspect="1"/>
          </p:cNvPicPr>
          <p:nvPr/>
        </p:nvPicPr>
        <p:blipFill>
          <a:blip r:embed="rId4"/>
          <a:stretch>
            <a:fillRect/>
          </a:stretch>
        </p:blipFill>
        <p:spPr>
          <a:xfrm>
            <a:off x="6882292" y="2262188"/>
            <a:ext cx="2192046" cy="1461363"/>
          </a:xfrm>
          <a:prstGeom prst="rect">
            <a:avLst/>
          </a:prstGeom>
        </p:spPr>
      </p:pic>
      <p:sp>
        <p:nvSpPr>
          <p:cNvPr id="8" name="TextBox 7">
            <a:extLst>
              <a:ext uri="{FF2B5EF4-FFF2-40B4-BE49-F238E27FC236}">
                <a16:creationId xmlns:a16="http://schemas.microsoft.com/office/drawing/2014/main" id="{8BFD65B3-BDA9-7642-9F45-C482DA7F5865}"/>
              </a:ext>
            </a:extLst>
          </p:cNvPr>
          <p:cNvSpPr txBox="1"/>
          <p:nvPr/>
        </p:nvSpPr>
        <p:spPr>
          <a:xfrm>
            <a:off x="628650" y="1703157"/>
            <a:ext cx="5939674" cy="3139321"/>
          </a:xfrm>
          <a:prstGeom prst="rect">
            <a:avLst/>
          </a:prstGeom>
          <a:noFill/>
        </p:spPr>
        <p:txBody>
          <a:bodyPr wrap="square" rtlCol="0">
            <a:spAutoFit/>
          </a:bodyPr>
          <a:lstStyle/>
          <a:p>
            <a:r>
              <a:rPr lang="nb-NO" dirty="0" err="1"/>
              <a:t>Free</a:t>
            </a:r>
            <a:r>
              <a:rPr lang="nb-NO" dirty="0"/>
              <a:t> web </a:t>
            </a:r>
            <a:r>
              <a:rPr lang="nb-NO" dirty="0" err="1"/>
              <a:t>resource</a:t>
            </a:r>
            <a:r>
              <a:rPr lang="nb-NO" dirty="0"/>
              <a:t> for L2 </a:t>
            </a:r>
            <a:r>
              <a:rPr lang="nb-NO" dirty="0" err="1"/>
              <a:t>learners</a:t>
            </a:r>
            <a:r>
              <a:rPr lang="nb-NO" dirty="0"/>
              <a:t> </a:t>
            </a:r>
            <a:r>
              <a:rPr lang="nb-NO" dirty="0" err="1"/>
              <a:t>of</a:t>
            </a:r>
            <a:r>
              <a:rPr lang="nb-NO" dirty="0"/>
              <a:t> Russian </a:t>
            </a:r>
            <a:r>
              <a:rPr lang="nb-NO" dirty="0" err="1"/>
              <a:t>that</a:t>
            </a:r>
            <a:r>
              <a:rPr lang="nb-NO" dirty="0"/>
              <a:t> </a:t>
            </a:r>
            <a:r>
              <a:rPr lang="nb-NO" dirty="0" err="1"/>
              <a:t>implements</a:t>
            </a:r>
            <a:r>
              <a:rPr lang="nb-NO" dirty="0"/>
              <a:t> </a:t>
            </a:r>
            <a:r>
              <a:rPr lang="nb-NO" dirty="0" err="1"/>
              <a:t>findings</a:t>
            </a:r>
            <a:r>
              <a:rPr lang="nb-NO" dirty="0"/>
              <a:t> </a:t>
            </a:r>
            <a:r>
              <a:rPr lang="nb-NO" dirty="0" err="1"/>
              <a:t>of</a:t>
            </a:r>
            <a:r>
              <a:rPr lang="nb-NO" dirty="0"/>
              <a:t> </a:t>
            </a:r>
            <a:r>
              <a:rPr lang="nb-NO" dirty="0" err="1"/>
              <a:t>corpus</a:t>
            </a:r>
            <a:r>
              <a:rPr lang="nb-NO" dirty="0"/>
              <a:t> </a:t>
            </a:r>
            <a:r>
              <a:rPr lang="nb-NO" dirty="0" err="1"/>
              <a:t>research</a:t>
            </a:r>
            <a:r>
              <a:rPr lang="nb-NO" dirty="0"/>
              <a:t> and a </a:t>
            </a:r>
            <a:r>
              <a:rPr lang="nb-NO" dirty="0" err="1"/>
              <a:t>learning</a:t>
            </a:r>
            <a:r>
              <a:rPr lang="nb-NO" dirty="0"/>
              <a:t> </a:t>
            </a:r>
            <a:r>
              <a:rPr lang="nb-NO" dirty="0" err="1"/>
              <a:t>simulation</a:t>
            </a:r>
            <a:r>
              <a:rPr lang="nb-NO" dirty="0"/>
              <a:t> </a:t>
            </a:r>
            <a:r>
              <a:rPr lang="nb-NO" dirty="0" err="1"/>
              <a:t>experiment</a:t>
            </a:r>
            <a:r>
              <a:rPr lang="nb-NO" dirty="0"/>
              <a:t> to </a:t>
            </a:r>
            <a:r>
              <a:rPr lang="nb-NO" dirty="0" err="1"/>
              <a:t>optimize</a:t>
            </a:r>
            <a:r>
              <a:rPr lang="nb-NO" dirty="0"/>
              <a:t> </a:t>
            </a:r>
            <a:r>
              <a:rPr lang="nb-NO" dirty="0" err="1"/>
              <a:t>the</a:t>
            </a:r>
            <a:r>
              <a:rPr lang="nb-NO" dirty="0"/>
              <a:t> </a:t>
            </a:r>
            <a:r>
              <a:rPr lang="nb-NO" dirty="0" err="1"/>
              <a:t>acquisition</a:t>
            </a:r>
            <a:r>
              <a:rPr lang="nb-NO" dirty="0"/>
              <a:t> </a:t>
            </a:r>
            <a:r>
              <a:rPr lang="nb-NO" dirty="0" err="1"/>
              <a:t>of</a:t>
            </a:r>
            <a:r>
              <a:rPr lang="nb-NO" dirty="0"/>
              <a:t> Russian </a:t>
            </a:r>
            <a:r>
              <a:rPr lang="nb-NO" dirty="0" err="1"/>
              <a:t>vocabulary</a:t>
            </a:r>
            <a:r>
              <a:rPr lang="nb-NO" dirty="0"/>
              <a:t> and </a:t>
            </a:r>
            <a:r>
              <a:rPr lang="nb-NO" dirty="0" err="1"/>
              <a:t>morphology</a:t>
            </a:r>
            <a:endParaRPr lang="nb-NO" dirty="0"/>
          </a:p>
          <a:p>
            <a:endParaRPr lang="nb-NO" dirty="0"/>
          </a:p>
          <a:p>
            <a:r>
              <a:rPr lang="nb-NO" dirty="0" err="1"/>
              <a:t>Partially</a:t>
            </a:r>
            <a:r>
              <a:rPr lang="nb-NO" dirty="0"/>
              <a:t> </a:t>
            </a:r>
            <a:r>
              <a:rPr lang="nb-NO" dirty="0" err="1"/>
              <a:t>funded</a:t>
            </a:r>
            <a:r>
              <a:rPr lang="nb-NO" dirty="0"/>
              <a:t> by SIU [Center for </a:t>
            </a:r>
            <a:r>
              <a:rPr lang="nb-NO" dirty="0" err="1"/>
              <a:t>Internationalization</a:t>
            </a:r>
            <a:r>
              <a:rPr lang="nb-NO" dirty="0"/>
              <a:t> </a:t>
            </a:r>
            <a:r>
              <a:rPr lang="nb-NO" dirty="0" err="1"/>
              <a:t>of</a:t>
            </a:r>
            <a:r>
              <a:rPr lang="nb-NO" dirty="0"/>
              <a:t> </a:t>
            </a:r>
            <a:r>
              <a:rPr lang="nb-NO" dirty="0" err="1"/>
              <a:t>Education</a:t>
            </a:r>
            <a:r>
              <a:rPr lang="nb-NO" dirty="0"/>
              <a:t>], </a:t>
            </a:r>
            <a:r>
              <a:rPr lang="nb-NO" dirty="0" err="1"/>
              <a:t>now</a:t>
            </a:r>
            <a:r>
              <a:rPr lang="nb-NO" dirty="0"/>
              <a:t> </a:t>
            </a:r>
            <a:r>
              <a:rPr lang="nb-NO" dirty="0" err="1"/>
              <a:t>known</a:t>
            </a:r>
            <a:r>
              <a:rPr lang="nb-NO" dirty="0"/>
              <a:t> as DIKU [Norwegian </a:t>
            </a:r>
            <a:r>
              <a:rPr lang="nb-NO" dirty="0" err="1"/>
              <a:t>Agency</a:t>
            </a:r>
            <a:r>
              <a:rPr lang="nb-NO" dirty="0"/>
              <a:t> for International Cooperation and </a:t>
            </a:r>
            <a:r>
              <a:rPr lang="nb-NO" dirty="0" err="1"/>
              <a:t>Quality</a:t>
            </a:r>
            <a:r>
              <a:rPr lang="nb-NO" dirty="0"/>
              <a:t> Enhancement in </a:t>
            </a:r>
            <a:r>
              <a:rPr lang="nb-NO" dirty="0" err="1"/>
              <a:t>Higher</a:t>
            </a:r>
            <a:r>
              <a:rPr lang="nb-NO" dirty="0"/>
              <a:t> </a:t>
            </a:r>
            <a:r>
              <a:rPr lang="nb-NO" dirty="0" err="1"/>
              <a:t>Education</a:t>
            </a:r>
            <a:r>
              <a:rPr lang="nb-NO" dirty="0"/>
              <a:t>], in </a:t>
            </a:r>
            <a:r>
              <a:rPr lang="nb-NO" dirty="0" err="1"/>
              <a:t>collaboration</a:t>
            </a:r>
            <a:r>
              <a:rPr lang="nb-NO" dirty="0"/>
              <a:t> </a:t>
            </a:r>
            <a:r>
              <a:rPr lang="nb-NO" dirty="0" err="1"/>
              <a:t>with</a:t>
            </a:r>
            <a:r>
              <a:rPr lang="nb-NO" dirty="0"/>
              <a:t> </a:t>
            </a:r>
            <a:r>
              <a:rPr lang="nb-NO" dirty="0" err="1"/>
              <a:t>the</a:t>
            </a:r>
            <a:r>
              <a:rPr lang="nb-NO" dirty="0"/>
              <a:t> National Research </a:t>
            </a:r>
            <a:r>
              <a:rPr lang="nb-NO" dirty="0" err="1"/>
              <a:t>University</a:t>
            </a:r>
            <a:r>
              <a:rPr lang="nb-NO" dirty="0"/>
              <a:t> </a:t>
            </a:r>
            <a:r>
              <a:rPr lang="nb-NO" dirty="0" err="1"/>
              <a:t>Higher</a:t>
            </a:r>
            <a:r>
              <a:rPr lang="nb-NO" dirty="0"/>
              <a:t> School </a:t>
            </a:r>
            <a:r>
              <a:rPr lang="nb-NO" dirty="0" err="1"/>
              <a:t>of</a:t>
            </a:r>
            <a:r>
              <a:rPr lang="nb-NO" dirty="0"/>
              <a:t> </a:t>
            </a:r>
            <a:r>
              <a:rPr lang="nb-NO" dirty="0" err="1"/>
              <a:t>Economics</a:t>
            </a:r>
            <a:r>
              <a:rPr lang="nb-NO" dirty="0"/>
              <a:t> in </a:t>
            </a:r>
            <a:r>
              <a:rPr lang="nb-NO" dirty="0" err="1"/>
              <a:t>Moscow</a:t>
            </a:r>
            <a:endParaRPr lang="nb-NO" dirty="0"/>
          </a:p>
          <a:p>
            <a:endParaRPr lang="nb-NO" dirty="0"/>
          </a:p>
        </p:txBody>
      </p:sp>
    </p:spTree>
    <p:extLst>
      <p:ext uri="{BB962C8B-B14F-4D97-AF65-F5344CB8AC3E}">
        <p14:creationId xmlns:p14="http://schemas.microsoft.com/office/powerpoint/2010/main" val="2004856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3C3C-75EC-514B-9CB5-68EBF1F10B2C}"/>
              </a:ext>
            </a:extLst>
          </p:cNvPr>
          <p:cNvSpPr>
            <a:spLocks noGrp="1"/>
          </p:cNvSpPr>
          <p:nvPr>
            <p:ph type="title"/>
          </p:nvPr>
        </p:nvSpPr>
        <p:spPr/>
        <p:txBody>
          <a:bodyPr/>
          <a:lstStyle/>
          <a:p>
            <a:r>
              <a:rPr lang="nb-NO" b="1" dirty="0"/>
              <a:t>The </a:t>
            </a:r>
            <a:r>
              <a:rPr lang="nb-NO" b="1" dirty="0" err="1"/>
              <a:t>SMARTool</a:t>
            </a:r>
            <a:r>
              <a:rPr lang="nb-NO" b="1" dirty="0"/>
              <a:t>:</a:t>
            </a:r>
          </a:p>
        </p:txBody>
      </p:sp>
      <p:sp>
        <p:nvSpPr>
          <p:cNvPr id="3" name="Content Placeholder 2">
            <a:extLst>
              <a:ext uri="{FF2B5EF4-FFF2-40B4-BE49-F238E27FC236}">
                <a16:creationId xmlns:a16="http://schemas.microsoft.com/office/drawing/2014/main" id="{EE1417FA-AB50-FC47-82A5-8C536A4B3782}"/>
              </a:ext>
            </a:extLst>
          </p:cNvPr>
          <p:cNvSpPr>
            <a:spLocks noGrp="1"/>
          </p:cNvSpPr>
          <p:nvPr>
            <p:ph idx="1"/>
          </p:nvPr>
        </p:nvSpPr>
        <p:spPr/>
        <p:txBody>
          <a:bodyPr/>
          <a:lstStyle/>
          <a:p>
            <a:r>
              <a:rPr lang="en-US" b="1" dirty="0"/>
              <a:t>Inspired by research </a:t>
            </a:r>
            <a:r>
              <a:rPr lang="en-US" dirty="0"/>
              <a:t>on the distribution and simulated learning of Russian wordforms</a:t>
            </a:r>
            <a:r>
              <a:rPr lang="nb-NO" dirty="0"/>
              <a:t> </a:t>
            </a:r>
            <a:r>
              <a:rPr lang="nb-NO" b="1" dirty="0"/>
              <a:t>(</a:t>
            </a:r>
            <a:r>
              <a:rPr lang="nb-NO" b="1" dirty="0" err="1"/>
              <a:t>cognitively</a:t>
            </a:r>
            <a:r>
              <a:rPr lang="nb-NO" b="1" dirty="0"/>
              <a:t> plausible)</a:t>
            </a:r>
          </a:p>
          <a:p>
            <a:r>
              <a:rPr lang="en-US" dirty="0"/>
              <a:t>Strategic focus on the </a:t>
            </a:r>
            <a:r>
              <a:rPr lang="en-US" b="1" dirty="0"/>
              <a:t>highest frequency wordforms and contexts </a:t>
            </a:r>
            <a:r>
              <a:rPr lang="en-US" dirty="0"/>
              <a:t>that motivate their use</a:t>
            </a:r>
            <a:r>
              <a:rPr lang="nb-NO" dirty="0"/>
              <a:t> </a:t>
            </a:r>
            <a:r>
              <a:rPr lang="nb-NO" b="1" dirty="0"/>
              <a:t>(</a:t>
            </a:r>
            <a:r>
              <a:rPr lang="nb-NO" b="1"/>
              <a:t>usage-based)</a:t>
            </a:r>
            <a:endParaRPr lang="nb-NO" b="1" dirty="0"/>
          </a:p>
          <a:p>
            <a:r>
              <a:rPr lang="en-US" b="1" dirty="0"/>
              <a:t>Reduces the task</a:t>
            </a:r>
            <a:r>
              <a:rPr lang="en-US" dirty="0"/>
              <a:t> of learning a basic vocabulary of about 3,000 lexemes </a:t>
            </a:r>
            <a:r>
              <a:rPr lang="en-US" b="1" dirty="0"/>
              <a:t>by over 90%</a:t>
            </a:r>
            <a:r>
              <a:rPr lang="nb-NO" b="1" dirty="0"/>
              <a:t> </a:t>
            </a:r>
          </a:p>
          <a:p>
            <a:r>
              <a:rPr lang="en-US" dirty="0"/>
              <a:t>Can be </a:t>
            </a:r>
            <a:r>
              <a:rPr lang="en-US" b="1" dirty="0"/>
              <a:t>continuously updated </a:t>
            </a:r>
            <a:r>
              <a:rPr lang="en-US" dirty="0"/>
              <a:t>and custom-tailored</a:t>
            </a:r>
          </a:p>
          <a:p>
            <a:r>
              <a:rPr lang="en-US" dirty="0"/>
              <a:t>Potentially </a:t>
            </a:r>
            <a:r>
              <a:rPr lang="en-US" b="1" dirty="0"/>
              <a:t>portable to other languages </a:t>
            </a:r>
            <a:r>
              <a:rPr lang="en-US" dirty="0"/>
              <a:t>with rich inflectional morphology</a:t>
            </a:r>
            <a:endParaRPr lang="nb-NO" dirty="0"/>
          </a:p>
        </p:txBody>
      </p:sp>
    </p:spTree>
    <p:extLst>
      <p:ext uri="{BB962C8B-B14F-4D97-AF65-F5344CB8AC3E}">
        <p14:creationId xmlns:p14="http://schemas.microsoft.com/office/powerpoint/2010/main" val="3971697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2DAF-63B6-9B42-9B15-CA7AFEC35EC6}"/>
              </a:ext>
            </a:extLst>
          </p:cNvPr>
          <p:cNvSpPr>
            <a:spLocks noGrp="1"/>
          </p:cNvSpPr>
          <p:nvPr>
            <p:ph type="title"/>
          </p:nvPr>
        </p:nvSpPr>
        <p:spPr/>
        <p:txBody>
          <a:bodyPr>
            <a:normAutofit fontScale="90000"/>
          </a:bodyPr>
          <a:lstStyle/>
          <a:p>
            <a:r>
              <a:rPr lang="en-US" sz="2800" b="1" dirty="0"/>
              <a:t>Vocabulary Selection from 5 Textbooks and </a:t>
            </a:r>
            <a:r>
              <a:rPr lang="ru-RU" sz="2800" b="1" dirty="0"/>
              <a:t>Лексический минимум</a:t>
            </a:r>
            <a:r>
              <a:rPr lang="nb-NO" sz="2800" b="1" dirty="0"/>
              <a:t>; </a:t>
            </a:r>
            <a:r>
              <a:rPr lang="nb-NO" sz="2800" b="1" dirty="0" err="1"/>
              <a:t>Balanced</a:t>
            </a:r>
            <a:r>
              <a:rPr lang="nb-NO" sz="2800" b="1" dirty="0"/>
              <a:t> for </a:t>
            </a:r>
            <a:r>
              <a:rPr lang="nb-NO" sz="2800" b="1" dirty="0" err="1"/>
              <a:t>Nouns</a:t>
            </a:r>
            <a:r>
              <a:rPr lang="nb-NO" sz="2800" b="1" dirty="0"/>
              <a:t>, Verbs, </a:t>
            </a:r>
            <a:r>
              <a:rPr lang="nb-NO" sz="2800" b="1" dirty="0" err="1"/>
              <a:t>Adjs</a:t>
            </a:r>
            <a:r>
              <a:rPr lang="nb-NO" sz="2800" b="1" dirty="0"/>
              <a:t> (RNC ratio)</a:t>
            </a:r>
          </a:p>
        </p:txBody>
      </p:sp>
      <p:graphicFrame>
        <p:nvGraphicFramePr>
          <p:cNvPr id="4" name="Content Placeholder 3">
            <a:extLst>
              <a:ext uri="{FF2B5EF4-FFF2-40B4-BE49-F238E27FC236}">
                <a16:creationId xmlns:a16="http://schemas.microsoft.com/office/drawing/2014/main" id="{29F12BFA-B54F-654C-BBE3-D370E80499C2}"/>
              </a:ext>
            </a:extLst>
          </p:cNvPr>
          <p:cNvGraphicFramePr>
            <a:graphicFrameLocks noGrp="1"/>
          </p:cNvGraphicFramePr>
          <p:nvPr>
            <p:ph idx="1"/>
            <p:extLst>
              <p:ext uri="{D42A27DB-BD31-4B8C-83A1-F6EECF244321}">
                <p14:modId xmlns:p14="http://schemas.microsoft.com/office/powerpoint/2010/main" val="3901304166"/>
              </p:ext>
            </p:extLst>
          </p:nvPr>
        </p:nvGraphicFramePr>
        <p:xfrm>
          <a:off x="628650" y="1278577"/>
          <a:ext cx="7886700" cy="3657600"/>
        </p:xfrm>
        <a:graphic>
          <a:graphicData uri="http://schemas.openxmlformats.org/drawingml/2006/table">
            <a:tbl>
              <a:tblPr firstRow="1" bandRow="1">
                <a:tableStyleId>{7DF18680-E054-41AD-8BC1-D1AEF772440D}</a:tableStyleId>
              </a:tblPr>
              <a:tblGrid>
                <a:gridCol w="1971675">
                  <a:extLst>
                    <a:ext uri="{9D8B030D-6E8A-4147-A177-3AD203B41FA5}">
                      <a16:colId xmlns:a16="http://schemas.microsoft.com/office/drawing/2014/main" val="3718515284"/>
                    </a:ext>
                  </a:extLst>
                </a:gridCol>
                <a:gridCol w="2270933">
                  <a:extLst>
                    <a:ext uri="{9D8B030D-6E8A-4147-A177-3AD203B41FA5}">
                      <a16:colId xmlns:a16="http://schemas.microsoft.com/office/drawing/2014/main" val="2102064521"/>
                    </a:ext>
                  </a:extLst>
                </a:gridCol>
                <a:gridCol w="2319251">
                  <a:extLst>
                    <a:ext uri="{9D8B030D-6E8A-4147-A177-3AD203B41FA5}">
                      <a16:colId xmlns:a16="http://schemas.microsoft.com/office/drawing/2014/main" val="2967504266"/>
                    </a:ext>
                  </a:extLst>
                </a:gridCol>
                <a:gridCol w="1324841">
                  <a:extLst>
                    <a:ext uri="{9D8B030D-6E8A-4147-A177-3AD203B41FA5}">
                      <a16:colId xmlns:a16="http://schemas.microsoft.com/office/drawing/2014/main" val="1040901561"/>
                    </a:ext>
                  </a:extLst>
                </a:gridCol>
              </a:tblGrid>
              <a:tr h="370840">
                <a:tc>
                  <a:txBody>
                    <a:bodyPr/>
                    <a:lstStyle/>
                    <a:p>
                      <a:pPr>
                        <a:spcAft>
                          <a:spcPts val="0"/>
                        </a:spcAft>
                      </a:pPr>
                      <a:r>
                        <a:rPr lang="en-US" sz="2000" dirty="0">
                          <a:effectLst/>
                        </a:rPr>
                        <a:t>CEFR Level</a:t>
                      </a:r>
                      <a:endParaRPr lang="nb-NO"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000" dirty="0">
                          <a:effectLst/>
                        </a:rPr>
                        <a:t>ACTFL Equivalent</a:t>
                      </a:r>
                      <a:endParaRPr lang="nb-NO"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000">
                          <a:effectLst/>
                        </a:rPr>
                        <a:t>Russian Equivalent</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000">
                          <a:effectLst/>
                        </a:rPr>
                        <a:t>SMARTool number of lexemes</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38303670"/>
                  </a:ext>
                </a:extLst>
              </a:tr>
              <a:tr h="370840">
                <a:tc>
                  <a:txBody>
                    <a:bodyPr/>
                    <a:lstStyle/>
                    <a:p>
                      <a:pPr>
                        <a:spcAft>
                          <a:spcPts val="0"/>
                        </a:spcAft>
                      </a:pPr>
                      <a:r>
                        <a:rPr lang="en-US" sz="2000">
                          <a:effectLst/>
                        </a:rPr>
                        <a:t>A1 “Beginner” </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000" dirty="0">
                          <a:effectLst/>
                        </a:rPr>
                        <a:t>Novice Low-Mid</a:t>
                      </a:r>
                      <a:endParaRPr lang="nb-NO"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000" dirty="0">
                          <a:effectLst/>
                        </a:rPr>
                        <a:t>ТЭУ </a:t>
                      </a:r>
                      <a:r>
                        <a:rPr lang="en-US" sz="2000" dirty="0" err="1">
                          <a:effectLst/>
                        </a:rPr>
                        <a:t>Элементарный</a:t>
                      </a:r>
                      <a:r>
                        <a:rPr lang="en-US" sz="2000" dirty="0">
                          <a:effectLst/>
                        </a:rPr>
                        <a:t> </a:t>
                      </a:r>
                      <a:r>
                        <a:rPr lang="en-US" sz="2000" dirty="0" err="1">
                          <a:effectLst/>
                        </a:rPr>
                        <a:t>уровень</a:t>
                      </a:r>
                      <a:endParaRPr lang="nb-NO"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r">
                        <a:spcAft>
                          <a:spcPts val="0"/>
                        </a:spcAft>
                      </a:pPr>
                      <a:r>
                        <a:rPr lang="en-US" sz="2000">
                          <a:effectLst/>
                        </a:rPr>
                        <a:t>500</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59488199"/>
                  </a:ext>
                </a:extLst>
              </a:tr>
              <a:tr h="370840">
                <a:tc>
                  <a:txBody>
                    <a:bodyPr/>
                    <a:lstStyle/>
                    <a:p>
                      <a:pPr>
                        <a:spcAft>
                          <a:spcPts val="0"/>
                        </a:spcAft>
                      </a:pPr>
                      <a:r>
                        <a:rPr lang="en-US" sz="2000">
                          <a:effectLst/>
                        </a:rPr>
                        <a:t>A2 “Elementary” </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000">
                          <a:effectLst/>
                        </a:rPr>
                        <a:t>Novice High</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000" dirty="0">
                          <a:effectLst/>
                        </a:rPr>
                        <a:t>ТБУ </a:t>
                      </a:r>
                      <a:r>
                        <a:rPr lang="en-US" sz="2000" dirty="0" err="1">
                          <a:effectLst/>
                        </a:rPr>
                        <a:t>Базовый</a:t>
                      </a:r>
                      <a:r>
                        <a:rPr lang="en-US" sz="2000" dirty="0">
                          <a:effectLst/>
                        </a:rPr>
                        <a:t> </a:t>
                      </a:r>
                      <a:r>
                        <a:rPr lang="en-US" sz="2000" dirty="0" err="1">
                          <a:effectLst/>
                        </a:rPr>
                        <a:t>уровень</a:t>
                      </a:r>
                      <a:endParaRPr lang="nb-NO"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r">
                        <a:spcAft>
                          <a:spcPts val="0"/>
                        </a:spcAft>
                      </a:pPr>
                      <a:r>
                        <a:rPr lang="en-US" sz="2000">
                          <a:effectLst/>
                        </a:rPr>
                        <a:t>500</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23069004"/>
                  </a:ext>
                </a:extLst>
              </a:tr>
              <a:tr h="370840">
                <a:tc>
                  <a:txBody>
                    <a:bodyPr/>
                    <a:lstStyle/>
                    <a:p>
                      <a:pPr>
                        <a:spcAft>
                          <a:spcPts val="0"/>
                        </a:spcAft>
                      </a:pPr>
                      <a:r>
                        <a:rPr lang="en-US" sz="2000">
                          <a:effectLst/>
                        </a:rPr>
                        <a:t>B1 “Intermediate” </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000">
                          <a:effectLst/>
                        </a:rPr>
                        <a:t>Intermediate Low-Mid</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000" dirty="0">
                          <a:effectLst/>
                        </a:rPr>
                        <a:t>ТРКИ-1 I </a:t>
                      </a:r>
                      <a:r>
                        <a:rPr lang="en-US" sz="2000" dirty="0" err="1">
                          <a:effectLst/>
                        </a:rPr>
                        <a:t>Cертификационный</a:t>
                      </a:r>
                      <a:r>
                        <a:rPr lang="en-US" sz="2000" dirty="0">
                          <a:effectLst/>
                        </a:rPr>
                        <a:t> </a:t>
                      </a:r>
                      <a:r>
                        <a:rPr lang="en-US" sz="2000" dirty="0" err="1">
                          <a:effectLst/>
                        </a:rPr>
                        <a:t>уровень</a:t>
                      </a:r>
                      <a:endParaRPr lang="nb-NO"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r">
                        <a:spcAft>
                          <a:spcPts val="0"/>
                        </a:spcAft>
                      </a:pPr>
                      <a:r>
                        <a:rPr lang="en-US" sz="2000" dirty="0">
                          <a:effectLst/>
                        </a:rPr>
                        <a:t>1,000</a:t>
                      </a:r>
                      <a:endParaRPr lang="nb-NO" sz="20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53641006"/>
                  </a:ext>
                </a:extLst>
              </a:tr>
              <a:tr h="370840">
                <a:tc>
                  <a:txBody>
                    <a:bodyPr/>
                    <a:lstStyle/>
                    <a:p>
                      <a:pPr>
                        <a:spcAft>
                          <a:spcPts val="0"/>
                        </a:spcAft>
                      </a:pPr>
                      <a:r>
                        <a:rPr lang="en-US" sz="2000">
                          <a:effectLst/>
                        </a:rPr>
                        <a:t>B2 “Upper Intermediate” </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000">
                          <a:effectLst/>
                        </a:rPr>
                        <a:t>Intermediate High-Advanced Low</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000">
                          <a:effectLst/>
                        </a:rPr>
                        <a:t>ТРКИ-2</a:t>
                      </a:r>
                      <a:endParaRPr lang="nb-NO"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r">
                        <a:spcAft>
                          <a:spcPts val="0"/>
                        </a:spcAft>
                      </a:pPr>
                      <a:r>
                        <a:rPr lang="en-US" sz="2000" dirty="0">
                          <a:effectLst/>
                        </a:rPr>
                        <a:t>1,000</a:t>
                      </a:r>
                      <a:endParaRPr lang="nb-NO" sz="20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718442"/>
                  </a:ext>
                </a:extLst>
              </a:tr>
            </a:tbl>
          </a:graphicData>
        </a:graphic>
      </p:graphicFrame>
    </p:spTree>
    <p:extLst>
      <p:ext uri="{BB962C8B-B14F-4D97-AF65-F5344CB8AC3E}">
        <p14:creationId xmlns:p14="http://schemas.microsoft.com/office/powerpoint/2010/main" val="1974540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5C7D-0538-9746-A623-A5AC43FF84EF}"/>
              </a:ext>
            </a:extLst>
          </p:cNvPr>
          <p:cNvSpPr>
            <a:spLocks noGrp="1"/>
          </p:cNvSpPr>
          <p:nvPr>
            <p:ph type="title"/>
          </p:nvPr>
        </p:nvSpPr>
        <p:spPr/>
        <p:txBody>
          <a:bodyPr/>
          <a:lstStyle/>
          <a:p>
            <a:r>
              <a:rPr lang="en-US" b="1" dirty="0"/>
              <a:t>Typical Contexts Illustrated by Examples</a:t>
            </a:r>
            <a:endParaRPr lang="nb-NO" b="1" dirty="0"/>
          </a:p>
        </p:txBody>
      </p:sp>
      <p:sp>
        <p:nvSpPr>
          <p:cNvPr id="3" name="Content Placeholder 2">
            <a:extLst>
              <a:ext uri="{FF2B5EF4-FFF2-40B4-BE49-F238E27FC236}">
                <a16:creationId xmlns:a16="http://schemas.microsoft.com/office/drawing/2014/main" id="{09C18F3B-4A77-4446-BB02-917F15EE2434}"/>
              </a:ext>
            </a:extLst>
          </p:cNvPr>
          <p:cNvSpPr>
            <a:spLocks noGrp="1"/>
          </p:cNvSpPr>
          <p:nvPr>
            <p:ph idx="1"/>
          </p:nvPr>
        </p:nvSpPr>
        <p:spPr>
          <a:xfrm>
            <a:off x="628650" y="1369219"/>
            <a:ext cx="6017627" cy="3263504"/>
          </a:xfrm>
        </p:spPr>
        <p:txBody>
          <a:bodyPr>
            <a:normAutofit lnSpcReduction="10000"/>
          </a:bodyPr>
          <a:lstStyle/>
          <a:p>
            <a:r>
              <a:rPr lang="en-US" dirty="0"/>
              <a:t>For each lexeme we identify 3 most common wordforms and </a:t>
            </a:r>
            <a:r>
              <a:rPr lang="en-US" b="1" dirty="0"/>
              <a:t>most typical grammatical constructions</a:t>
            </a:r>
            <a:r>
              <a:rPr lang="en-US" dirty="0"/>
              <a:t> and </a:t>
            </a:r>
            <a:r>
              <a:rPr lang="en-US" b="1" dirty="0"/>
              <a:t>lexical collocations</a:t>
            </a:r>
            <a:r>
              <a:rPr lang="en-US" dirty="0"/>
              <a:t>, and provide corpus-inspired </a:t>
            </a:r>
            <a:r>
              <a:rPr lang="en-US" b="1" dirty="0"/>
              <a:t>example sentences</a:t>
            </a:r>
          </a:p>
          <a:p>
            <a:r>
              <a:rPr lang="nb-NO" dirty="0" err="1"/>
              <a:t>Based</a:t>
            </a:r>
            <a:r>
              <a:rPr lang="nb-NO" dirty="0"/>
              <a:t> </a:t>
            </a:r>
            <a:r>
              <a:rPr lang="nb-NO" dirty="0" err="1"/>
              <a:t>on</a:t>
            </a:r>
            <a:r>
              <a:rPr lang="nb-NO" dirty="0"/>
              <a:t> </a:t>
            </a:r>
            <a:r>
              <a:rPr lang="nb-NO" dirty="0" err="1"/>
              <a:t>queries</a:t>
            </a:r>
            <a:r>
              <a:rPr lang="nb-NO" dirty="0"/>
              <a:t>:</a:t>
            </a:r>
          </a:p>
          <a:p>
            <a:pPr lvl="1"/>
            <a:r>
              <a:rPr lang="nb-NO" dirty="0" err="1"/>
              <a:t>SynTagRus</a:t>
            </a:r>
            <a:r>
              <a:rPr lang="nb-NO" dirty="0"/>
              <a:t> Corpus</a:t>
            </a:r>
          </a:p>
          <a:p>
            <a:pPr lvl="1"/>
            <a:r>
              <a:rPr lang="en-US" dirty="0"/>
              <a:t>the Russian National Corpus (</a:t>
            </a:r>
            <a:r>
              <a:rPr lang="nb-NO" dirty="0">
                <a:hlinkClick r:id="rId2"/>
              </a:rPr>
              <a:t>http://ruscorpora.ru</a:t>
            </a:r>
            <a:r>
              <a:rPr lang="en-US" dirty="0"/>
              <a:t>)</a:t>
            </a:r>
          </a:p>
          <a:p>
            <a:pPr lvl="1"/>
            <a:r>
              <a:rPr lang="en-US" dirty="0"/>
              <a:t>the Collocations Colligations Corpora (</a:t>
            </a:r>
            <a:r>
              <a:rPr lang="en-US" u="sng" dirty="0">
                <a:hlinkClick r:id="rId3"/>
              </a:rPr>
              <a:t>http://cococo.cosyco.ru/</a:t>
            </a:r>
            <a:r>
              <a:rPr lang="en-US" dirty="0"/>
              <a:t>) </a:t>
            </a:r>
          </a:p>
          <a:p>
            <a:pPr lvl="1"/>
            <a:r>
              <a:rPr lang="en-US" dirty="0"/>
              <a:t>the Russian </a:t>
            </a:r>
            <a:r>
              <a:rPr lang="en-US" dirty="0" err="1"/>
              <a:t>Constructicon</a:t>
            </a:r>
            <a:r>
              <a:rPr lang="en-US" dirty="0"/>
              <a:t> (</a:t>
            </a:r>
            <a:r>
              <a:rPr lang="en-US" u="sng" dirty="0">
                <a:hlinkClick r:id="rId4"/>
              </a:rPr>
              <a:t>https://constructicon.github.io/russian/</a:t>
            </a:r>
            <a:r>
              <a:rPr lang="en-US" dirty="0"/>
              <a:t>)</a:t>
            </a:r>
            <a:endParaRPr lang="nb-NO" dirty="0"/>
          </a:p>
        </p:txBody>
      </p:sp>
      <p:pic>
        <p:nvPicPr>
          <p:cNvPr id="4" name="Picture 3">
            <a:extLst>
              <a:ext uri="{FF2B5EF4-FFF2-40B4-BE49-F238E27FC236}">
                <a16:creationId xmlns:a16="http://schemas.microsoft.com/office/drawing/2014/main" id="{07B00488-C4F9-ED4A-8AF2-7493680D8B3B}"/>
              </a:ext>
            </a:extLst>
          </p:cNvPr>
          <p:cNvPicPr>
            <a:picLocks noChangeAspect="1"/>
          </p:cNvPicPr>
          <p:nvPr/>
        </p:nvPicPr>
        <p:blipFill>
          <a:blip r:embed="rId5"/>
          <a:stretch>
            <a:fillRect/>
          </a:stretch>
        </p:blipFill>
        <p:spPr>
          <a:xfrm>
            <a:off x="6646277" y="2457481"/>
            <a:ext cx="2411599" cy="568021"/>
          </a:xfrm>
          <a:prstGeom prst="rect">
            <a:avLst/>
          </a:prstGeom>
          <a:solidFill>
            <a:srgbClr val="0070C0"/>
          </a:solidFill>
        </p:spPr>
      </p:pic>
      <p:pic>
        <p:nvPicPr>
          <p:cNvPr id="5" name="Picture 4">
            <a:extLst>
              <a:ext uri="{FF2B5EF4-FFF2-40B4-BE49-F238E27FC236}">
                <a16:creationId xmlns:a16="http://schemas.microsoft.com/office/drawing/2014/main" id="{86BFB577-FB64-DA4E-A85F-6A6D5242E78D}"/>
              </a:ext>
            </a:extLst>
          </p:cNvPr>
          <p:cNvPicPr>
            <a:picLocks noChangeAspect="1"/>
          </p:cNvPicPr>
          <p:nvPr/>
        </p:nvPicPr>
        <p:blipFill>
          <a:blip r:embed="rId6"/>
          <a:stretch>
            <a:fillRect/>
          </a:stretch>
        </p:blipFill>
        <p:spPr>
          <a:xfrm>
            <a:off x="6646277" y="3180885"/>
            <a:ext cx="2415642" cy="62364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29BBB6E-ECEF-F143-8EB9-8704F14CEDB8}"/>
              </a:ext>
            </a:extLst>
          </p:cNvPr>
          <p:cNvPicPr>
            <a:picLocks noChangeAspect="1"/>
          </p:cNvPicPr>
          <p:nvPr/>
        </p:nvPicPr>
        <p:blipFill>
          <a:blip r:embed="rId7"/>
          <a:stretch>
            <a:fillRect/>
          </a:stretch>
        </p:blipFill>
        <p:spPr>
          <a:xfrm>
            <a:off x="5312382" y="3851708"/>
            <a:ext cx="3831617" cy="1082602"/>
          </a:xfrm>
          <a:prstGeom prst="rect">
            <a:avLst/>
          </a:prstGeom>
        </p:spPr>
      </p:pic>
    </p:spTree>
    <p:extLst>
      <p:ext uri="{BB962C8B-B14F-4D97-AF65-F5344CB8AC3E}">
        <p14:creationId xmlns:p14="http://schemas.microsoft.com/office/powerpoint/2010/main" val="3848119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8E13E-4B50-8841-A5C3-3496A513F3A0}"/>
              </a:ext>
            </a:extLst>
          </p:cNvPr>
          <p:cNvPicPr>
            <a:picLocks noChangeAspect="1"/>
          </p:cNvPicPr>
          <p:nvPr/>
        </p:nvPicPr>
        <p:blipFill>
          <a:blip r:embed="rId2"/>
          <a:stretch>
            <a:fillRect/>
          </a:stretch>
        </p:blipFill>
        <p:spPr>
          <a:xfrm>
            <a:off x="0" y="9144"/>
            <a:ext cx="9144000" cy="5543368"/>
          </a:xfrm>
          <a:prstGeom prst="rect">
            <a:avLst/>
          </a:prstGeom>
        </p:spPr>
      </p:pic>
      <p:sp>
        <p:nvSpPr>
          <p:cNvPr id="6" name="Rounded Rectangle 5">
            <a:extLst>
              <a:ext uri="{FF2B5EF4-FFF2-40B4-BE49-F238E27FC236}">
                <a16:creationId xmlns:a16="http://schemas.microsoft.com/office/drawing/2014/main" id="{D2FDF5EA-71AF-AE41-84AA-C69960CAB969}"/>
              </a:ext>
            </a:extLst>
          </p:cNvPr>
          <p:cNvSpPr/>
          <p:nvPr/>
        </p:nvSpPr>
        <p:spPr>
          <a:xfrm>
            <a:off x="5641848" y="1773936"/>
            <a:ext cx="3354918" cy="2294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AutoNum type="arabicParenR"/>
            </a:pPr>
            <a:r>
              <a:rPr lang="nb-NO" sz="2800" dirty="0"/>
              <a:t>Select a Level</a:t>
            </a:r>
          </a:p>
          <a:p>
            <a:pPr marL="514350" indent="-514350" algn="ctr">
              <a:buAutoNum type="arabicParenR"/>
            </a:pPr>
            <a:endParaRPr lang="nb-NO" sz="2800" dirty="0"/>
          </a:p>
          <a:p>
            <a:pPr algn="ctr"/>
            <a:r>
              <a:rPr lang="nb-NO" sz="2800" dirty="0"/>
              <a:t>2) </a:t>
            </a:r>
            <a:r>
              <a:rPr lang="nb-NO" sz="2800" dirty="0" err="1"/>
              <a:t>Search</a:t>
            </a:r>
            <a:r>
              <a:rPr lang="nb-NO" sz="2800" dirty="0"/>
              <a:t> by </a:t>
            </a:r>
            <a:r>
              <a:rPr lang="nb-NO" sz="2800" dirty="0" err="1"/>
              <a:t>topic</a:t>
            </a:r>
            <a:r>
              <a:rPr lang="nb-NO" sz="2800" dirty="0"/>
              <a:t>, </a:t>
            </a:r>
            <a:r>
              <a:rPr lang="nb-NO" sz="2800" dirty="0" err="1"/>
              <a:t>analysis</a:t>
            </a:r>
            <a:r>
              <a:rPr lang="nb-NO" sz="2800" dirty="0"/>
              <a:t>, </a:t>
            </a:r>
            <a:r>
              <a:rPr lang="nb-NO" sz="2800" dirty="0" err="1"/>
              <a:t>dictionary</a:t>
            </a:r>
            <a:r>
              <a:rPr lang="nb-NO" sz="2800" dirty="0"/>
              <a:t> </a:t>
            </a:r>
          </a:p>
        </p:txBody>
      </p:sp>
      <p:sp>
        <p:nvSpPr>
          <p:cNvPr id="4" name="Rounded Rectangle 3">
            <a:extLst>
              <a:ext uri="{FF2B5EF4-FFF2-40B4-BE49-F238E27FC236}">
                <a16:creationId xmlns:a16="http://schemas.microsoft.com/office/drawing/2014/main" id="{A3E0870A-FEC7-FB4E-995C-500CA157DA12}"/>
              </a:ext>
            </a:extLst>
          </p:cNvPr>
          <p:cNvSpPr/>
          <p:nvPr/>
        </p:nvSpPr>
        <p:spPr>
          <a:xfrm>
            <a:off x="99060" y="3784247"/>
            <a:ext cx="5671820" cy="1359253"/>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dirty="0" err="1">
                <a:solidFill>
                  <a:schemeClr val="tx1"/>
                </a:solidFill>
              </a:rPr>
              <a:t>Find</a:t>
            </a:r>
            <a:r>
              <a:rPr lang="nb-NO" sz="2800" dirty="0">
                <a:solidFill>
                  <a:schemeClr val="tx1"/>
                </a:solidFill>
              </a:rPr>
              <a:t> </a:t>
            </a:r>
            <a:r>
              <a:rPr lang="nb-NO" sz="2800" dirty="0" err="1">
                <a:solidFill>
                  <a:schemeClr val="tx1"/>
                </a:solidFill>
              </a:rPr>
              <a:t>the</a:t>
            </a:r>
            <a:r>
              <a:rPr lang="nb-NO" sz="2800" dirty="0">
                <a:solidFill>
                  <a:schemeClr val="tx1"/>
                </a:solidFill>
              </a:rPr>
              <a:t> </a:t>
            </a:r>
            <a:r>
              <a:rPr lang="nb-NO" sz="2800" dirty="0" err="1">
                <a:solidFill>
                  <a:schemeClr val="tx1"/>
                </a:solidFill>
              </a:rPr>
              <a:t>SMARTool</a:t>
            </a:r>
            <a:r>
              <a:rPr lang="nb-NO" sz="2800" dirty="0">
                <a:solidFill>
                  <a:schemeClr val="tx1"/>
                </a:solidFill>
              </a:rPr>
              <a:t> </a:t>
            </a:r>
            <a:r>
              <a:rPr lang="nb-NO" sz="2800" dirty="0" err="1">
                <a:solidFill>
                  <a:schemeClr val="tx1"/>
                </a:solidFill>
              </a:rPr>
              <a:t>here</a:t>
            </a:r>
            <a:r>
              <a:rPr lang="nb-NO" sz="2800" dirty="0">
                <a:solidFill>
                  <a:schemeClr val="tx1"/>
                </a:solidFill>
              </a:rPr>
              <a:t>:</a:t>
            </a:r>
          </a:p>
          <a:p>
            <a:pPr algn="ctr"/>
            <a:r>
              <a:rPr lang="en-US" sz="2800" u="sng" dirty="0">
                <a:hlinkClick r:id="rId3"/>
              </a:rPr>
              <a:t>https://smartool.github.io/smartool/</a:t>
            </a:r>
            <a:endParaRPr lang="nb-NO" sz="2800" dirty="0"/>
          </a:p>
        </p:txBody>
      </p:sp>
    </p:spTree>
    <p:extLst>
      <p:ext uri="{BB962C8B-B14F-4D97-AF65-F5344CB8AC3E}">
        <p14:creationId xmlns:p14="http://schemas.microsoft.com/office/powerpoint/2010/main" val="2899467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CA315-23FC-4647-B6CE-7C0B94683848}"/>
              </a:ext>
            </a:extLst>
          </p:cNvPr>
          <p:cNvPicPr>
            <a:picLocks noChangeAspect="1"/>
          </p:cNvPicPr>
          <p:nvPr/>
        </p:nvPicPr>
        <p:blipFill>
          <a:blip r:embed="rId2"/>
          <a:stretch>
            <a:fillRect/>
          </a:stretch>
        </p:blipFill>
        <p:spPr>
          <a:xfrm>
            <a:off x="0" y="454899"/>
            <a:ext cx="9158449" cy="4688601"/>
          </a:xfrm>
          <a:prstGeom prst="rect">
            <a:avLst/>
          </a:prstGeom>
        </p:spPr>
      </p:pic>
      <p:sp>
        <p:nvSpPr>
          <p:cNvPr id="4" name="Right Arrow 3">
            <a:extLst>
              <a:ext uri="{FF2B5EF4-FFF2-40B4-BE49-F238E27FC236}">
                <a16:creationId xmlns:a16="http://schemas.microsoft.com/office/drawing/2014/main" id="{CED1FB33-04F8-264F-ADF9-B8A651C9BB3A}"/>
              </a:ext>
            </a:extLst>
          </p:cNvPr>
          <p:cNvSpPr/>
          <p:nvPr/>
        </p:nvSpPr>
        <p:spPr>
          <a:xfrm rot="14321757">
            <a:off x="435719" y="2012908"/>
            <a:ext cx="650513"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10637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04B1D-AE1E-F74B-8F6A-D0211EF58009}"/>
              </a:ext>
            </a:extLst>
          </p:cNvPr>
          <p:cNvPicPr>
            <a:picLocks noChangeAspect="1"/>
          </p:cNvPicPr>
          <p:nvPr/>
        </p:nvPicPr>
        <p:blipFill>
          <a:blip r:embed="rId2"/>
          <a:stretch>
            <a:fillRect/>
          </a:stretch>
        </p:blipFill>
        <p:spPr>
          <a:xfrm>
            <a:off x="51433" y="0"/>
            <a:ext cx="9141662" cy="5539072"/>
          </a:xfrm>
          <a:prstGeom prst="rect">
            <a:avLst/>
          </a:prstGeom>
        </p:spPr>
      </p:pic>
    </p:spTree>
    <p:extLst>
      <p:ext uri="{BB962C8B-B14F-4D97-AF65-F5344CB8AC3E}">
        <p14:creationId xmlns:p14="http://schemas.microsoft.com/office/powerpoint/2010/main" val="3543119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A77C-AA91-7240-ACA7-EECE9AE5E023}"/>
              </a:ext>
            </a:extLst>
          </p:cNvPr>
          <p:cNvSpPr>
            <a:spLocks noGrp="1"/>
          </p:cNvSpPr>
          <p:nvPr>
            <p:ph type="title"/>
          </p:nvPr>
        </p:nvSpPr>
        <p:spPr/>
        <p:txBody>
          <a:bodyPr>
            <a:normAutofit fontScale="90000"/>
          </a:bodyPr>
          <a:lstStyle/>
          <a:p>
            <a:r>
              <a:rPr lang="en-NO" sz="3600" dirty="0"/>
              <a:t>Challenges of rich inflectional morphology</a:t>
            </a:r>
            <a:endParaRPr lang="en-NO" dirty="0"/>
          </a:p>
        </p:txBody>
      </p:sp>
      <p:sp>
        <p:nvSpPr>
          <p:cNvPr id="3" name="Content Placeholder 2">
            <a:extLst>
              <a:ext uri="{FF2B5EF4-FFF2-40B4-BE49-F238E27FC236}">
                <a16:creationId xmlns:a16="http://schemas.microsoft.com/office/drawing/2014/main" id="{6E655576-6076-A94F-9FB3-9823630B01C9}"/>
              </a:ext>
            </a:extLst>
          </p:cNvPr>
          <p:cNvSpPr>
            <a:spLocks noGrp="1"/>
          </p:cNvSpPr>
          <p:nvPr>
            <p:ph idx="1"/>
          </p:nvPr>
        </p:nvSpPr>
        <p:spPr/>
        <p:txBody>
          <a:bodyPr>
            <a:normAutofit/>
          </a:bodyPr>
          <a:lstStyle/>
          <a:p>
            <a:r>
              <a:rPr lang="en-NO" sz="2400" dirty="0"/>
              <a:t>Most languages have </a:t>
            </a:r>
            <a:r>
              <a:rPr lang="en-GB" sz="2400" dirty="0"/>
              <a:t>rich inflectional morphology</a:t>
            </a:r>
          </a:p>
          <a:p>
            <a:r>
              <a:rPr lang="en-GB" sz="2400" dirty="0"/>
              <a:t>Rich inflectional morphology can involve huge numbers of forms</a:t>
            </a:r>
          </a:p>
          <a:p>
            <a:r>
              <a:rPr lang="en-GB" sz="2400" dirty="0"/>
              <a:t>Inflectional morphology can be complex</a:t>
            </a:r>
            <a:endParaRPr lang="en-NO" sz="2400" dirty="0"/>
          </a:p>
        </p:txBody>
      </p:sp>
    </p:spTree>
    <p:extLst>
      <p:ext uri="{BB962C8B-B14F-4D97-AF65-F5344CB8AC3E}">
        <p14:creationId xmlns:p14="http://schemas.microsoft.com/office/powerpoint/2010/main" val="3303580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BC9D1-A599-F248-9A5F-A3B9713FBFDD}"/>
              </a:ext>
            </a:extLst>
          </p:cNvPr>
          <p:cNvPicPr>
            <a:picLocks noChangeAspect="1"/>
          </p:cNvPicPr>
          <p:nvPr/>
        </p:nvPicPr>
        <p:blipFill>
          <a:blip r:embed="rId2"/>
          <a:stretch>
            <a:fillRect/>
          </a:stretch>
        </p:blipFill>
        <p:spPr>
          <a:xfrm>
            <a:off x="0" y="-153422"/>
            <a:ext cx="9216386" cy="5364428"/>
          </a:xfrm>
          <a:prstGeom prst="rect">
            <a:avLst/>
          </a:prstGeom>
        </p:spPr>
      </p:pic>
    </p:spTree>
    <p:extLst>
      <p:ext uri="{BB962C8B-B14F-4D97-AF65-F5344CB8AC3E}">
        <p14:creationId xmlns:p14="http://schemas.microsoft.com/office/powerpoint/2010/main" val="3441453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1A766-91CA-6C4F-B325-DACDCC3D4DF3}"/>
              </a:ext>
            </a:extLst>
          </p:cNvPr>
          <p:cNvPicPr>
            <a:picLocks noChangeAspect="1"/>
          </p:cNvPicPr>
          <p:nvPr/>
        </p:nvPicPr>
        <p:blipFill>
          <a:blip r:embed="rId2"/>
          <a:stretch>
            <a:fillRect/>
          </a:stretch>
        </p:blipFill>
        <p:spPr>
          <a:xfrm>
            <a:off x="0" y="-98190"/>
            <a:ext cx="9144000" cy="5289612"/>
          </a:xfrm>
          <a:prstGeom prst="rect">
            <a:avLst/>
          </a:prstGeom>
        </p:spPr>
      </p:pic>
      <p:sp>
        <p:nvSpPr>
          <p:cNvPr id="4" name="Right Arrow 3">
            <a:extLst>
              <a:ext uri="{FF2B5EF4-FFF2-40B4-BE49-F238E27FC236}">
                <a16:creationId xmlns:a16="http://schemas.microsoft.com/office/drawing/2014/main" id="{9D2FB0CA-2287-D44D-94EB-85572E397B16}"/>
              </a:ext>
            </a:extLst>
          </p:cNvPr>
          <p:cNvSpPr/>
          <p:nvPr/>
        </p:nvSpPr>
        <p:spPr>
          <a:xfrm rot="14321757">
            <a:off x="210992" y="2750815"/>
            <a:ext cx="650513"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83812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CB3F4-FAE6-7F4F-9DE3-57265A7ED377}"/>
              </a:ext>
            </a:extLst>
          </p:cNvPr>
          <p:cNvPicPr>
            <a:picLocks noChangeAspect="1"/>
          </p:cNvPicPr>
          <p:nvPr/>
        </p:nvPicPr>
        <p:blipFill>
          <a:blip r:embed="rId2"/>
          <a:stretch>
            <a:fillRect/>
          </a:stretch>
        </p:blipFill>
        <p:spPr>
          <a:xfrm>
            <a:off x="0" y="-1"/>
            <a:ext cx="9144000" cy="5583897"/>
          </a:xfrm>
          <a:prstGeom prst="rect">
            <a:avLst/>
          </a:prstGeom>
        </p:spPr>
      </p:pic>
    </p:spTree>
    <p:extLst>
      <p:ext uri="{BB962C8B-B14F-4D97-AF65-F5344CB8AC3E}">
        <p14:creationId xmlns:p14="http://schemas.microsoft.com/office/powerpoint/2010/main" val="393414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F6B92-7320-254B-8C8C-887B52A6FA66}"/>
              </a:ext>
            </a:extLst>
          </p:cNvPr>
          <p:cNvPicPr>
            <a:picLocks noChangeAspect="1"/>
          </p:cNvPicPr>
          <p:nvPr/>
        </p:nvPicPr>
        <p:blipFill>
          <a:blip r:embed="rId2"/>
          <a:stretch>
            <a:fillRect/>
          </a:stretch>
        </p:blipFill>
        <p:spPr>
          <a:xfrm>
            <a:off x="0" y="-61994"/>
            <a:ext cx="9144000" cy="5586770"/>
          </a:xfrm>
          <a:prstGeom prst="rect">
            <a:avLst/>
          </a:prstGeom>
        </p:spPr>
      </p:pic>
    </p:spTree>
    <p:extLst>
      <p:ext uri="{BB962C8B-B14F-4D97-AF65-F5344CB8AC3E}">
        <p14:creationId xmlns:p14="http://schemas.microsoft.com/office/powerpoint/2010/main" val="1940723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3F688-2066-244B-AB78-39A28D6DA06E}"/>
              </a:ext>
            </a:extLst>
          </p:cNvPr>
          <p:cNvPicPr>
            <a:picLocks noChangeAspect="1"/>
          </p:cNvPicPr>
          <p:nvPr/>
        </p:nvPicPr>
        <p:blipFill>
          <a:blip r:embed="rId2"/>
          <a:stretch>
            <a:fillRect/>
          </a:stretch>
        </p:blipFill>
        <p:spPr>
          <a:xfrm>
            <a:off x="0" y="-123987"/>
            <a:ext cx="9144000" cy="5549361"/>
          </a:xfrm>
          <a:prstGeom prst="rect">
            <a:avLst/>
          </a:prstGeom>
        </p:spPr>
      </p:pic>
    </p:spTree>
    <p:extLst>
      <p:ext uri="{BB962C8B-B14F-4D97-AF65-F5344CB8AC3E}">
        <p14:creationId xmlns:p14="http://schemas.microsoft.com/office/powerpoint/2010/main" val="2610124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86CCE6-B150-584E-ADAB-91B32224F469}"/>
              </a:ext>
            </a:extLst>
          </p:cNvPr>
          <p:cNvPicPr>
            <a:picLocks noChangeAspect="1"/>
          </p:cNvPicPr>
          <p:nvPr/>
        </p:nvPicPr>
        <p:blipFill>
          <a:blip r:embed="rId2"/>
          <a:stretch>
            <a:fillRect/>
          </a:stretch>
        </p:blipFill>
        <p:spPr>
          <a:xfrm>
            <a:off x="94740" y="-110426"/>
            <a:ext cx="9049260" cy="5471478"/>
          </a:xfrm>
          <a:prstGeom prst="rect">
            <a:avLst/>
          </a:prstGeom>
        </p:spPr>
      </p:pic>
    </p:spTree>
    <p:extLst>
      <p:ext uri="{BB962C8B-B14F-4D97-AF65-F5344CB8AC3E}">
        <p14:creationId xmlns:p14="http://schemas.microsoft.com/office/powerpoint/2010/main" val="985646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E8C385-2411-824A-8157-6408BED15363}"/>
              </a:ext>
            </a:extLst>
          </p:cNvPr>
          <p:cNvSpPr txBox="1"/>
          <p:nvPr/>
        </p:nvSpPr>
        <p:spPr>
          <a:xfrm>
            <a:off x="85240" y="61993"/>
            <a:ext cx="9058759" cy="5078313"/>
          </a:xfrm>
          <a:prstGeom prst="rect">
            <a:avLst/>
          </a:prstGeom>
          <a:noFill/>
        </p:spPr>
        <p:txBody>
          <a:bodyPr wrap="square" rtlCol="0">
            <a:spAutoFit/>
          </a:bodyPr>
          <a:lstStyle/>
          <a:p>
            <a:r>
              <a:rPr lang="en-US" b="1" dirty="0"/>
              <a:t>References</a:t>
            </a:r>
            <a:endParaRPr lang="nb-NO" dirty="0"/>
          </a:p>
          <a:p>
            <a:pPr marL="180000" indent="-457200"/>
            <a:r>
              <a:rPr lang="en-US" sz="900" dirty="0" err="1"/>
              <a:t>Andrjušina</a:t>
            </a:r>
            <a:r>
              <a:rPr lang="en-US" sz="900" dirty="0"/>
              <a:t>, N. P., G. A. </a:t>
            </a:r>
            <a:r>
              <a:rPr lang="en-US" sz="900" dirty="0" err="1"/>
              <a:t>Bitextina</a:t>
            </a:r>
            <a:r>
              <a:rPr lang="en-US" sz="900" dirty="0"/>
              <a:t>, L. P. </a:t>
            </a:r>
            <a:r>
              <a:rPr lang="en-US" sz="900" dirty="0" err="1"/>
              <a:t>Klobukova</a:t>
            </a:r>
            <a:r>
              <a:rPr lang="en-US" sz="900" dirty="0"/>
              <a:t>, L. N. </a:t>
            </a:r>
            <a:r>
              <a:rPr lang="en-US" sz="900" dirty="0" err="1"/>
              <a:t>Norejko</a:t>
            </a:r>
            <a:r>
              <a:rPr lang="en-US" sz="900" dirty="0"/>
              <a:t>, I. V. </a:t>
            </a:r>
            <a:r>
              <a:rPr lang="en-US" sz="900" dirty="0" err="1"/>
              <a:t>Odincova</a:t>
            </a:r>
            <a:r>
              <a:rPr lang="en-US" sz="900" dirty="0"/>
              <a:t> (eds.). 2014-2015. </a:t>
            </a:r>
            <a:r>
              <a:rPr lang="en-US" sz="900" i="1" dirty="0" err="1"/>
              <a:t>Лексический</a:t>
            </a:r>
            <a:r>
              <a:rPr lang="en-US" sz="900" i="1" dirty="0"/>
              <a:t> </a:t>
            </a:r>
            <a:r>
              <a:rPr lang="en-US" sz="900" i="1" dirty="0" err="1"/>
              <a:t>минимум</a:t>
            </a:r>
            <a:r>
              <a:rPr lang="en-US" sz="900" i="1" dirty="0"/>
              <a:t> </a:t>
            </a:r>
            <a:r>
              <a:rPr lang="en-US" sz="900" i="1" dirty="0" err="1"/>
              <a:t>по</a:t>
            </a:r>
            <a:r>
              <a:rPr lang="en-US" sz="900" i="1" dirty="0"/>
              <a:t> </a:t>
            </a:r>
            <a:r>
              <a:rPr lang="en-US" sz="900" i="1" dirty="0" err="1"/>
              <a:t>русскому</a:t>
            </a:r>
            <a:r>
              <a:rPr lang="en-US" sz="900" i="1" dirty="0"/>
              <a:t> </a:t>
            </a:r>
            <a:r>
              <a:rPr lang="en-US" sz="900" i="1" dirty="0" err="1"/>
              <a:t>языку</a:t>
            </a:r>
            <a:r>
              <a:rPr lang="en-US" sz="900" i="1" dirty="0"/>
              <a:t> </a:t>
            </a:r>
            <a:r>
              <a:rPr lang="en-US" sz="900" i="1" dirty="0" err="1"/>
              <a:t>как</a:t>
            </a:r>
            <a:r>
              <a:rPr lang="en-US" sz="900" i="1" dirty="0"/>
              <a:t> </a:t>
            </a:r>
            <a:r>
              <a:rPr lang="en-US" sz="900" i="1" dirty="0" err="1"/>
              <a:t>иностранному</a:t>
            </a:r>
            <a:r>
              <a:rPr lang="en-US" sz="900" i="1" dirty="0"/>
              <a:t>.</a:t>
            </a:r>
            <a:r>
              <a:rPr lang="en-US" sz="900" dirty="0"/>
              <a:t> Levels A1-B2. St. Petersburg: Zlatoust.</a:t>
            </a:r>
            <a:endParaRPr lang="nb-NO" sz="900" dirty="0"/>
          </a:p>
          <a:p>
            <a:pPr marL="180000" indent="-457200"/>
            <a:r>
              <a:rPr lang="en-US" sz="900" dirty="0" err="1"/>
              <a:t>Baayen</a:t>
            </a:r>
            <a:r>
              <a:rPr lang="en-US" sz="900" dirty="0"/>
              <a:t>, R. Harald. 1992. Quantitative aspects of morphological productivity. In Gert E. </a:t>
            </a:r>
            <a:r>
              <a:rPr lang="en-US" sz="900" dirty="0" err="1"/>
              <a:t>Booij</a:t>
            </a:r>
            <a:r>
              <a:rPr lang="en-US" sz="900" dirty="0"/>
              <a:t> and J. Van </a:t>
            </a:r>
            <a:r>
              <a:rPr lang="en-US" sz="900" dirty="0" err="1"/>
              <a:t>Marle</a:t>
            </a:r>
            <a:r>
              <a:rPr lang="en-US" sz="900" dirty="0"/>
              <a:t> (eds.), </a:t>
            </a:r>
            <a:r>
              <a:rPr lang="en-US" sz="900" i="1" dirty="0"/>
              <a:t>Yearbook of Morphology 1991</a:t>
            </a:r>
            <a:r>
              <a:rPr lang="en-US" sz="900" dirty="0"/>
              <a:t>, 109–149. Dordrecht: Kluwer Academic Publishers.</a:t>
            </a:r>
            <a:endParaRPr lang="nb-NO" sz="900" dirty="0"/>
          </a:p>
          <a:p>
            <a:pPr marL="180000" indent="-457200"/>
            <a:r>
              <a:rPr lang="en-US" sz="900" dirty="0" err="1"/>
              <a:t>Baayen</a:t>
            </a:r>
            <a:r>
              <a:rPr lang="en-US" sz="900" dirty="0"/>
              <a:t>, R. Harald. 1993. On frequency, transparency, and productivity. In Gert E. </a:t>
            </a:r>
            <a:r>
              <a:rPr lang="en-US" sz="900" dirty="0" err="1"/>
              <a:t>Booij</a:t>
            </a:r>
            <a:r>
              <a:rPr lang="en-US" sz="900" dirty="0"/>
              <a:t> and J. Van </a:t>
            </a:r>
            <a:r>
              <a:rPr lang="en-US" sz="900" dirty="0" err="1"/>
              <a:t>Marle</a:t>
            </a:r>
            <a:r>
              <a:rPr lang="en-US" sz="900" dirty="0"/>
              <a:t> (eds.), </a:t>
            </a:r>
            <a:r>
              <a:rPr lang="en-US" sz="900" i="1" dirty="0"/>
              <a:t>Yearbook of Morphology 1992</a:t>
            </a:r>
            <a:r>
              <a:rPr lang="en-US" sz="900" dirty="0"/>
              <a:t>, 181–208. Dordrecht: Kluwer Academic Publishers.</a:t>
            </a:r>
            <a:endParaRPr lang="nb-NO" sz="900" dirty="0"/>
          </a:p>
          <a:p>
            <a:pPr marL="180000" indent="-457200"/>
            <a:r>
              <a:rPr lang="en-US" sz="900" dirty="0"/>
              <a:t>Bondar’, N. I. and S. A. </a:t>
            </a:r>
            <a:r>
              <a:rPr lang="en-US" sz="900" dirty="0" err="1"/>
              <a:t>Lutin</a:t>
            </a:r>
            <a:r>
              <a:rPr lang="en-US" sz="900" dirty="0"/>
              <a:t>. 2013. </a:t>
            </a:r>
            <a:r>
              <a:rPr lang="en-US" sz="900" i="1" dirty="0" err="1"/>
              <a:t>Как</a:t>
            </a:r>
            <a:r>
              <a:rPr lang="en-US" sz="900" i="1" dirty="0"/>
              <a:t> </a:t>
            </a:r>
            <a:r>
              <a:rPr lang="en-US" sz="900" i="1" dirty="0" err="1"/>
              <a:t>спросить</a:t>
            </a:r>
            <a:r>
              <a:rPr lang="en-US" sz="900" i="1" dirty="0"/>
              <a:t>? </a:t>
            </a:r>
            <a:r>
              <a:rPr lang="en-US" sz="900" i="1" dirty="0" err="1"/>
              <a:t>Как</a:t>
            </a:r>
            <a:r>
              <a:rPr lang="en-US" sz="900" i="1" dirty="0"/>
              <a:t> </a:t>
            </a:r>
            <a:r>
              <a:rPr lang="en-US" sz="900" i="1" dirty="0" err="1"/>
              <a:t>сказать</a:t>
            </a:r>
            <a:r>
              <a:rPr lang="en-US" sz="900" i="1" dirty="0"/>
              <a:t>?</a:t>
            </a:r>
            <a:r>
              <a:rPr lang="en-US" sz="900" dirty="0"/>
              <a:t>, 2nd ed. Moscow: </a:t>
            </a:r>
            <a:r>
              <a:rPr lang="en-US" sz="900" dirty="0" err="1"/>
              <a:t>Russkij</a:t>
            </a:r>
            <a:r>
              <a:rPr lang="en-US" sz="900" dirty="0"/>
              <a:t> </a:t>
            </a:r>
            <a:r>
              <a:rPr lang="en-US" sz="900" dirty="0" err="1"/>
              <a:t>jazyk</a:t>
            </a:r>
            <a:r>
              <a:rPr lang="en-US" sz="900" dirty="0"/>
              <a:t>.</a:t>
            </a:r>
            <a:endParaRPr lang="nb-NO" sz="900" dirty="0"/>
          </a:p>
          <a:p>
            <a:pPr marL="180000" indent="-457200"/>
            <a:r>
              <a:rPr lang="en-US" sz="900" dirty="0" err="1"/>
              <a:t>Černyšov</a:t>
            </a:r>
            <a:r>
              <a:rPr lang="en-US" sz="900" dirty="0"/>
              <a:t>, Stanislav. 2004. </a:t>
            </a:r>
            <a:r>
              <a:rPr lang="en-US" sz="900" i="1" dirty="0" err="1"/>
              <a:t>Поехали</a:t>
            </a:r>
            <a:r>
              <a:rPr lang="en-US" sz="900" i="1" dirty="0"/>
              <a:t>!</a:t>
            </a:r>
            <a:r>
              <a:rPr lang="en-US" sz="900" dirty="0"/>
              <a:t> St. Petersburg: Zlatoust.</a:t>
            </a:r>
            <a:endParaRPr lang="nb-NO" sz="900" dirty="0"/>
          </a:p>
          <a:p>
            <a:pPr marL="180000" indent="-457200"/>
            <a:r>
              <a:rPr lang="en-US" sz="900" dirty="0"/>
              <a:t>Chun, Dorothy, Richard Kern and Bryan Smith. 2016. Technology in language use, language teaching, and language learning. </a:t>
            </a:r>
            <a:r>
              <a:rPr lang="en-US" sz="900" i="1" dirty="0"/>
              <a:t>The Modern Language Journal</a:t>
            </a:r>
            <a:r>
              <a:rPr lang="en-US" sz="900" dirty="0"/>
              <a:t>, 100, 64–80. doi:10.1111/modl.12302</a:t>
            </a:r>
            <a:endParaRPr lang="nb-NO" sz="900" dirty="0"/>
          </a:p>
          <a:p>
            <a:pPr marL="180000" indent="-457200"/>
            <a:r>
              <a:rPr lang="en-US" sz="900" dirty="0"/>
              <a:t>Comer, William. 2019. Measured words: Quantifying vocabulary exposure in beginning Russian. </a:t>
            </a:r>
            <a:r>
              <a:rPr lang="en-US" sz="900" i="1" dirty="0"/>
              <a:t>Slavic and East European Journal</a:t>
            </a:r>
            <a:r>
              <a:rPr lang="ru-RU" sz="900" dirty="0"/>
              <a:t> 60, </a:t>
            </a:r>
            <a:r>
              <a:rPr lang="nb-NO" sz="900" dirty="0"/>
              <a:t>no. 1, 92–114.</a:t>
            </a:r>
          </a:p>
          <a:p>
            <a:pPr marL="180000" indent="-457200"/>
            <a:r>
              <a:rPr lang="en-US" sz="900" dirty="0" err="1"/>
              <a:t>deBenedette</a:t>
            </a:r>
            <a:r>
              <a:rPr lang="en-US" sz="900" dirty="0"/>
              <a:t>, Lynne, William J. Comer, </a:t>
            </a:r>
            <a:r>
              <a:rPr lang="en-US" sz="900" dirty="0" err="1"/>
              <a:t>Alla</a:t>
            </a:r>
            <a:r>
              <a:rPr lang="en-US" sz="900" dirty="0"/>
              <a:t> </a:t>
            </a:r>
            <a:r>
              <a:rPr lang="en-US" sz="900" dirty="0" err="1"/>
              <a:t>Smyslova</a:t>
            </a:r>
            <a:r>
              <a:rPr lang="en-US" sz="900" dirty="0"/>
              <a:t>, Jonathan Perkins. 2013. </a:t>
            </a:r>
            <a:r>
              <a:rPr lang="en-US" sz="900" i="1" dirty="0" err="1"/>
              <a:t>Между</a:t>
            </a:r>
            <a:r>
              <a:rPr lang="en-US" sz="900" i="1" dirty="0"/>
              <a:t> </a:t>
            </a:r>
            <a:r>
              <a:rPr lang="en-US" sz="900" i="1" dirty="0" err="1"/>
              <a:t>нами</a:t>
            </a:r>
            <a:r>
              <a:rPr lang="en-US" sz="900" i="1" dirty="0"/>
              <a:t> (Between You and Me): An Interactive Introduction to Russian</a:t>
            </a:r>
            <a:r>
              <a:rPr lang="en-US" sz="900" dirty="0"/>
              <a:t>. </a:t>
            </a:r>
            <a:r>
              <a:rPr lang="en-US" sz="900" u="sng" dirty="0">
                <a:hlinkClick r:id="rId2"/>
              </a:rPr>
              <a:t>http://www.mezhdunami.org/</a:t>
            </a:r>
            <a:r>
              <a:rPr lang="en-US" sz="900" dirty="0"/>
              <a:t> (accessed 1 April 2018).</a:t>
            </a:r>
            <a:endParaRPr lang="nb-NO" sz="900" dirty="0"/>
          </a:p>
          <a:p>
            <a:pPr marL="180000" indent="-457200"/>
            <a:r>
              <a:rPr lang="en-US" sz="900" dirty="0" err="1"/>
              <a:t>Djačenko</a:t>
            </a:r>
            <a:r>
              <a:rPr lang="en-US" sz="900" dirty="0"/>
              <a:t>, P. V., L. L. </a:t>
            </a:r>
            <a:r>
              <a:rPr lang="en-US" sz="900" dirty="0" err="1"/>
              <a:t>Iomdin</a:t>
            </a:r>
            <a:r>
              <a:rPr lang="en-US" sz="900" dirty="0"/>
              <a:t>, A. V. </a:t>
            </a:r>
            <a:r>
              <a:rPr lang="en-US" sz="900" dirty="0" err="1"/>
              <a:t>Lazurskij</a:t>
            </a:r>
            <a:r>
              <a:rPr lang="en-US" sz="900" dirty="0"/>
              <a:t>, L. G. </a:t>
            </a:r>
            <a:r>
              <a:rPr lang="en-US" sz="900" dirty="0" err="1"/>
              <a:t>Mitjušin</a:t>
            </a:r>
            <a:r>
              <a:rPr lang="en-US" sz="900" dirty="0"/>
              <a:t>, O. Ju. </a:t>
            </a:r>
            <a:r>
              <a:rPr lang="en-US" sz="900" dirty="0" err="1"/>
              <a:t>Podlesskaja</a:t>
            </a:r>
            <a:r>
              <a:rPr lang="en-US" sz="900" dirty="0"/>
              <a:t>, V. G. </a:t>
            </a:r>
            <a:r>
              <a:rPr lang="en-US" sz="900" dirty="0" err="1"/>
              <a:t>Sizov</a:t>
            </a:r>
            <a:r>
              <a:rPr lang="en-US" sz="900" dirty="0"/>
              <a:t>, T. I. </a:t>
            </a:r>
            <a:r>
              <a:rPr lang="en-US" sz="900" dirty="0" err="1"/>
              <a:t>Frolova</a:t>
            </a:r>
            <a:r>
              <a:rPr lang="en-US" sz="900" dirty="0"/>
              <a:t>, L. L. </a:t>
            </a:r>
            <a:r>
              <a:rPr lang="en-US" sz="900" dirty="0" err="1"/>
              <a:t>Cinman</a:t>
            </a:r>
            <a:r>
              <a:rPr lang="en-US" sz="900" dirty="0"/>
              <a:t>. 2015. </a:t>
            </a:r>
            <a:r>
              <a:rPr lang="en-US" sz="900" dirty="0" err="1"/>
              <a:t>Современное</a:t>
            </a:r>
            <a:r>
              <a:rPr lang="en-US" sz="900" dirty="0"/>
              <a:t> </a:t>
            </a:r>
            <a:r>
              <a:rPr lang="en-US" sz="900" dirty="0" err="1"/>
              <a:t>состояние</a:t>
            </a:r>
            <a:r>
              <a:rPr lang="en-US" sz="900" dirty="0"/>
              <a:t> </a:t>
            </a:r>
            <a:r>
              <a:rPr lang="en-US" sz="900" dirty="0" err="1"/>
              <a:t>глубоко</a:t>
            </a:r>
            <a:r>
              <a:rPr lang="en-US" sz="900" dirty="0"/>
              <a:t> </a:t>
            </a:r>
            <a:r>
              <a:rPr lang="en-US" sz="900" dirty="0" err="1"/>
              <a:t>аннотированного</a:t>
            </a:r>
            <a:r>
              <a:rPr lang="en-US" sz="900" dirty="0"/>
              <a:t> </a:t>
            </a:r>
            <a:r>
              <a:rPr lang="en-US" sz="900" dirty="0" err="1"/>
              <a:t>корпуса</a:t>
            </a:r>
            <a:r>
              <a:rPr lang="en-US" sz="900" dirty="0"/>
              <a:t> </a:t>
            </a:r>
            <a:r>
              <a:rPr lang="en-US" sz="900" dirty="0" err="1"/>
              <a:t>текстов</a:t>
            </a:r>
            <a:r>
              <a:rPr lang="en-US" sz="900" dirty="0"/>
              <a:t> </a:t>
            </a:r>
            <a:r>
              <a:rPr lang="en-US" sz="900" dirty="0" err="1"/>
              <a:t>русского</a:t>
            </a:r>
            <a:r>
              <a:rPr lang="en-US" sz="900" dirty="0"/>
              <a:t> </a:t>
            </a:r>
            <a:r>
              <a:rPr lang="en-US" sz="900" dirty="0" err="1"/>
              <a:t>языка</a:t>
            </a:r>
            <a:r>
              <a:rPr lang="en-US" sz="900" dirty="0"/>
              <a:t> (</a:t>
            </a:r>
            <a:r>
              <a:rPr lang="en-US" sz="900" dirty="0" err="1"/>
              <a:t>СинТагРус</a:t>
            </a:r>
            <a:r>
              <a:rPr lang="en-US" sz="900" dirty="0"/>
              <a:t>). </a:t>
            </a:r>
            <a:r>
              <a:rPr lang="en-US" sz="900" i="1" dirty="0" err="1"/>
              <a:t>Сборник</a:t>
            </a:r>
            <a:r>
              <a:rPr lang="en-US" sz="900" i="1" dirty="0"/>
              <a:t> «</a:t>
            </a:r>
            <a:r>
              <a:rPr lang="en-US" sz="900" i="1" dirty="0" err="1"/>
              <a:t>Национальный</a:t>
            </a:r>
            <a:r>
              <a:rPr lang="en-US" sz="900" i="1" dirty="0"/>
              <a:t> </a:t>
            </a:r>
            <a:r>
              <a:rPr lang="en-US" sz="900" i="1" dirty="0" err="1"/>
              <a:t>корпус</a:t>
            </a:r>
            <a:r>
              <a:rPr lang="en-US" sz="900" i="1" dirty="0"/>
              <a:t> </a:t>
            </a:r>
            <a:r>
              <a:rPr lang="en-US" sz="900" i="1" dirty="0" err="1"/>
              <a:t>русского</a:t>
            </a:r>
            <a:r>
              <a:rPr lang="en-US" sz="900" i="1" dirty="0"/>
              <a:t> </a:t>
            </a:r>
            <a:r>
              <a:rPr lang="en-US" sz="900" i="1" dirty="0" err="1"/>
              <a:t>языка</a:t>
            </a:r>
            <a:r>
              <a:rPr lang="en-US" sz="900" i="1" dirty="0"/>
              <a:t>: 10 </a:t>
            </a:r>
            <a:r>
              <a:rPr lang="en-US" sz="900" i="1" dirty="0" err="1"/>
              <a:t>лет</a:t>
            </a:r>
            <a:r>
              <a:rPr lang="en-US" sz="900" i="1" dirty="0"/>
              <a:t> </a:t>
            </a:r>
            <a:r>
              <a:rPr lang="en-US" sz="900" i="1" dirty="0" err="1"/>
              <a:t>проекту</a:t>
            </a:r>
            <a:r>
              <a:rPr lang="en-US" sz="900" i="1" dirty="0"/>
              <a:t>». </a:t>
            </a:r>
            <a:r>
              <a:rPr lang="en-US" sz="900" i="1" dirty="0" err="1"/>
              <a:t>Труды</a:t>
            </a:r>
            <a:r>
              <a:rPr lang="en-US" sz="900" i="1" dirty="0"/>
              <a:t> </a:t>
            </a:r>
            <a:r>
              <a:rPr lang="en-US" sz="900" i="1" dirty="0" err="1"/>
              <a:t>Института</a:t>
            </a:r>
            <a:r>
              <a:rPr lang="en-US" sz="900" i="1" dirty="0"/>
              <a:t> </a:t>
            </a:r>
            <a:r>
              <a:rPr lang="en-US" sz="900" i="1" dirty="0" err="1"/>
              <a:t>русского</a:t>
            </a:r>
            <a:r>
              <a:rPr lang="en-US" sz="900" i="1" dirty="0"/>
              <a:t> </a:t>
            </a:r>
            <a:r>
              <a:rPr lang="en-US" sz="900" i="1" dirty="0" err="1"/>
              <a:t>языка</a:t>
            </a:r>
            <a:r>
              <a:rPr lang="en-US" sz="900" i="1" dirty="0"/>
              <a:t> </a:t>
            </a:r>
            <a:r>
              <a:rPr lang="en-US" sz="900" i="1" dirty="0" err="1"/>
              <a:t>им</a:t>
            </a:r>
            <a:r>
              <a:rPr lang="en-US" sz="900" i="1" dirty="0"/>
              <a:t>. В.В. </a:t>
            </a:r>
            <a:r>
              <a:rPr lang="en-US" sz="900" i="1" dirty="0" err="1"/>
              <a:t>Виноградова</a:t>
            </a:r>
            <a:r>
              <a:rPr lang="en-US" sz="900" i="1" dirty="0"/>
              <a:t>.</a:t>
            </a:r>
            <a:r>
              <a:rPr lang="en-US" sz="900" dirty="0"/>
              <a:t> </a:t>
            </a:r>
            <a:r>
              <a:rPr lang="en-US" sz="900" dirty="0" err="1"/>
              <a:t>Вып</a:t>
            </a:r>
            <a:r>
              <a:rPr lang="en-US" sz="900" dirty="0"/>
              <a:t>. 6., 272–299.</a:t>
            </a:r>
            <a:endParaRPr lang="nb-NO" sz="900" dirty="0"/>
          </a:p>
          <a:p>
            <a:pPr marL="180000" indent="-457200"/>
            <a:r>
              <a:rPr lang="nb-NO" sz="900" dirty="0"/>
              <a:t>Endresen, Anna, Laura A. Janda, Robert Reynolds and Francis M. </a:t>
            </a:r>
            <a:r>
              <a:rPr lang="nb-NO" sz="900" dirty="0" err="1"/>
              <a:t>Tyers</a:t>
            </a:r>
            <a:r>
              <a:rPr lang="nb-NO" sz="900" dirty="0"/>
              <a:t>. 2016. Who </a:t>
            </a:r>
            <a:r>
              <a:rPr lang="nb-NO" sz="900" dirty="0" err="1"/>
              <a:t>needs</a:t>
            </a:r>
            <a:r>
              <a:rPr lang="nb-NO" sz="900" dirty="0"/>
              <a:t> </a:t>
            </a:r>
            <a:r>
              <a:rPr lang="nb-NO" sz="900" dirty="0" err="1"/>
              <a:t>particles</a:t>
            </a:r>
            <a:r>
              <a:rPr lang="nb-NO" sz="900" dirty="0"/>
              <a:t>? A </a:t>
            </a:r>
            <a:r>
              <a:rPr lang="nb-NO" sz="900" dirty="0" err="1"/>
              <a:t>challenge</a:t>
            </a:r>
            <a:r>
              <a:rPr lang="nb-NO" sz="900" dirty="0"/>
              <a:t> to </a:t>
            </a:r>
            <a:r>
              <a:rPr lang="nb-NO" sz="900" dirty="0" err="1"/>
              <a:t>the</a:t>
            </a:r>
            <a:r>
              <a:rPr lang="nb-NO" sz="900" dirty="0"/>
              <a:t> </a:t>
            </a:r>
            <a:r>
              <a:rPr lang="nb-NO" sz="900" dirty="0" err="1"/>
              <a:t>classification</a:t>
            </a:r>
            <a:r>
              <a:rPr lang="nb-NO" sz="900" dirty="0"/>
              <a:t> </a:t>
            </a:r>
            <a:r>
              <a:rPr lang="nb-NO" sz="900" dirty="0" err="1"/>
              <a:t>of</a:t>
            </a:r>
            <a:r>
              <a:rPr lang="nb-NO" sz="900" dirty="0"/>
              <a:t> </a:t>
            </a:r>
            <a:r>
              <a:rPr lang="nb-NO" sz="900" dirty="0" err="1"/>
              <a:t>particles</a:t>
            </a:r>
            <a:r>
              <a:rPr lang="nb-NO" sz="900" dirty="0"/>
              <a:t> as a part </a:t>
            </a:r>
            <a:r>
              <a:rPr lang="nb-NO" sz="900" dirty="0" err="1"/>
              <a:t>of</a:t>
            </a:r>
            <a:r>
              <a:rPr lang="nb-NO" sz="900" dirty="0"/>
              <a:t> </a:t>
            </a:r>
            <a:r>
              <a:rPr lang="nb-NO" sz="900" dirty="0" err="1"/>
              <a:t>speech</a:t>
            </a:r>
            <a:r>
              <a:rPr lang="nb-NO" sz="900" dirty="0"/>
              <a:t> in Russian. </a:t>
            </a:r>
            <a:r>
              <a:rPr lang="nb-NO" sz="900" i="1" dirty="0"/>
              <a:t>Russian </a:t>
            </a:r>
            <a:r>
              <a:rPr lang="nb-NO" sz="900" i="1" dirty="0" err="1"/>
              <a:t>Linguistics</a:t>
            </a:r>
            <a:r>
              <a:rPr lang="nb-NO" sz="900" i="1" dirty="0"/>
              <a:t> </a:t>
            </a:r>
            <a:r>
              <a:rPr lang="nb-NO" sz="900" dirty="0"/>
              <a:t>40: 2, 103-132. DOI 10.1007/s11185-016-9160-2.</a:t>
            </a:r>
          </a:p>
          <a:p>
            <a:pPr marL="180000" indent="-457200"/>
            <a:r>
              <a:rPr lang="nb-NO" sz="900" dirty="0" err="1"/>
              <a:t>Golonka</a:t>
            </a:r>
            <a:r>
              <a:rPr lang="nb-NO" sz="900" dirty="0"/>
              <a:t>, Ewa M., Anita R. Bowles, Victor M. Frank, </a:t>
            </a:r>
            <a:r>
              <a:rPr lang="nb-NO" sz="900" dirty="0" err="1"/>
              <a:t>Dorna</a:t>
            </a:r>
            <a:r>
              <a:rPr lang="nb-NO" sz="900" dirty="0"/>
              <a:t> L. Richardson, Suzanne </a:t>
            </a:r>
            <a:r>
              <a:rPr lang="nb-NO" sz="900" dirty="0" err="1"/>
              <a:t>Freynik</a:t>
            </a:r>
            <a:r>
              <a:rPr lang="nb-NO" sz="900" dirty="0"/>
              <a:t>. 2014. Technologies for </a:t>
            </a:r>
            <a:r>
              <a:rPr lang="nb-NO" sz="900" dirty="0" err="1"/>
              <a:t>foreign</a:t>
            </a:r>
            <a:r>
              <a:rPr lang="nb-NO" sz="900" dirty="0"/>
              <a:t> </a:t>
            </a:r>
            <a:r>
              <a:rPr lang="nb-NO" sz="900" dirty="0" err="1"/>
              <a:t>language</a:t>
            </a:r>
            <a:r>
              <a:rPr lang="nb-NO" sz="900" dirty="0"/>
              <a:t> </a:t>
            </a:r>
            <a:r>
              <a:rPr lang="nb-NO" sz="900" dirty="0" err="1"/>
              <a:t>learning</a:t>
            </a:r>
            <a:r>
              <a:rPr lang="nb-NO" sz="900" dirty="0"/>
              <a:t>: a </a:t>
            </a:r>
            <a:r>
              <a:rPr lang="nb-NO" sz="900" dirty="0" err="1"/>
              <a:t>review</a:t>
            </a:r>
            <a:r>
              <a:rPr lang="nb-NO" sz="900" dirty="0"/>
              <a:t> </a:t>
            </a:r>
            <a:r>
              <a:rPr lang="nb-NO" sz="900" dirty="0" err="1"/>
              <a:t>of</a:t>
            </a:r>
            <a:r>
              <a:rPr lang="nb-NO" sz="900" dirty="0"/>
              <a:t> </a:t>
            </a:r>
            <a:r>
              <a:rPr lang="nb-NO" sz="900" dirty="0" err="1"/>
              <a:t>technology</a:t>
            </a:r>
            <a:r>
              <a:rPr lang="nb-NO" sz="900" dirty="0"/>
              <a:t> types and </a:t>
            </a:r>
            <a:r>
              <a:rPr lang="nb-NO" sz="900" dirty="0" err="1"/>
              <a:t>their</a:t>
            </a:r>
            <a:r>
              <a:rPr lang="nb-NO" sz="900" dirty="0"/>
              <a:t> </a:t>
            </a:r>
            <a:r>
              <a:rPr lang="nb-NO" sz="900" dirty="0" err="1"/>
              <a:t>effectiveness</a:t>
            </a:r>
            <a:r>
              <a:rPr lang="nb-NO" sz="900" dirty="0"/>
              <a:t>. </a:t>
            </a:r>
            <a:r>
              <a:rPr lang="nb-NO" sz="900" i="1" dirty="0"/>
              <a:t>Computer </a:t>
            </a:r>
            <a:r>
              <a:rPr lang="nb-NO" sz="900" i="1" dirty="0" err="1"/>
              <a:t>Assisted</a:t>
            </a:r>
            <a:r>
              <a:rPr lang="nb-NO" sz="900" i="1" dirty="0"/>
              <a:t> Language Learning</a:t>
            </a:r>
            <a:r>
              <a:rPr lang="nb-NO" sz="900" dirty="0"/>
              <a:t>, 27:1, 70–105, DOI: 10.1080/09588221.2012.700315</a:t>
            </a:r>
          </a:p>
          <a:p>
            <a:pPr marL="180000" indent="-457200"/>
            <a:r>
              <a:rPr lang="en-US" sz="900" dirty="0"/>
              <a:t>Hart, Betty and Todd R </a:t>
            </a:r>
            <a:r>
              <a:rPr lang="en-US" sz="900" dirty="0" err="1"/>
              <a:t>Risley</a:t>
            </a:r>
            <a:r>
              <a:rPr lang="en-US" sz="900" dirty="0"/>
              <a:t>. 2003. The early catastrophe. The 30 million word gap by age 3. American Educator Spring 2003. 4–9.</a:t>
            </a:r>
            <a:endParaRPr lang="nb-NO" sz="900" dirty="0"/>
          </a:p>
          <a:p>
            <a:pPr marL="180000" indent="-457200"/>
            <a:r>
              <a:rPr lang="en-US" sz="900" dirty="0"/>
              <a:t>Hayes-</a:t>
            </a:r>
            <a:r>
              <a:rPr lang="en-US" sz="900" dirty="0" err="1"/>
              <a:t>Harb</a:t>
            </a:r>
            <a:r>
              <a:rPr lang="en-US" sz="900" dirty="0"/>
              <a:t>, Rachel, Jane Hacking. 2015. The influence of written stress marks on native English speakers’ acquisition of Russian lexical stress contrasts. </a:t>
            </a:r>
            <a:r>
              <a:rPr lang="en-US" sz="900" i="1" dirty="0"/>
              <a:t>Slavic and East European Journal</a:t>
            </a:r>
            <a:r>
              <a:rPr lang="en-US" sz="900" dirty="0"/>
              <a:t>, 59:1, 91–109.</a:t>
            </a:r>
            <a:endParaRPr lang="nb-NO" sz="900" dirty="0"/>
          </a:p>
          <a:p>
            <a:pPr marL="180000" indent="-457200"/>
            <a:r>
              <a:rPr lang="en-US" sz="900" dirty="0"/>
              <a:t>Hertz, </a:t>
            </a:r>
            <a:r>
              <a:rPr lang="en-US" sz="900" dirty="0" err="1"/>
              <a:t>Birgitte</a:t>
            </a:r>
            <a:r>
              <a:rPr lang="en-US" sz="900" dirty="0"/>
              <a:t>, Hanne </a:t>
            </a:r>
            <a:r>
              <a:rPr lang="en-US" sz="900" dirty="0" err="1"/>
              <a:t>Leervad</a:t>
            </a:r>
            <a:r>
              <a:rPr lang="en-US" sz="900" dirty="0"/>
              <a:t>, Henrik </a:t>
            </a:r>
            <a:r>
              <a:rPr lang="en-US" sz="900" dirty="0" err="1"/>
              <a:t>Lærkes</a:t>
            </a:r>
            <a:r>
              <a:rPr lang="en-US" sz="900" dirty="0"/>
              <a:t>, Henrik </a:t>
            </a:r>
            <a:r>
              <a:rPr lang="en-US" sz="900" dirty="0" err="1"/>
              <a:t>Møller</a:t>
            </a:r>
            <a:r>
              <a:rPr lang="en-US" sz="900" dirty="0"/>
              <a:t>, Peter </a:t>
            </a:r>
            <a:r>
              <a:rPr lang="en-US" sz="900" dirty="0" err="1"/>
              <a:t>Schousboe</a:t>
            </a:r>
            <a:r>
              <a:rPr lang="en-US" sz="900" dirty="0"/>
              <a:t>. 2001. </a:t>
            </a:r>
            <a:r>
              <a:rPr lang="en-US" sz="900" i="1" dirty="0" err="1"/>
              <a:t>Свидание</a:t>
            </a:r>
            <a:r>
              <a:rPr lang="en-US" sz="900" i="1" dirty="0"/>
              <a:t> </a:t>
            </a:r>
            <a:r>
              <a:rPr lang="en-US" sz="900" i="1" dirty="0" err="1"/>
              <a:t>в</a:t>
            </a:r>
            <a:r>
              <a:rPr lang="en-US" sz="900" i="1" dirty="0"/>
              <a:t> </a:t>
            </a:r>
            <a:r>
              <a:rPr lang="en-US" sz="900" i="1" dirty="0" err="1"/>
              <a:t>Петербурге</a:t>
            </a:r>
            <a:r>
              <a:rPr lang="en-US" sz="900" i="1" dirty="0"/>
              <a:t>. </a:t>
            </a:r>
            <a:r>
              <a:rPr lang="en-US" sz="900" i="1" dirty="0" err="1"/>
              <a:t>Møde</a:t>
            </a:r>
            <a:r>
              <a:rPr lang="en-US" sz="900" i="1" dirty="0"/>
              <a:t> </a:t>
            </a:r>
            <a:r>
              <a:rPr lang="en-US" sz="900" i="1" dirty="0" err="1"/>
              <a:t>i</a:t>
            </a:r>
            <a:r>
              <a:rPr lang="en-US" sz="900" i="1" dirty="0"/>
              <a:t> </a:t>
            </a:r>
            <a:r>
              <a:rPr lang="en-US" sz="900" i="1" dirty="0" err="1"/>
              <a:t>Petersborg</a:t>
            </a:r>
            <a:r>
              <a:rPr lang="en-US" sz="900" i="1" dirty="0"/>
              <a:t>.</a:t>
            </a:r>
            <a:r>
              <a:rPr lang="en-US" sz="900" dirty="0"/>
              <a:t> Copenhagen: Gyldendal.</a:t>
            </a:r>
            <a:endParaRPr lang="nb-NO" sz="900" dirty="0"/>
          </a:p>
          <a:p>
            <a:pPr marL="180000" indent="-457200"/>
            <a:r>
              <a:rPr lang="en-US" sz="900" b="1" dirty="0" err="1"/>
              <a:t>Janda</a:t>
            </a:r>
            <a:r>
              <a:rPr lang="en-US" sz="900" b="1" dirty="0"/>
              <a:t>, Laura A. and Francis M. </a:t>
            </a:r>
            <a:r>
              <a:rPr lang="en-US" sz="900" b="1" dirty="0" err="1"/>
              <a:t>Tyers</a:t>
            </a:r>
            <a:r>
              <a:rPr lang="en-US" sz="900" b="1" dirty="0"/>
              <a:t>. 2018. Less is More: Why All Paradigms are Defective, and Why that is a Good Thing. </a:t>
            </a:r>
            <a:r>
              <a:rPr lang="en-US" sz="900" b="1" i="1" dirty="0"/>
              <a:t>Corpus Linguistics and Linguistic Theory</a:t>
            </a:r>
            <a:r>
              <a:rPr lang="en-US" sz="900" b="1" dirty="0"/>
              <a:t> 14(2), 33pp. </a:t>
            </a:r>
            <a:r>
              <a:rPr lang="nb-NO" sz="900" b="1" dirty="0" err="1"/>
              <a:t>doi.org</a:t>
            </a:r>
            <a:r>
              <a:rPr lang="nb-NO" sz="900" b="1" dirty="0"/>
              <a:t>/10.1515/cllt-2018-0031.</a:t>
            </a:r>
          </a:p>
          <a:p>
            <a:pPr marL="180000" indent="-457200"/>
            <a:r>
              <a:rPr lang="en-US" sz="900" dirty="0" err="1"/>
              <a:t>Janda</a:t>
            </a:r>
            <a:r>
              <a:rPr lang="en-US" sz="900" dirty="0"/>
              <a:t>, Laura A. Under Submission. </a:t>
            </a:r>
            <a:r>
              <a:rPr lang="nb-NO" sz="900" dirty="0" err="1"/>
              <a:t>Yggur</a:t>
            </a:r>
            <a:r>
              <a:rPr lang="nb-NO" sz="900" dirty="0"/>
              <a:t> and </a:t>
            </a:r>
            <a:r>
              <a:rPr lang="nb-NO" sz="900" dirty="0" err="1"/>
              <a:t>the</a:t>
            </a:r>
            <a:r>
              <a:rPr lang="nb-NO" sz="900" dirty="0"/>
              <a:t> </a:t>
            </a:r>
            <a:r>
              <a:rPr lang="nb-NO" sz="900" dirty="0" err="1"/>
              <a:t>power</a:t>
            </a:r>
            <a:r>
              <a:rPr lang="nb-NO" sz="900" dirty="0"/>
              <a:t> </a:t>
            </a:r>
            <a:r>
              <a:rPr lang="nb-NO" sz="900" dirty="0" err="1"/>
              <a:t>of</a:t>
            </a:r>
            <a:r>
              <a:rPr lang="nb-NO" sz="900" dirty="0"/>
              <a:t> </a:t>
            </a:r>
            <a:r>
              <a:rPr lang="nb-NO" sz="900" dirty="0" err="1"/>
              <a:t>language</a:t>
            </a:r>
            <a:r>
              <a:rPr lang="nb-NO" sz="900" dirty="0"/>
              <a:t>: A </a:t>
            </a:r>
            <a:r>
              <a:rPr lang="nb-NO" sz="900" dirty="0" err="1"/>
              <a:t>linguistic</a:t>
            </a:r>
            <a:r>
              <a:rPr lang="nb-NO" sz="900" dirty="0"/>
              <a:t> </a:t>
            </a:r>
            <a:r>
              <a:rPr lang="nb-NO" sz="900" dirty="0" err="1"/>
              <a:t>invention</a:t>
            </a:r>
            <a:r>
              <a:rPr lang="nb-NO" sz="900" dirty="0"/>
              <a:t> </a:t>
            </a:r>
            <a:r>
              <a:rPr lang="nb-NO" sz="900" dirty="0" err="1"/>
              <a:t>embedded</a:t>
            </a:r>
            <a:r>
              <a:rPr lang="nb-NO" sz="900" dirty="0"/>
              <a:t> in a </a:t>
            </a:r>
            <a:r>
              <a:rPr lang="nb-NO" sz="900" dirty="0" err="1"/>
              <a:t>Czech</a:t>
            </a:r>
            <a:r>
              <a:rPr lang="nb-NO" sz="900" dirty="0"/>
              <a:t> </a:t>
            </a:r>
            <a:r>
              <a:rPr lang="nb-NO" sz="900" dirty="0" err="1"/>
              <a:t>novel</a:t>
            </a:r>
            <a:r>
              <a:rPr lang="nb-NO" sz="900" dirty="0"/>
              <a:t>. </a:t>
            </a:r>
          </a:p>
          <a:p>
            <a:pPr marL="180000" indent="-457200"/>
            <a:r>
              <a:rPr lang="en-US" sz="900" dirty="0"/>
              <a:t>Kuznetsova, Julia. 2017. The ratio of unique word forms as a measure of creativity. In Anastasia Makarova, Stephen M. Dickey &amp; Dagmar </a:t>
            </a:r>
            <a:r>
              <a:rPr lang="en-US" sz="900" dirty="0" err="1"/>
              <a:t>Divjak</a:t>
            </a:r>
            <a:r>
              <a:rPr lang="en-US" sz="900" dirty="0"/>
              <a:t> (eds.), </a:t>
            </a:r>
            <a:r>
              <a:rPr lang="en-US" sz="900" i="1" dirty="0"/>
              <a:t>Each Venture a New Beginning: Studies in Honor of Laura A. </a:t>
            </a:r>
            <a:r>
              <a:rPr lang="en-US" sz="900" i="1" dirty="0" err="1"/>
              <a:t>Janda</a:t>
            </a:r>
            <a:r>
              <a:rPr lang="en-US" sz="900" dirty="0"/>
              <a:t>, 85–97. Bloomington, IN: </a:t>
            </a:r>
            <a:r>
              <a:rPr lang="en-US" sz="900" dirty="0" err="1"/>
              <a:t>Slavica</a:t>
            </a:r>
            <a:r>
              <a:rPr lang="en-US" sz="900" dirty="0"/>
              <a:t> Publishers.</a:t>
            </a:r>
            <a:endParaRPr lang="nb-NO" sz="900" dirty="0"/>
          </a:p>
          <a:p>
            <a:pPr marL="180000" indent="-457200"/>
            <a:r>
              <a:rPr lang="en-US" sz="900" dirty="0"/>
              <a:t>Malouf, Robert. 2016. Generating morphological paradigms with a recurrent neural network. </a:t>
            </a:r>
            <a:r>
              <a:rPr lang="en-US" sz="900" i="1" dirty="0"/>
              <a:t>San Diego Linguistic Papers. 6</a:t>
            </a:r>
            <a:r>
              <a:rPr lang="en-US" sz="900" dirty="0"/>
              <a:t>. 122–129.</a:t>
            </a:r>
            <a:endParaRPr lang="nb-NO" sz="900" dirty="0"/>
          </a:p>
          <a:p>
            <a:pPr marL="180000" indent="-457200"/>
            <a:r>
              <a:rPr lang="en-US" sz="900" dirty="0"/>
              <a:t>Manning, Christopher D. &amp; </a:t>
            </a:r>
            <a:r>
              <a:rPr lang="en-US" sz="900" dirty="0" err="1"/>
              <a:t>Hinrich</a:t>
            </a:r>
            <a:r>
              <a:rPr lang="en-US" sz="900" dirty="0"/>
              <a:t> </a:t>
            </a:r>
            <a:r>
              <a:rPr lang="en-US" sz="900" dirty="0" err="1"/>
              <a:t>Schütze</a:t>
            </a:r>
            <a:r>
              <a:rPr lang="en-US" sz="900" dirty="0"/>
              <a:t>. 1999. Foundations of Statistical Natural Language Processing. Cambridge, MA: MIT Press.</a:t>
            </a:r>
            <a:endParaRPr lang="nb-NO" sz="900" dirty="0"/>
          </a:p>
          <a:p>
            <a:pPr marL="180000" indent="-457200"/>
            <a:r>
              <a:rPr lang="en-US" sz="900" dirty="0" err="1"/>
              <a:t>Moreno-Sánchez</a:t>
            </a:r>
            <a:r>
              <a:rPr lang="en-US" sz="900" dirty="0"/>
              <a:t>, Isabel, </a:t>
            </a:r>
            <a:r>
              <a:rPr lang="en-US" sz="900" dirty="0" err="1"/>
              <a:t>Francesc</a:t>
            </a:r>
            <a:r>
              <a:rPr lang="en-US" sz="900" dirty="0"/>
              <a:t> Font-Clos &amp; </a:t>
            </a:r>
            <a:r>
              <a:rPr lang="en-US" sz="900" dirty="0" err="1"/>
              <a:t>Álvaro</a:t>
            </a:r>
            <a:r>
              <a:rPr lang="en-US" sz="900" dirty="0"/>
              <a:t> Corral. 2016. Large-scale analysis of </a:t>
            </a:r>
            <a:r>
              <a:rPr lang="en-US" sz="900" dirty="0" err="1"/>
              <a:t>Zipf’s</a:t>
            </a:r>
            <a:r>
              <a:rPr lang="en-US" sz="900" dirty="0"/>
              <a:t> Law in English texts. </a:t>
            </a:r>
            <a:r>
              <a:rPr lang="en-US" sz="900" dirty="0" err="1"/>
              <a:t>PLoS</a:t>
            </a:r>
            <a:r>
              <a:rPr lang="en-US" sz="900" dirty="0"/>
              <a:t> One. 11(1). e0147073. 10.1371/journal. pone.0147073.</a:t>
            </a:r>
            <a:endParaRPr lang="nb-NO" sz="900" dirty="0"/>
          </a:p>
          <a:p>
            <a:pPr marL="180000" indent="-457200"/>
            <a:r>
              <a:rPr lang="en-US" sz="900" dirty="0"/>
              <a:t>Robin, Richard, Galina </a:t>
            </a:r>
            <a:r>
              <a:rPr lang="en-US" sz="900" dirty="0" err="1"/>
              <a:t>Shatalina</a:t>
            </a:r>
            <a:r>
              <a:rPr lang="en-US" sz="900" dirty="0"/>
              <a:t>, Karen Evans-Romaine. 2012. </a:t>
            </a:r>
            <a:r>
              <a:rPr lang="en-US" sz="900" i="1" dirty="0" err="1"/>
              <a:t>Голоса</a:t>
            </a:r>
            <a:r>
              <a:rPr lang="en-US" sz="900" dirty="0"/>
              <a:t> (Vols. 1-2), 5</a:t>
            </a:r>
            <a:r>
              <a:rPr lang="en-US" sz="900" baseline="30000" dirty="0"/>
              <a:t>th</a:t>
            </a:r>
            <a:r>
              <a:rPr lang="en-US" sz="900" dirty="0"/>
              <a:t> ed. New York: Pearson.</a:t>
            </a:r>
            <a:endParaRPr lang="nb-NO" sz="900" dirty="0"/>
          </a:p>
          <a:p>
            <a:pPr marL="180000" indent="-457200"/>
            <a:r>
              <a:rPr lang="en-US" sz="900" dirty="0"/>
              <a:t>Wade, Terence. 2011. </a:t>
            </a:r>
            <a:r>
              <a:rPr lang="en-US" sz="900" i="1" dirty="0"/>
              <a:t>A Comprehensive Russian Grammar</a:t>
            </a:r>
            <a:r>
              <a:rPr lang="en-US" sz="900" dirty="0"/>
              <a:t>, 3rd Edition. Oxford: Wiley-Blackwell.</a:t>
            </a:r>
            <a:endParaRPr lang="nb-NO" sz="900" dirty="0"/>
          </a:p>
          <a:p>
            <a:pPr marL="180000" indent="-457200"/>
            <a:r>
              <a:rPr lang="en-US" sz="900" dirty="0" err="1"/>
              <a:t>Zaliznjak</a:t>
            </a:r>
            <a:r>
              <a:rPr lang="en-US" sz="900" dirty="0"/>
              <a:t>, A. A. 1980. </a:t>
            </a:r>
            <a:r>
              <a:rPr lang="ru-RU" sz="900" i="1" dirty="0"/>
              <a:t>Грамматический словарь русского языка</a:t>
            </a:r>
            <a:r>
              <a:rPr lang="en-US" sz="900" dirty="0"/>
              <a:t>. Moscow: </a:t>
            </a:r>
            <a:r>
              <a:rPr lang="en-US" sz="900" dirty="0" err="1"/>
              <a:t>Russkij</a:t>
            </a:r>
            <a:r>
              <a:rPr lang="en-US" sz="900" dirty="0"/>
              <a:t> </a:t>
            </a:r>
            <a:r>
              <a:rPr lang="en-US" sz="900" dirty="0" err="1"/>
              <a:t>jazyk</a:t>
            </a:r>
            <a:r>
              <a:rPr lang="en-US" sz="900" dirty="0"/>
              <a:t>.</a:t>
            </a:r>
            <a:endParaRPr lang="nb-NO" sz="900" dirty="0"/>
          </a:p>
          <a:p>
            <a:pPr marL="180000" indent="-457200"/>
            <a:r>
              <a:rPr lang="en-US" sz="900" dirty="0" err="1"/>
              <a:t>Zipf</a:t>
            </a:r>
            <a:r>
              <a:rPr lang="en-US" sz="900" dirty="0"/>
              <a:t>, George K. 1949. Human Behavior and the Principle of Least Effort. Reading, MA: Addison-Wesley.</a:t>
            </a:r>
            <a:r>
              <a:rPr lang="nb-NO" sz="900" dirty="0"/>
              <a:t> </a:t>
            </a:r>
          </a:p>
        </p:txBody>
      </p:sp>
    </p:spTree>
    <p:extLst>
      <p:ext uri="{BB962C8B-B14F-4D97-AF65-F5344CB8AC3E}">
        <p14:creationId xmlns:p14="http://schemas.microsoft.com/office/powerpoint/2010/main" val="3039287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4900" y="1701015"/>
            <a:ext cx="2318840" cy="46166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nb-NO"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 PLACE FOR US:</a:t>
            </a:r>
          </a:p>
        </p:txBody>
      </p:sp>
      <p:pic>
        <p:nvPicPr>
          <p:cNvPr id="6" name="Picture 5" descr="trolling_banner.gif"/>
          <p:cNvPicPr>
            <a:picLocks noChangeAspect="1"/>
          </p:cNvPicPr>
          <p:nvPr/>
        </p:nvPicPr>
        <p:blipFill rotWithShape="1">
          <a:blip r:embed="rId2">
            <a:extLst>
              <a:ext uri="{28A0092B-C50C-407E-A947-70E740481C1C}">
                <a14:useLocalDpi xmlns:a14="http://schemas.microsoft.com/office/drawing/2010/main" val="0"/>
              </a:ext>
            </a:extLst>
          </a:blip>
          <a:srcRect r="29314"/>
          <a:stretch/>
        </p:blipFill>
        <p:spPr>
          <a:xfrm>
            <a:off x="2050165" y="2291936"/>
            <a:ext cx="4847695" cy="693096"/>
          </a:xfrm>
          <a:prstGeom prst="rect">
            <a:avLst/>
          </a:prstGeom>
        </p:spPr>
      </p:pic>
      <p:sp>
        <p:nvSpPr>
          <p:cNvPr id="2" name="Rectangle 1">
            <a:extLst>
              <a:ext uri="{FF2B5EF4-FFF2-40B4-BE49-F238E27FC236}">
                <a16:creationId xmlns:a16="http://schemas.microsoft.com/office/drawing/2014/main" id="{80C89628-E093-B840-ABBD-1D0E1E01B24B}"/>
              </a:ext>
            </a:extLst>
          </p:cNvPr>
          <p:cNvSpPr/>
          <p:nvPr/>
        </p:nvSpPr>
        <p:spPr>
          <a:xfrm>
            <a:off x="2635508" y="3228005"/>
            <a:ext cx="3925883" cy="369332"/>
          </a:xfrm>
          <a:prstGeom prst="rect">
            <a:avLst/>
          </a:prstGeom>
        </p:spPr>
        <p:txBody>
          <a:bodyPr wrap="none">
            <a:spAutoFit/>
          </a:bodyPr>
          <a:lstStyle/>
          <a:p>
            <a:r>
              <a:rPr lang="en-NO" dirty="0">
                <a:hlinkClick r:id="rId3"/>
              </a:rPr>
              <a:t>https://dataverse.no/dataverse/trolling</a:t>
            </a:r>
            <a:r>
              <a:rPr lang="en-NO" dirty="0"/>
              <a:t> </a:t>
            </a:r>
          </a:p>
        </p:txBody>
      </p:sp>
    </p:spTree>
    <p:extLst>
      <p:ext uri="{BB962C8B-B14F-4D97-AF65-F5344CB8AC3E}">
        <p14:creationId xmlns:p14="http://schemas.microsoft.com/office/powerpoint/2010/main" val="2564058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079" y="1369219"/>
            <a:ext cx="8735785" cy="3263504"/>
          </a:xfrm>
        </p:spPr>
        <p:txBody>
          <a:bodyPr>
            <a:noAutofit/>
          </a:bodyPr>
          <a:lstStyle/>
          <a:p>
            <a:pPr marL="0" indent="0">
              <a:buNone/>
            </a:pPr>
            <a:r>
              <a:rPr lang="nb-NO" sz="2000" b="1" dirty="0" err="1"/>
              <a:t>TROLLing</a:t>
            </a:r>
            <a:r>
              <a:rPr lang="nb-NO" sz="2000" dirty="0"/>
              <a:t> </a:t>
            </a:r>
          </a:p>
          <a:p>
            <a:r>
              <a:rPr lang="nb-NO" sz="2000" dirty="0"/>
              <a:t>is an </a:t>
            </a:r>
            <a:r>
              <a:rPr lang="nb-NO" sz="2000" dirty="0" err="1"/>
              <a:t>international</a:t>
            </a:r>
            <a:r>
              <a:rPr lang="nb-NO" sz="2000" dirty="0"/>
              <a:t> </a:t>
            </a:r>
            <a:r>
              <a:rPr lang="nb-NO" sz="2000" dirty="0" err="1"/>
              <a:t>archive</a:t>
            </a:r>
            <a:r>
              <a:rPr lang="nb-NO" sz="2000" dirty="0"/>
              <a:t> </a:t>
            </a:r>
            <a:r>
              <a:rPr lang="nb-NO" sz="2000" dirty="0" err="1"/>
              <a:t>of</a:t>
            </a:r>
            <a:r>
              <a:rPr lang="nb-NO" sz="2000" dirty="0"/>
              <a:t> </a:t>
            </a:r>
            <a:r>
              <a:rPr lang="nb-NO" sz="2000" dirty="0" err="1"/>
              <a:t>linguistic</a:t>
            </a:r>
            <a:r>
              <a:rPr lang="nb-NO" sz="2000" dirty="0"/>
              <a:t> data and </a:t>
            </a:r>
            <a:r>
              <a:rPr lang="nb-NO" sz="2000" dirty="0" err="1"/>
              <a:t>statistical</a:t>
            </a:r>
            <a:r>
              <a:rPr lang="nb-NO" sz="2000" dirty="0"/>
              <a:t> </a:t>
            </a:r>
            <a:r>
              <a:rPr lang="nb-NO" sz="2000" dirty="0" err="1"/>
              <a:t>code</a:t>
            </a:r>
            <a:endParaRPr lang="nb-NO" sz="2000" dirty="0"/>
          </a:p>
          <a:p>
            <a:r>
              <a:rPr lang="nb-NO" sz="2000" dirty="0"/>
              <a:t>is </a:t>
            </a:r>
            <a:r>
              <a:rPr lang="nb-NO" sz="2000" dirty="0" err="1"/>
              <a:t>built</a:t>
            </a:r>
            <a:r>
              <a:rPr lang="nb-NO" sz="2000" dirty="0"/>
              <a:t> </a:t>
            </a:r>
            <a:r>
              <a:rPr lang="nb-NO" sz="2000" dirty="0" err="1"/>
              <a:t>on</a:t>
            </a:r>
            <a:r>
              <a:rPr lang="nb-NO" sz="2000" dirty="0"/>
              <a:t> </a:t>
            </a:r>
            <a:r>
              <a:rPr lang="nb-NO" sz="2000" dirty="0" err="1"/>
              <a:t>the</a:t>
            </a:r>
            <a:r>
              <a:rPr lang="nb-NO" sz="2000" dirty="0"/>
              <a:t> </a:t>
            </a:r>
            <a:r>
              <a:rPr lang="nb-NO" sz="2000" dirty="0" err="1"/>
              <a:t>Dataverse</a:t>
            </a:r>
            <a:r>
              <a:rPr lang="nb-NO" sz="2000" dirty="0"/>
              <a:t> </a:t>
            </a:r>
            <a:r>
              <a:rPr lang="nb-NO" sz="2000" dirty="0" err="1"/>
              <a:t>platform</a:t>
            </a:r>
            <a:r>
              <a:rPr lang="nb-NO" sz="2000" dirty="0"/>
              <a:t> from Harvard </a:t>
            </a:r>
            <a:r>
              <a:rPr lang="nb-NO" sz="2000" dirty="0" err="1"/>
              <a:t>University</a:t>
            </a:r>
            <a:r>
              <a:rPr lang="nb-NO" sz="2000" dirty="0"/>
              <a:t> and </a:t>
            </a:r>
            <a:r>
              <a:rPr lang="nb-NO" sz="2000" dirty="0" err="1"/>
              <a:t>complies</a:t>
            </a:r>
            <a:r>
              <a:rPr lang="nb-NO" sz="2000" dirty="0"/>
              <a:t> </a:t>
            </a:r>
            <a:r>
              <a:rPr lang="nb-NO" sz="2000" dirty="0" err="1"/>
              <a:t>with</a:t>
            </a:r>
            <a:r>
              <a:rPr lang="nb-NO" sz="2000" dirty="0"/>
              <a:t> </a:t>
            </a:r>
            <a:r>
              <a:rPr lang="nb-NO" sz="2000" dirty="0" err="1"/>
              <a:t>DataCite</a:t>
            </a:r>
            <a:r>
              <a:rPr lang="nb-NO" sz="2000" dirty="0"/>
              <a:t>, </a:t>
            </a:r>
            <a:r>
              <a:rPr lang="nb-NO" sz="2000" dirty="0" err="1"/>
              <a:t>the</a:t>
            </a:r>
            <a:r>
              <a:rPr lang="nb-NO" sz="2000" dirty="0"/>
              <a:t> </a:t>
            </a:r>
            <a:r>
              <a:rPr lang="nb-NO" sz="2000" dirty="0" err="1"/>
              <a:t>international</a:t>
            </a:r>
            <a:r>
              <a:rPr lang="nb-NO" sz="2000" dirty="0"/>
              <a:t> standard for storing and </a:t>
            </a:r>
            <a:r>
              <a:rPr lang="nb-NO" sz="2000" dirty="0" err="1"/>
              <a:t>citing</a:t>
            </a:r>
            <a:r>
              <a:rPr lang="nb-NO" sz="2000" dirty="0"/>
              <a:t> </a:t>
            </a:r>
            <a:r>
              <a:rPr lang="nb-NO" sz="2000" dirty="0" err="1"/>
              <a:t>research</a:t>
            </a:r>
            <a:r>
              <a:rPr lang="nb-NO" sz="2000" dirty="0"/>
              <a:t> data</a:t>
            </a:r>
          </a:p>
          <a:p>
            <a:r>
              <a:rPr lang="nb-NO" sz="2000" dirty="0"/>
              <a:t>is </a:t>
            </a:r>
            <a:r>
              <a:rPr lang="nb-NO" sz="2000" dirty="0" err="1"/>
              <a:t>compliant</a:t>
            </a:r>
            <a:r>
              <a:rPr lang="nb-NO" sz="2000" dirty="0"/>
              <a:t> </a:t>
            </a:r>
            <a:r>
              <a:rPr lang="nb-NO" sz="2000" dirty="0" err="1"/>
              <a:t>with</a:t>
            </a:r>
            <a:r>
              <a:rPr lang="nb-NO" sz="2000" dirty="0"/>
              <a:t> CLARIN, </a:t>
            </a:r>
            <a:r>
              <a:rPr lang="nb-NO" sz="2000" dirty="0" err="1"/>
              <a:t>the</a:t>
            </a:r>
            <a:r>
              <a:rPr lang="nb-NO" sz="2000" dirty="0"/>
              <a:t> EU </a:t>
            </a:r>
            <a:r>
              <a:rPr lang="nb-NO" sz="2000" dirty="0" err="1"/>
              <a:t>research</a:t>
            </a:r>
            <a:r>
              <a:rPr lang="nb-NO" sz="2000" dirty="0"/>
              <a:t> </a:t>
            </a:r>
            <a:r>
              <a:rPr lang="nb-NO" sz="2000" dirty="0" err="1"/>
              <a:t>infrastructure</a:t>
            </a:r>
            <a:r>
              <a:rPr lang="nb-NO" sz="2000" dirty="0"/>
              <a:t> for </a:t>
            </a:r>
            <a:r>
              <a:rPr lang="nb-NO" sz="2000" dirty="0" err="1"/>
              <a:t>language-based</a:t>
            </a:r>
            <a:r>
              <a:rPr lang="nb-NO" sz="2000" dirty="0"/>
              <a:t> </a:t>
            </a:r>
            <a:r>
              <a:rPr lang="nb-NO" sz="2000" dirty="0" err="1"/>
              <a:t>resources</a:t>
            </a:r>
            <a:endParaRPr lang="nb-NO" sz="2000" dirty="0"/>
          </a:p>
          <a:p>
            <a:r>
              <a:rPr lang="nb-NO" sz="2000" dirty="0" err="1"/>
              <a:t>assigns</a:t>
            </a:r>
            <a:r>
              <a:rPr lang="nb-NO" sz="2000" dirty="0"/>
              <a:t> a permanent URL to </a:t>
            </a:r>
            <a:r>
              <a:rPr lang="nb-NO" sz="2000" dirty="0" err="1"/>
              <a:t>each</a:t>
            </a:r>
            <a:r>
              <a:rPr lang="nb-NO" sz="2000" dirty="0"/>
              <a:t> post</a:t>
            </a:r>
          </a:p>
          <a:p>
            <a:r>
              <a:rPr lang="nb-NO" sz="2000" dirty="0" err="1"/>
              <a:t>uses</a:t>
            </a:r>
            <a:r>
              <a:rPr lang="nb-NO" sz="2000" dirty="0"/>
              <a:t> metadata </a:t>
            </a:r>
            <a:r>
              <a:rPr lang="nb-NO" sz="2000" dirty="0" err="1"/>
              <a:t>that</a:t>
            </a:r>
            <a:r>
              <a:rPr lang="nb-NO" sz="2000" dirty="0"/>
              <a:t> </a:t>
            </a:r>
            <a:r>
              <a:rPr lang="nb-NO" sz="2000" dirty="0" err="1"/>
              <a:t>ensures</a:t>
            </a:r>
            <a:r>
              <a:rPr lang="nb-NO" sz="2000" dirty="0"/>
              <a:t> </a:t>
            </a:r>
            <a:r>
              <a:rPr lang="nb-NO" sz="2000" dirty="0" err="1"/>
              <a:t>visability</a:t>
            </a:r>
            <a:r>
              <a:rPr lang="nb-NO" sz="2000" dirty="0"/>
              <a:t> and </a:t>
            </a:r>
            <a:r>
              <a:rPr lang="nb-NO" sz="2000" dirty="0" err="1"/>
              <a:t>retrieval</a:t>
            </a:r>
            <a:r>
              <a:rPr lang="nb-NO" sz="2000" dirty="0"/>
              <a:t> </a:t>
            </a:r>
            <a:r>
              <a:rPr lang="nb-NO" sz="2000" dirty="0" err="1"/>
              <a:t>through</a:t>
            </a:r>
            <a:r>
              <a:rPr lang="nb-NO" sz="2000" dirty="0"/>
              <a:t> </a:t>
            </a:r>
            <a:r>
              <a:rPr lang="nb-NO" sz="2000" dirty="0" err="1"/>
              <a:t>international</a:t>
            </a:r>
            <a:r>
              <a:rPr lang="nb-NO" sz="2000" dirty="0"/>
              <a:t> services</a:t>
            </a:r>
          </a:p>
          <a:p>
            <a:r>
              <a:rPr lang="nb-NO" sz="2000" dirty="0"/>
              <a:t>is </a:t>
            </a:r>
            <a:r>
              <a:rPr lang="nb-NO" sz="2000" dirty="0" err="1"/>
              <a:t>professionally</a:t>
            </a:r>
            <a:r>
              <a:rPr lang="nb-NO" sz="2000" dirty="0"/>
              <a:t> </a:t>
            </a:r>
            <a:r>
              <a:rPr lang="nb-NO" sz="2000" dirty="0" err="1"/>
              <a:t>managed</a:t>
            </a:r>
            <a:r>
              <a:rPr lang="nb-NO" sz="2000" dirty="0"/>
              <a:t> by </a:t>
            </a:r>
            <a:r>
              <a:rPr lang="nb-NO" sz="2000" dirty="0" err="1"/>
              <a:t>the</a:t>
            </a:r>
            <a:r>
              <a:rPr lang="nb-NO" sz="2000" dirty="0"/>
              <a:t> </a:t>
            </a:r>
            <a:r>
              <a:rPr lang="nb-NO" sz="2000" dirty="0" err="1"/>
              <a:t>University</a:t>
            </a:r>
            <a:r>
              <a:rPr lang="nb-NO" sz="2000" dirty="0"/>
              <a:t> Library </a:t>
            </a:r>
            <a:r>
              <a:rPr lang="nb-NO" sz="2000" dirty="0" err="1"/>
              <a:t>of</a:t>
            </a:r>
            <a:r>
              <a:rPr lang="nb-NO" sz="2000" dirty="0"/>
              <a:t> Tromsø and an </a:t>
            </a:r>
            <a:r>
              <a:rPr lang="nb-NO" sz="2000" dirty="0" err="1"/>
              <a:t>international</a:t>
            </a:r>
            <a:r>
              <a:rPr lang="nb-NO" sz="2000" dirty="0"/>
              <a:t> </a:t>
            </a:r>
            <a:r>
              <a:rPr lang="nb-NO" sz="2000" dirty="0" err="1"/>
              <a:t>steering</a:t>
            </a:r>
            <a:r>
              <a:rPr lang="nb-NO" sz="2000" dirty="0"/>
              <a:t> </a:t>
            </a:r>
            <a:r>
              <a:rPr lang="nb-NO" sz="2000" dirty="0" err="1"/>
              <a:t>committee</a:t>
            </a:r>
            <a:endParaRPr lang="nb-NO" sz="2000" dirty="0"/>
          </a:p>
        </p:txBody>
      </p:sp>
      <p:pic>
        <p:nvPicPr>
          <p:cNvPr id="5" name="Picture 4" descr="trolling_banner.gif"/>
          <p:cNvPicPr>
            <a:picLocks noChangeAspect="1"/>
          </p:cNvPicPr>
          <p:nvPr/>
        </p:nvPicPr>
        <p:blipFill rotWithShape="1">
          <a:blip r:embed="rId2">
            <a:extLst>
              <a:ext uri="{28A0092B-C50C-407E-A947-70E740481C1C}">
                <a14:useLocalDpi xmlns:a14="http://schemas.microsoft.com/office/drawing/2010/main" val="0"/>
              </a:ext>
            </a:extLst>
          </a:blip>
          <a:srcRect r="29314"/>
          <a:stretch/>
        </p:blipFill>
        <p:spPr>
          <a:xfrm>
            <a:off x="359227" y="0"/>
            <a:ext cx="8420203" cy="1203873"/>
          </a:xfrm>
          <a:prstGeom prst="rect">
            <a:avLst/>
          </a:prstGeom>
        </p:spPr>
      </p:pic>
    </p:spTree>
    <p:extLst>
      <p:ext uri="{BB962C8B-B14F-4D97-AF65-F5344CB8AC3E}">
        <p14:creationId xmlns:p14="http://schemas.microsoft.com/office/powerpoint/2010/main" val="2549017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343CC57D-425D-8C4A-BEEB-4F63F29C3A03}"/>
              </a:ext>
            </a:extLst>
          </p:cNvPr>
          <p:cNvPicPr>
            <a:picLocks noChangeAspect="1"/>
          </p:cNvPicPr>
          <p:nvPr/>
        </p:nvPicPr>
        <p:blipFill>
          <a:blip r:embed="rId2"/>
          <a:stretch>
            <a:fillRect/>
          </a:stretch>
        </p:blipFill>
        <p:spPr>
          <a:xfrm>
            <a:off x="0" y="21425"/>
            <a:ext cx="9144000" cy="5100650"/>
          </a:xfrm>
          <a:prstGeom prst="rect">
            <a:avLst/>
          </a:prstGeom>
        </p:spPr>
      </p:pic>
    </p:spTree>
    <p:extLst>
      <p:ext uri="{BB962C8B-B14F-4D97-AF65-F5344CB8AC3E}">
        <p14:creationId xmlns:p14="http://schemas.microsoft.com/office/powerpoint/2010/main" val="387107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B418-589F-E84D-90EC-FDC64CF906A1}"/>
              </a:ext>
            </a:extLst>
          </p:cNvPr>
          <p:cNvSpPr>
            <a:spLocks noGrp="1"/>
          </p:cNvSpPr>
          <p:nvPr>
            <p:ph type="title"/>
          </p:nvPr>
        </p:nvSpPr>
        <p:spPr/>
        <p:txBody>
          <a:bodyPr>
            <a:normAutofit/>
          </a:bodyPr>
          <a:lstStyle/>
          <a:p>
            <a:r>
              <a:rPr lang="en-NO" sz="2800" b="1" dirty="0"/>
              <a:t>Most languages have </a:t>
            </a:r>
            <a:r>
              <a:rPr lang="en-GB" sz="2800" b="1" dirty="0"/>
              <a:t>rich inflectional morphology:</a:t>
            </a:r>
            <a:br>
              <a:rPr lang="en-NO" sz="2800" b="1" dirty="0"/>
            </a:br>
            <a:r>
              <a:rPr lang="en-NO" sz="2800" b="1" dirty="0"/>
              <a:t>A sample from Europe</a:t>
            </a:r>
          </a:p>
        </p:txBody>
      </p:sp>
      <p:graphicFrame>
        <p:nvGraphicFramePr>
          <p:cNvPr id="4" name="Table 4">
            <a:extLst>
              <a:ext uri="{FF2B5EF4-FFF2-40B4-BE49-F238E27FC236}">
                <a16:creationId xmlns:a16="http://schemas.microsoft.com/office/drawing/2014/main" id="{C47555C2-27F8-1C4F-9AEB-240DED16FD18}"/>
              </a:ext>
            </a:extLst>
          </p:cNvPr>
          <p:cNvGraphicFramePr>
            <a:graphicFrameLocks noGrp="1"/>
          </p:cNvGraphicFramePr>
          <p:nvPr>
            <p:ph idx="1"/>
            <p:extLst>
              <p:ext uri="{D42A27DB-BD31-4B8C-83A1-F6EECF244321}">
                <p14:modId xmlns:p14="http://schemas.microsoft.com/office/powerpoint/2010/main" val="4025073849"/>
              </p:ext>
            </p:extLst>
          </p:nvPr>
        </p:nvGraphicFramePr>
        <p:xfrm>
          <a:off x="488783" y="1406500"/>
          <a:ext cx="8166435" cy="3404929"/>
        </p:xfrm>
        <a:graphic>
          <a:graphicData uri="http://schemas.openxmlformats.org/drawingml/2006/table">
            <a:tbl>
              <a:tblPr firstRow="1" bandRow="1">
                <a:tableStyleId>{5C22544A-7EE6-4342-B048-85BDC9FD1C3A}</a:tableStyleId>
              </a:tblPr>
              <a:tblGrid>
                <a:gridCol w="1466851">
                  <a:extLst>
                    <a:ext uri="{9D8B030D-6E8A-4147-A177-3AD203B41FA5}">
                      <a16:colId xmlns:a16="http://schemas.microsoft.com/office/drawing/2014/main" val="3140960062"/>
                    </a:ext>
                  </a:extLst>
                </a:gridCol>
                <a:gridCol w="6699584">
                  <a:extLst>
                    <a:ext uri="{9D8B030D-6E8A-4147-A177-3AD203B41FA5}">
                      <a16:colId xmlns:a16="http://schemas.microsoft.com/office/drawing/2014/main" val="4111109007"/>
                    </a:ext>
                  </a:extLst>
                </a:gridCol>
              </a:tblGrid>
              <a:tr h="1714500">
                <a:tc>
                  <a:txBody>
                    <a:bodyPr/>
                    <a:lstStyle/>
                    <a:p>
                      <a:r>
                        <a:rPr lang="en-NO" sz="1800" dirty="0"/>
                        <a:t>HIGH</a:t>
                      </a:r>
                    </a:p>
                  </a:txBody>
                  <a:tcPr marL="68580" marR="68580" marT="34290" marB="34290"/>
                </a:tc>
                <a:tc>
                  <a:txBody>
                    <a:bodyPr/>
                    <a:lstStyle/>
                    <a:p>
                      <a:r>
                        <a:rPr lang="en-NO" sz="1800" dirty="0"/>
                        <a:t>Slavic: </a:t>
                      </a:r>
                      <a:r>
                        <a:rPr lang="en-NO" sz="1800" b="0" dirty="0"/>
                        <a:t>Bosnian, Croatian, Czech, Montenegran, Polish, Russian, Rusyn, Serbian, Slovak, Slovene, Sorbian</a:t>
                      </a:r>
                    </a:p>
                    <a:p>
                      <a:r>
                        <a:rPr lang="en-NO" sz="1800" dirty="0"/>
                        <a:t>Other Indoeuropean: </a:t>
                      </a:r>
                      <a:r>
                        <a:rPr lang="en-NO" sz="1800" b="0" dirty="0"/>
                        <a:t>Albanian, Greek, Irish, Latvian, Lithuanian, Romany, Scottish Gaelic, Welsh</a:t>
                      </a:r>
                    </a:p>
                    <a:p>
                      <a:r>
                        <a:rPr lang="en-NO" sz="1800" dirty="0"/>
                        <a:t>Uralic : </a:t>
                      </a:r>
                      <a:r>
                        <a:rPr lang="en-NO" sz="1800" b="0" dirty="0"/>
                        <a:t>Estonian, Finnish, Hungarian, Kven, Saami</a:t>
                      </a:r>
                    </a:p>
                    <a:p>
                      <a:r>
                        <a:rPr lang="en-NO" sz="1800" b="1" dirty="0"/>
                        <a:t>Other: </a:t>
                      </a:r>
                      <a:r>
                        <a:rPr lang="en-NO" sz="1800" b="0" dirty="0"/>
                        <a:t>Basque, Maltese, Turkish</a:t>
                      </a:r>
                    </a:p>
                  </a:txBody>
                  <a:tcPr marL="68580" marR="68580" marT="34290" marB="34290"/>
                </a:tc>
                <a:extLst>
                  <a:ext uri="{0D108BD9-81ED-4DB2-BD59-A6C34878D82A}">
                    <a16:rowId xmlns:a16="http://schemas.microsoft.com/office/drawing/2014/main" val="3432867471"/>
                  </a:ext>
                </a:extLst>
              </a:tr>
              <a:tr h="891540">
                <a:tc>
                  <a:txBody>
                    <a:bodyPr/>
                    <a:lstStyle/>
                    <a:p>
                      <a:r>
                        <a:rPr lang="en-NO" sz="1800" b="1" dirty="0"/>
                        <a:t>MID</a:t>
                      </a:r>
                    </a:p>
                  </a:txBody>
                  <a:tcPr marL="68580" marR="68580" marT="34290" marB="34290"/>
                </a:tc>
                <a:tc>
                  <a:txBody>
                    <a:bodyPr/>
                    <a:lstStyle/>
                    <a:p>
                      <a:r>
                        <a:rPr lang="en-NO" sz="1800" b="1" dirty="0"/>
                        <a:t>Slavic: </a:t>
                      </a:r>
                      <a:r>
                        <a:rPr lang="en-NO" sz="1800" dirty="0"/>
                        <a:t>Bulgarian, Macedonian</a:t>
                      </a:r>
                    </a:p>
                    <a:p>
                      <a:pPr marL="0" marR="0" indent="0" algn="l" defTabSz="685800" rtl="0" eaLnBrk="1" fontAlgn="auto" latinLnBrk="0" hangingPunct="1">
                        <a:lnSpc>
                          <a:spcPct val="100000"/>
                        </a:lnSpc>
                        <a:spcBef>
                          <a:spcPts val="0"/>
                        </a:spcBef>
                        <a:spcAft>
                          <a:spcPts val="0"/>
                        </a:spcAft>
                        <a:buClrTx/>
                        <a:buSzTx/>
                        <a:buFontTx/>
                        <a:buNone/>
                        <a:tabLst/>
                        <a:defRPr/>
                      </a:pPr>
                      <a:r>
                        <a:rPr lang="en-NO" sz="1800" b="1" dirty="0"/>
                        <a:t>Other Indoeuropean: </a:t>
                      </a:r>
                      <a:r>
                        <a:rPr lang="en-NO" sz="1800" b="0" dirty="0"/>
                        <a:t>Catalan, French, German, Italian, Luxembourgish, Portuguese, Spanish, Yiddish</a:t>
                      </a:r>
                      <a:endParaRPr lang="en-NO" sz="1800" dirty="0"/>
                    </a:p>
                  </a:txBody>
                  <a:tcPr marL="68580" marR="68580" marT="34290" marB="34290"/>
                </a:tc>
                <a:extLst>
                  <a:ext uri="{0D108BD9-81ED-4DB2-BD59-A6C34878D82A}">
                    <a16:rowId xmlns:a16="http://schemas.microsoft.com/office/drawing/2014/main" val="2059144495"/>
                  </a:ext>
                </a:extLst>
              </a:tr>
              <a:tr h="798889">
                <a:tc>
                  <a:txBody>
                    <a:bodyPr/>
                    <a:lstStyle/>
                    <a:p>
                      <a:r>
                        <a:rPr lang="en-NO" sz="1800" b="1" dirty="0"/>
                        <a:t>LOW</a:t>
                      </a:r>
                    </a:p>
                  </a:txBody>
                  <a:tcPr marL="68580" marR="68580" marT="34290" marB="34290"/>
                </a:tc>
                <a:tc>
                  <a:txBody>
                    <a:bodyPr/>
                    <a:lstStyle/>
                    <a:p>
                      <a:r>
                        <a:rPr lang="en-NO" sz="1800" b="1" dirty="0"/>
                        <a:t>Germanic språk: </a:t>
                      </a:r>
                      <a:r>
                        <a:rPr lang="en-NO" sz="1800" b="0" dirty="0"/>
                        <a:t>Danish, Dutch, English, Norwegian, Swedish</a:t>
                      </a:r>
                      <a:endParaRPr lang="en-NO" sz="1800" dirty="0"/>
                    </a:p>
                  </a:txBody>
                  <a:tcPr marL="68580" marR="68580" marT="34290" marB="34290"/>
                </a:tc>
                <a:extLst>
                  <a:ext uri="{0D108BD9-81ED-4DB2-BD59-A6C34878D82A}">
                    <a16:rowId xmlns:a16="http://schemas.microsoft.com/office/drawing/2014/main" val="3931559190"/>
                  </a:ext>
                </a:extLst>
              </a:tr>
            </a:tbl>
          </a:graphicData>
        </a:graphic>
      </p:graphicFrame>
    </p:spTree>
    <p:extLst>
      <p:ext uri="{BB962C8B-B14F-4D97-AF65-F5344CB8AC3E}">
        <p14:creationId xmlns:p14="http://schemas.microsoft.com/office/powerpoint/2010/main" val="1095169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b-NO" sz="2700" dirty="0" err="1"/>
              <a:t>Getting</a:t>
            </a:r>
            <a:r>
              <a:rPr lang="nb-NO" sz="2700" dirty="0"/>
              <a:t> </a:t>
            </a:r>
            <a:r>
              <a:rPr lang="nb-NO" sz="2700" dirty="0" err="1"/>
              <a:t>started</a:t>
            </a:r>
            <a:r>
              <a:rPr lang="nb-NO" sz="2700" dirty="0"/>
              <a:t> </a:t>
            </a:r>
            <a:r>
              <a:rPr lang="nb-NO" sz="2700" dirty="0" err="1"/>
              <a:t>with</a:t>
            </a:r>
            <a:r>
              <a:rPr lang="nb-NO" sz="2700" dirty="0"/>
              <a:t> </a:t>
            </a:r>
            <a:r>
              <a:rPr lang="nb-NO" sz="2700" dirty="0" err="1"/>
              <a:t>TROLLing</a:t>
            </a:r>
            <a:endParaRPr lang="nb-NO" sz="2700" dirty="0"/>
          </a:p>
        </p:txBody>
      </p:sp>
      <p:sp>
        <p:nvSpPr>
          <p:cNvPr id="3" name="Content Placeholder 2"/>
          <p:cNvSpPr>
            <a:spLocks noGrp="1"/>
          </p:cNvSpPr>
          <p:nvPr>
            <p:ph idx="1"/>
          </p:nvPr>
        </p:nvSpPr>
        <p:spPr/>
        <p:txBody>
          <a:bodyPr/>
          <a:lstStyle/>
          <a:p>
            <a:pPr marL="0" indent="0" algn="ctr">
              <a:buNone/>
            </a:pPr>
            <a:endParaRPr lang="nb-NO" sz="1800" dirty="0">
              <a:hlinkClick r:id="rId2"/>
            </a:endParaRPr>
          </a:p>
          <a:p>
            <a:pPr marL="0" indent="0" algn="ctr">
              <a:buNone/>
            </a:pPr>
            <a:r>
              <a:rPr lang="nb-NO" sz="1800" dirty="0">
                <a:hlinkClick r:id="rId2"/>
              </a:rPr>
              <a:t>http://site.uit.no/trolling/getting-started/</a:t>
            </a:r>
            <a:r>
              <a:rPr lang="nb-NO" sz="1800" dirty="0"/>
              <a:t> </a:t>
            </a:r>
          </a:p>
          <a:p>
            <a:pPr marL="0" indent="0" algn="ctr">
              <a:buNone/>
            </a:pPr>
            <a:endParaRPr lang="nb-NO" sz="1800" dirty="0"/>
          </a:p>
          <a:p>
            <a:pPr algn="ctr"/>
            <a:r>
              <a:rPr lang="nb-NO" sz="1800" dirty="0" err="1"/>
              <a:t>Promotional</a:t>
            </a:r>
            <a:r>
              <a:rPr lang="nb-NO" sz="1800" dirty="0"/>
              <a:t> video</a:t>
            </a:r>
          </a:p>
          <a:p>
            <a:pPr algn="ctr"/>
            <a:r>
              <a:rPr lang="nb-NO" sz="1800" dirty="0" err="1"/>
              <a:t>Instructional</a:t>
            </a:r>
            <a:r>
              <a:rPr lang="nb-NO" sz="1800" dirty="0"/>
              <a:t> videos</a:t>
            </a:r>
          </a:p>
          <a:p>
            <a:pPr algn="ctr"/>
            <a:r>
              <a:rPr lang="nb-NO" sz="1800" dirty="0"/>
              <a:t>User guide</a:t>
            </a:r>
          </a:p>
          <a:p>
            <a:pPr algn="ctr"/>
            <a:r>
              <a:rPr lang="nb-NO" sz="1800" dirty="0" err="1"/>
              <a:t>TROLLing</a:t>
            </a:r>
            <a:r>
              <a:rPr lang="nb-NO" sz="1800" dirty="0"/>
              <a:t> banner</a:t>
            </a:r>
          </a:p>
          <a:p>
            <a:endParaRPr lang="nb-NO" dirty="0"/>
          </a:p>
        </p:txBody>
      </p:sp>
    </p:spTree>
    <p:extLst>
      <p:ext uri="{BB962C8B-B14F-4D97-AF65-F5344CB8AC3E}">
        <p14:creationId xmlns:p14="http://schemas.microsoft.com/office/powerpoint/2010/main" val="1889077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Basic </a:t>
            </a:r>
            <a:r>
              <a:rPr lang="nb-NO" dirty="0" err="1"/>
              <a:t>steps</a:t>
            </a:r>
            <a:r>
              <a:rPr lang="nb-NO" dirty="0"/>
              <a:t> in </a:t>
            </a:r>
            <a:r>
              <a:rPr lang="nb-NO" dirty="0" err="1"/>
              <a:t>TROLLing</a:t>
            </a:r>
            <a:endParaRPr lang="nb-NO" dirty="0"/>
          </a:p>
        </p:txBody>
      </p:sp>
      <p:sp>
        <p:nvSpPr>
          <p:cNvPr id="3" name="Content Placeholder 2"/>
          <p:cNvSpPr>
            <a:spLocks noGrp="1"/>
          </p:cNvSpPr>
          <p:nvPr>
            <p:ph idx="1"/>
          </p:nvPr>
        </p:nvSpPr>
        <p:spPr/>
        <p:txBody>
          <a:bodyPr>
            <a:noAutofit/>
          </a:bodyPr>
          <a:lstStyle/>
          <a:p>
            <a:r>
              <a:rPr lang="nb-NO" sz="2400" dirty="0" err="1"/>
              <a:t>Create</a:t>
            </a:r>
            <a:r>
              <a:rPr lang="nb-NO" sz="2400" dirty="0"/>
              <a:t> an </a:t>
            </a:r>
            <a:r>
              <a:rPr lang="nb-NO" sz="2400" dirty="0" err="1"/>
              <a:t>account</a:t>
            </a:r>
            <a:r>
              <a:rPr lang="nb-NO" sz="2400" dirty="0"/>
              <a:t> </a:t>
            </a:r>
          </a:p>
          <a:p>
            <a:pPr lvl="1"/>
            <a:r>
              <a:rPr lang="nb-NO" sz="2000" dirty="0" err="1"/>
              <a:t>Needed</a:t>
            </a:r>
            <a:r>
              <a:rPr lang="nb-NO" sz="2000" dirty="0"/>
              <a:t> </a:t>
            </a:r>
            <a:r>
              <a:rPr lang="nb-NO" sz="2000" dirty="0" err="1"/>
              <a:t>only</a:t>
            </a:r>
            <a:r>
              <a:rPr lang="nb-NO" sz="2000" dirty="0"/>
              <a:t> for </a:t>
            </a:r>
            <a:r>
              <a:rPr lang="nb-NO" sz="2000" dirty="0" err="1"/>
              <a:t>archiving</a:t>
            </a:r>
            <a:r>
              <a:rPr lang="nb-NO" sz="2000" dirty="0"/>
              <a:t> -- </a:t>
            </a:r>
            <a:r>
              <a:rPr lang="nb-NO" sz="2000" dirty="0" err="1"/>
              <a:t>you</a:t>
            </a:r>
            <a:r>
              <a:rPr lang="nb-NO" sz="2000" dirty="0"/>
              <a:t> do not </a:t>
            </a:r>
            <a:r>
              <a:rPr lang="nb-NO" sz="2000" dirty="0" err="1"/>
              <a:t>need</a:t>
            </a:r>
            <a:r>
              <a:rPr lang="nb-NO" sz="2000" dirty="0"/>
              <a:t> an </a:t>
            </a:r>
            <a:r>
              <a:rPr lang="nb-NO" sz="2000" dirty="0" err="1"/>
              <a:t>account</a:t>
            </a:r>
            <a:r>
              <a:rPr lang="nb-NO" sz="2000" dirty="0"/>
              <a:t> to </a:t>
            </a:r>
            <a:r>
              <a:rPr lang="nb-NO" sz="2000" dirty="0" err="1"/>
              <a:t>search</a:t>
            </a:r>
            <a:r>
              <a:rPr lang="nb-NO" sz="2000" dirty="0"/>
              <a:t> or </a:t>
            </a:r>
            <a:r>
              <a:rPr lang="nb-NO" sz="2000" dirty="0" err="1"/>
              <a:t>download</a:t>
            </a:r>
            <a:r>
              <a:rPr lang="nb-NO" sz="2000" dirty="0"/>
              <a:t> data</a:t>
            </a:r>
          </a:p>
          <a:p>
            <a:pPr lvl="1"/>
            <a:r>
              <a:rPr lang="nb-NO" sz="2000" dirty="0"/>
              <a:t>This </a:t>
            </a:r>
            <a:r>
              <a:rPr lang="nb-NO" sz="2000" dirty="0" err="1"/>
              <a:t>step</a:t>
            </a:r>
            <a:r>
              <a:rPr lang="nb-NO" sz="2000" dirty="0"/>
              <a:t> is </a:t>
            </a:r>
            <a:r>
              <a:rPr lang="nb-NO" sz="2000" dirty="0" err="1"/>
              <a:t>self-explanatory</a:t>
            </a:r>
            <a:r>
              <a:rPr lang="nb-NO" sz="2000" dirty="0"/>
              <a:t>, </a:t>
            </a:r>
            <a:r>
              <a:rPr lang="nb-NO" sz="2000" dirty="0" err="1"/>
              <a:t>but</a:t>
            </a:r>
            <a:r>
              <a:rPr lang="nb-NO" sz="2000" dirty="0"/>
              <a:t> </a:t>
            </a:r>
            <a:r>
              <a:rPr lang="nb-NO" sz="2000" dirty="0" err="1"/>
              <a:t>there</a:t>
            </a:r>
            <a:r>
              <a:rPr lang="nb-NO" sz="2000" dirty="0"/>
              <a:t> is an </a:t>
            </a:r>
            <a:r>
              <a:rPr lang="nb-NO" sz="2000" dirty="0" err="1"/>
              <a:t>instructional</a:t>
            </a:r>
            <a:r>
              <a:rPr lang="nb-NO" sz="2000" dirty="0"/>
              <a:t> video</a:t>
            </a:r>
          </a:p>
          <a:p>
            <a:pPr lvl="1"/>
            <a:r>
              <a:rPr lang="nb-NO" sz="2000" dirty="0"/>
              <a:t>It </a:t>
            </a:r>
            <a:r>
              <a:rPr lang="nb-NO" sz="2000" dirty="0" err="1"/>
              <a:t>may</a:t>
            </a:r>
            <a:r>
              <a:rPr lang="nb-NO" sz="2000" dirty="0"/>
              <a:t> </a:t>
            </a:r>
            <a:r>
              <a:rPr lang="nb-NO" sz="2000" dirty="0" err="1"/>
              <a:t>take</a:t>
            </a:r>
            <a:r>
              <a:rPr lang="nb-NO" sz="2000" dirty="0"/>
              <a:t> a </a:t>
            </a:r>
            <a:r>
              <a:rPr lang="nb-NO" sz="2000" dirty="0" err="1"/>
              <a:t>day</a:t>
            </a:r>
            <a:r>
              <a:rPr lang="nb-NO" sz="2000" dirty="0"/>
              <a:t> or </a:t>
            </a:r>
            <a:r>
              <a:rPr lang="nb-NO" sz="2000" dirty="0" err="1"/>
              <a:t>two</a:t>
            </a:r>
            <a:r>
              <a:rPr lang="nb-NO" sz="2000" dirty="0"/>
              <a:t> for </a:t>
            </a:r>
            <a:r>
              <a:rPr lang="nb-NO" sz="2000" dirty="0" err="1"/>
              <a:t>your</a:t>
            </a:r>
            <a:r>
              <a:rPr lang="nb-NO" sz="2000" dirty="0"/>
              <a:t> </a:t>
            </a:r>
            <a:r>
              <a:rPr lang="nb-NO" sz="2000" dirty="0" err="1"/>
              <a:t>account</a:t>
            </a:r>
            <a:r>
              <a:rPr lang="nb-NO" sz="2000" dirty="0"/>
              <a:t> to be </a:t>
            </a:r>
            <a:r>
              <a:rPr lang="nb-NO" sz="2000" dirty="0" err="1"/>
              <a:t>approved</a:t>
            </a:r>
            <a:endParaRPr lang="nb-NO" sz="2000" dirty="0"/>
          </a:p>
          <a:p>
            <a:r>
              <a:rPr lang="nb-NO" sz="2400" dirty="0" err="1"/>
              <a:t>Create</a:t>
            </a:r>
            <a:r>
              <a:rPr lang="nb-NO" sz="2400" dirty="0"/>
              <a:t> a </a:t>
            </a:r>
            <a:r>
              <a:rPr lang="nb-NO" sz="2400" dirty="0" err="1"/>
              <a:t>study</a:t>
            </a:r>
            <a:endParaRPr lang="nb-NO" sz="2400" dirty="0"/>
          </a:p>
          <a:p>
            <a:pPr marL="600075" lvl="3" indent="-257175"/>
            <a:r>
              <a:rPr lang="nb-NO" sz="2000" dirty="0"/>
              <a:t>Enter metadata, </a:t>
            </a:r>
            <a:r>
              <a:rPr lang="nb-NO" sz="2000" dirty="0" err="1"/>
              <a:t>upload</a:t>
            </a:r>
            <a:r>
              <a:rPr lang="nb-NO" sz="2000" dirty="0"/>
              <a:t> files in persistent formats, </a:t>
            </a:r>
            <a:r>
              <a:rPr lang="nb-NO" sz="2000" dirty="0" err="1"/>
              <a:t>get</a:t>
            </a:r>
            <a:r>
              <a:rPr lang="nb-NO" sz="2000" dirty="0"/>
              <a:t> DOI</a:t>
            </a:r>
          </a:p>
          <a:p>
            <a:r>
              <a:rPr lang="nb-NO" sz="2400" dirty="0" err="1"/>
              <a:t>Search</a:t>
            </a:r>
            <a:r>
              <a:rPr lang="nb-NO" sz="2400" dirty="0"/>
              <a:t> for a </a:t>
            </a:r>
            <a:r>
              <a:rPr lang="nb-NO" sz="2400" dirty="0" err="1"/>
              <a:t>study</a:t>
            </a:r>
            <a:endParaRPr lang="nb-NO" sz="2400" dirty="0"/>
          </a:p>
          <a:p>
            <a:pPr lvl="1"/>
            <a:r>
              <a:rPr lang="nb-NO" sz="2000" dirty="0" err="1"/>
              <a:t>TROLLing</a:t>
            </a:r>
            <a:r>
              <a:rPr lang="nb-NO" sz="2000" dirty="0"/>
              <a:t> terms </a:t>
            </a:r>
            <a:r>
              <a:rPr lang="nb-NO" sz="2000" dirty="0" err="1"/>
              <a:t>of</a:t>
            </a:r>
            <a:r>
              <a:rPr lang="nb-NO" sz="2000" dirty="0"/>
              <a:t> </a:t>
            </a:r>
            <a:r>
              <a:rPr lang="nb-NO" sz="2000" dirty="0" err="1"/>
              <a:t>use</a:t>
            </a:r>
            <a:endParaRPr lang="nb-NO" sz="2000" dirty="0"/>
          </a:p>
        </p:txBody>
      </p:sp>
    </p:spTree>
    <p:extLst>
      <p:ext uri="{BB962C8B-B14F-4D97-AF65-F5344CB8AC3E}">
        <p14:creationId xmlns:p14="http://schemas.microsoft.com/office/powerpoint/2010/main" val="25008329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After</a:t>
            </a:r>
            <a:r>
              <a:rPr lang="nb-NO" dirty="0"/>
              <a:t> </a:t>
            </a:r>
            <a:r>
              <a:rPr lang="nb-NO" dirty="0" err="1"/>
              <a:t>you</a:t>
            </a:r>
            <a:r>
              <a:rPr lang="nb-NO" dirty="0"/>
              <a:t> have </a:t>
            </a:r>
            <a:r>
              <a:rPr lang="nb-NO" dirty="0" err="1"/>
              <a:t>uploaded</a:t>
            </a:r>
            <a:r>
              <a:rPr lang="nb-NO" dirty="0"/>
              <a:t> </a:t>
            </a:r>
            <a:r>
              <a:rPr lang="nb-NO" dirty="0" err="1"/>
              <a:t>your</a:t>
            </a:r>
            <a:r>
              <a:rPr lang="nb-NO" dirty="0"/>
              <a:t> </a:t>
            </a:r>
            <a:r>
              <a:rPr lang="nb-NO" dirty="0" err="1"/>
              <a:t>study</a:t>
            </a:r>
            <a:r>
              <a:rPr lang="nb-NO" dirty="0"/>
              <a:t>...</a:t>
            </a:r>
          </a:p>
        </p:txBody>
      </p:sp>
      <p:sp>
        <p:nvSpPr>
          <p:cNvPr id="3" name="Content Placeholder 2"/>
          <p:cNvSpPr>
            <a:spLocks noGrp="1"/>
          </p:cNvSpPr>
          <p:nvPr>
            <p:ph idx="1"/>
          </p:nvPr>
        </p:nvSpPr>
        <p:spPr/>
        <p:txBody>
          <a:bodyPr/>
          <a:lstStyle/>
          <a:p>
            <a:r>
              <a:rPr lang="nb-NO" dirty="0" err="1"/>
              <a:t>You</a:t>
            </a:r>
            <a:r>
              <a:rPr lang="nb-NO" dirty="0"/>
              <a:t> </a:t>
            </a:r>
            <a:r>
              <a:rPr lang="nb-NO" dirty="0" err="1"/>
              <a:t>submit</a:t>
            </a:r>
            <a:r>
              <a:rPr lang="nb-NO" dirty="0"/>
              <a:t> it for </a:t>
            </a:r>
            <a:r>
              <a:rPr lang="nb-NO" dirty="0" err="1"/>
              <a:t>approval</a:t>
            </a:r>
            <a:r>
              <a:rPr lang="nb-NO" dirty="0"/>
              <a:t> and </a:t>
            </a:r>
            <a:r>
              <a:rPr lang="nb-NO" dirty="0" err="1"/>
              <a:t>receive</a:t>
            </a:r>
            <a:r>
              <a:rPr lang="nb-NO"/>
              <a:t> an </a:t>
            </a:r>
            <a:r>
              <a:rPr lang="nb-NO" dirty="0" err="1"/>
              <a:t>acknowledgement</a:t>
            </a:r>
            <a:endParaRPr lang="nb-NO" dirty="0"/>
          </a:p>
          <a:p>
            <a:r>
              <a:rPr lang="nb-NO" dirty="0"/>
              <a:t>It </a:t>
            </a:r>
            <a:r>
              <a:rPr lang="nb-NO" dirty="0" err="1"/>
              <a:t>will</a:t>
            </a:r>
            <a:r>
              <a:rPr lang="nb-NO" dirty="0"/>
              <a:t> be </a:t>
            </a:r>
            <a:r>
              <a:rPr lang="nb-NO" dirty="0" err="1"/>
              <a:t>approved</a:t>
            </a:r>
            <a:r>
              <a:rPr lang="nb-NO" dirty="0"/>
              <a:t> and </a:t>
            </a:r>
            <a:r>
              <a:rPr lang="nb-NO" dirty="0" err="1"/>
              <a:t>released</a:t>
            </a:r>
            <a:r>
              <a:rPr lang="nb-NO" dirty="0"/>
              <a:t> by an administrator and </a:t>
            </a:r>
            <a:r>
              <a:rPr lang="nb-NO" dirty="0" err="1"/>
              <a:t>you</a:t>
            </a:r>
            <a:r>
              <a:rPr lang="nb-NO" dirty="0"/>
              <a:t> </a:t>
            </a:r>
            <a:r>
              <a:rPr lang="nb-NO" dirty="0" err="1"/>
              <a:t>will</a:t>
            </a:r>
            <a:r>
              <a:rPr lang="nb-NO" dirty="0"/>
              <a:t> </a:t>
            </a:r>
            <a:r>
              <a:rPr lang="nb-NO" dirty="0" err="1"/>
              <a:t>receive</a:t>
            </a:r>
            <a:r>
              <a:rPr lang="nb-NO" dirty="0"/>
              <a:t> an email</a:t>
            </a:r>
          </a:p>
          <a:p>
            <a:r>
              <a:rPr lang="nb-NO" dirty="0" err="1"/>
              <a:t>You</a:t>
            </a:r>
            <a:r>
              <a:rPr lang="nb-NO" dirty="0"/>
              <a:t> </a:t>
            </a:r>
            <a:r>
              <a:rPr lang="nb-NO" dirty="0" err="1"/>
              <a:t>will</a:t>
            </a:r>
            <a:r>
              <a:rPr lang="nb-NO" dirty="0"/>
              <a:t> be </a:t>
            </a:r>
            <a:r>
              <a:rPr lang="nb-NO" dirty="0" err="1"/>
              <a:t>able</a:t>
            </a:r>
            <a:r>
              <a:rPr lang="nb-NO" dirty="0"/>
              <a:t> to </a:t>
            </a:r>
            <a:r>
              <a:rPr lang="nb-NO" dirty="0" err="1"/>
              <a:t>edit</a:t>
            </a:r>
            <a:r>
              <a:rPr lang="nb-NO" dirty="0"/>
              <a:t> </a:t>
            </a:r>
            <a:r>
              <a:rPr lang="nb-NO" dirty="0" err="1"/>
              <a:t>your</a:t>
            </a:r>
            <a:r>
              <a:rPr lang="nb-NO" dirty="0"/>
              <a:t> </a:t>
            </a:r>
            <a:r>
              <a:rPr lang="nb-NO" dirty="0" err="1"/>
              <a:t>study</a:t>
            </a:r>
            <a:r>
              <a:rPr lang="nb-NO" dirty="0"/>
              <a:t> later </a:t>
            </a:r>
            <a:r>
              <a:rPr lang="nb-NO" dirty="0" err="1"/>
              <a:t>if</a:t>
            </a:r>
            <a:r>
              <a:rPr lang="nb-NO" dirty="0"/>
              <a:t> </a:t>
            </a:r>
            <a:r>
              <a:rPr lang="nb-NO" dirty="0" err="1"/>
              <a:t>needed</a:t>
            </a:r>
            <a:r>
              <a:rPr lang="nb-NO" dirty="0"/>
              <a:t> and </a:t>
            </a:r>
            <a:r>
              <a:rPr lang="nb-NO" dirty="0" err="1"/>
              <a:t>resubmit</a:t>
            </a:r>
            <a:endParaRPr lang="nb-NO" dirty="0"/>
          </a:p>
          <a:p>
            <a:r>
              <a:rPr lang="nb-NO" dirty="0" err="1"/>
              <a:t>Previous</a:t>
            </a:r>
            <a:r>
              <a:rPr lang="nb-NO" dirty="0"/>
              <a:t> </a:t>
            </a:r>
            <a:r>
              <a:rPr lang="nb-NO" dirty="0" err="1"/>
              <a:t>versions</a:t>
            </a:r>
            <a:r>
              <a:rPr lang="nb-NO" dirty="0"/>
              <a:t> </a:t>
            </a:r>
            <a:r>
              <a:rPr lang="nb-NO" dirty="0" err="1"/>
              <a:t>of</a:t>
            </a:r>
            <a:r>
              <a:rPr lang="nb-NO" dirty="0"/>
              <a:t> </a:t>
            </a:r>
            <a:r>
              <a:rPr lang="nb-NO" dirty="0" err="1"/>
              <a:t>your</a:t>
            </a:r>
            <a:r>
              <a:rPr lang="nb-NO" dirty="0"/>
              <a:t> </a:t>
            </a:r>
            <a:r>
              <a:rPr lang="nb-NO" dirty="0" err="1"/>
              <a:t>study</a:t>
            </a:r>
            <a:r>
              <a:rPr lang="nb-NO" dirty="0"/>
              <a:t> </a:t>
            </a:r>
            <a:r>
              <a:rPr lang="nb-NO" dirty="0" err="1"/>
              <a:t>are</a:t>
            </a:r>
            <a:r>
              <a:rPr lang="nb-NO" dirty="0"/>
              <a:t> </a:t>
            </a:r>
            <a:r>
              <a:rPr lang="nb-NO" dirty="0" err="1"/>
              <a:t>archived</a:t>
            </a:r>
            <a:r>
              <a:rPr lang="nb-NO" dirty="0"/>
              <a:t>, </a:t>
            </a:r>
            <a:r>
              <a:rPr lang="nb-NO" dirty="0" err="1"/>
              <a:t>but</a:t>
            </a:r>
            <a:r>
              <a:rPr lang="nb-NO" dirty="0"/>
              <a:t> </a:t>
            </a:r>
            <a:r>
              <a:rPr lang="nb-NO" dirty="0" err="1"/>
              <a:t>only</a:t>
            </a:r>
            <a:r>
              <a:rPr lang="nb-NO" dirty="0"/>
              <a:t> </a:t>
            </a:r>
            <a:r>
              <a:rPr lang="nb-NO" dirty="0" err="1"/>
              <a:t>the</a:t>
            </a:r>
            <a:r>
              <a:rPr lang="nb-NO" dirty="0"/>
              <a:t> latest </a:t>
            </a:r>
            <a:r>
              <a:rPr lang="nb-NO" dirty="0" err="1"/>
              <a:t>version</a:t>
            </a:r>
            <a:r>
              <a:rPr lang="nb-NO" dirty="0"/>
              <a:t> shows up in initial </a:t>
            </a:r>
            <a:r>
              <a:rPr lang="nb-NO" dirty="0" err="1"/>
              <a:t>searches</a:t>
            </a:r>
            <a:endParaRPr lang="nb-NO" dirty="0"/>
          </a:p>
        </p:txBody>
      </p:sp>
    </p:spTree>
    <p:extLst>
      <p:ext uri="{BB962C8B-B14F-4D97-AF65-F5344CB8AC3E}">
        <p14:creationId xmlns:p14="http://schemas.microsoft.com/office/powerpoint/2010/main" val="10911232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Search</a:t>
            </a:r>
            <a:r>
              <a:rPr lang="nb-NO" dirty="0"/>
              <a:t> for a </a:t>
            </a:r>
            <a:r>
              <a:rPr lang="nb-NO" dirty="0" err="1"/>
              <a:t>study</a:t>
            </a:r>
            <a:endParaRPr lang="nb-NO" dirty="0"/>
          </a:p>
        </p:txBody>
      </p:sp>
      <p:sp>
        <p:nvSpPr>
          <p:cNvPr id="3" name="Content Placeholder 2"/>
          <p:cNvSpPr>
            <a:spLocks noGrp="1"/>
          </p:cNvSpPr>
          <p:nvPr>
            <p:ph idx="1"/>
          </p:nvPr>
        </p:nvSpPr>
        <p:spPr/>
        <p:txBody>
          <a:bodyPr>
            <a:normAutofit lnSpcReduction="10000"/>
          </a:bodyPr>
          <a:lstStyle/>
          <a:p>
            <a:r>
              <a:rPr lang="nb-NO" sz="2200" dirty="0"/>
              <a:t>All </a:t>
            </a:r>
            <a:r>
              <a:rPr lang="nb-NO" sz="2200" dirty="0" err="1"/>
              <a:t>of</a:t>
            </a:r>
            <a:r>
              <a:rPr lang="nb-NO" sz="2200" dirty="0"/>
              <a:t> </a:t>
            </a:r>
            <a:r>
              <a:rPr lang="nb-NO" sz="2200" dirty="0" err="1"/>
              <a:t>the</a:t>
            </a:r>
            <a:r>
              <a:rPr lang="nb-NO" sz="2200" dirty="0"/>
              <a:t> </a:t>
            </a:r>
            <a:r>
              <a:rPr lang="nb-NO" sz="2200" dirty="0" err="1"/>
              <a:t>cataloging</a:t>
            </a:r>
            <a:r>
              <a:rPr lang="nb-NO" sz="2200" dirty="0"/>
              <a:t> </a:t>
            </a:r>
            <a:r>
              <a:rPr lang="nb-NO" sz="2200" dirty="0" err="1"/>
              <a:t>information</a:t>
            </a:r>
            <a:r>
              <a:rPr lang="nb-NO" sz="2200" dirty="0"/>
              <a:t> (metadata) is </a:t>
            </a:r>
            <a:r>
              <a:rPr lang="nb-NO" sz="2200" dirty="0" err="1"/>
              <a:t>searchable</a:t>
            </a:r>
            <a:r>
              <a:rPr lang="nb-NO" sz="2200" dirty="0"/>
              <a:t>, </a:t>
            </a:r>
            <a:r>
              <a:rPr lang="nb-NO" sz="2200" dirty="0" err="1"/>
              <a:t>including</a:t>
            </a:r>
            <a:r>
              <a:rPr lang="nb-NO" sz="2200" dirty="0"/>
              <a:t>:</a:t>
            </a:r>
          </a:p>
          <a:p>
            <a:pPr lvl="1"/>
            <a:r>
              <a:rPr lang="nb-NO" sz="2200" dirty="0" err="1"/>
              <a:t>author</a:t>
            </a:r>
            <a:endParaRPr lang="nb-NO" sz="2200" dirty="0"/>
          </a:p>
          <a:p>
            <a:pPr lvl="1"/>
            <a:r>
              <a:rPr lang="nb-NO" sz="2200" dirty="0" err="1"/>
              <a:t>affiliation</a:t>
            </a:r>
            <a:endParaRPr lang="nb-NO" sz="2200" dirty="0"/>
          </a:p>
          <a:p>
            <a:pPr lvl="1"/>
            <a:r>
              <a:rPr lang="nb-NO" sz="2200" dirty="0"/>
              <a:t>country / </a:t>
            </a:r>
            <a:r>
              <a:rPr lang="nb-NO" sz="2200" dirty="0" err="1"/>
              <a:t>nation</a:t>
            </a:r>
            <a:endParaRPr lang="nb-NO" sz="2200" dirty="0"/>
          </a:p>
          <a:p>
            <a:pPr lvl="1"/>
            <a:r>
              <a:rPr lang="nb-NO" sz="2200" dirty="0"/>
              <a:t>date </a:t>
            </a:r>
            <a:r>
              <a:rPr lang="nb-NO" sz="2200" dirty="0" err="1"/>
              <a:t>of</a:t>
            </a:r>
            <a:r>
              <a:rPr lang="nb-NO" sz="2200" dirty="0"/>
              <a:t> </a:t>
            </a:r>
            <a:r>
              <a:rPr lang="nb-NO" sz="2200" dirty="0" err="1"/>
              <a:t>production</a:t>
            </a:r>
            <a:r>
              <a:rPr lang="nb-NO" sz="2200" dirty="0"/>
              <a:t> and </a:t>
            </a:r>
            <a:r>
              <a:rPr lang="nb-NO" sz="2200" dirty="0" err="1"/>
              <a:t>distribution</a:t>
            </a:r>
            <a:endParaRPr lang="nb-NO" sz="2200" dirty="0"/>
          </a:p>
          <a:p>
            <a:pPr lvl="1"/>
            <a:r>
              <a:rPr lang="nb-NO" sz="2200" dirty="0" err="1"/>
              <a:t>keywords</a:t>
            </a:r>
            <a:r>
              <a:rPr lang="nb-NO" sz="2200" dirty="0"/>
              <a:t>, e.g. </a:t>
            </a:r>
            <a:r>
              <a:rPr lang="nb-NO" sz="2200" dirty="0" err="1"/>
              <a:t>language</a:t>
            </a:r>
            <a:endParaRPr lang="nb-NO" sz="2200" dirty="0"/>
          </a:p>
          <a:p>
            <a:pPr lvl="1"/>
            <a:r>
              <a:rPr lang="nb-NO" sz="2200" dirty="0" err="1"/>
              <a:t>topic</a:t>
            </a:r>
            <a:r>
              <a:rPr lang="nb-NO" sz="2200" dirty="0"/>
              <a:t> </a:t>
            </a:r>
            <a:r>
              <a:rPr lang="nb-NO" sz="2200" dirty="0" err="1"/>
              <a:t>classification</a:t>
            </a:r>
            <a:endParaRPr lang="nb-NO" sz="2200" dirty="0"/>
          </a:p>
          <a:p>
            <a:r>
              <a:rPr lang="nb-NO" sz="2200" dirty="0"/>
              <a:t>Advanced </a:t>
            </a:r>
            <a:r>
              <a:rPr lang="nb-NO" sz="2200" dirty="0" err="1"/>
              <a:t>search</a:t>
            </a:r>
            <a:endParaRPr lang="nb-NO" sz="2200" dirty="0"/>
          </a:p>
          <a:p>
            <a:pPr lvl="1"/>
            <a:r>
              <a:rPr lang="nb-NO" sz="2200" dirty="0" err="1"/>
              <a:t>possible</a:t>
            </a:r>
            <a:r>
              <a:rPr lang="nb-NO" sz="2200" dirty="0"/>
              <a:t> to </a:t>
            </a:r>
            <a:r>
              <a:rPr lang="nb-NO" sz="2200" dirty="0" err="1"/>
              <a:t>include</a:t>
            </a:r>
            <a:r>
              <a:rPr lang="nb-NO" sz="2200" dirty="0"/>
              <a:t> and </a:t>
            </a:r>
            <a:r>
              <a:rPr lang="nb-NO" sz="2200" dirty="0" err="1"/>
              <a:t>exclude</a:t>
            </a:r>
            <a:r>
              <a:rPr lang="nb-NO" sz="2200" dirty="0"/>
              <a:t> combinations </a:t>
            </a:r>
            <a:r>
              <a:rPr lang="nb-NO" sz="2200" dirty="0" err="1"/>
              <a:t>of</a:t>
            </a:r>
            <a:r>
              <a:rPr lang="nb-NO" sz="2200" dirty="0"/>
              <a:t> </a:t>
            </a:r>
            <a:r>
              <a:rPr lang="nb-NO" sz="2200" dirty="0" err="1"/>
              <a:t>items</a:t>
            </a:r>
            <a:endParaRPr lang="nb-NO" sz="2200" dirty="0"/>
          </a:p>
          <a:p>
            <a:endParaRPr lang="nb-NO" dirty="0"/>
          </a:p>
        </p:txBody>
      </p:sp>
    </p:spTree>
    <p:extLst>
      <p:ext uri="{BB962C8B-B14F-4D97-AF65-F5344CB8AC3E}">
        <p14:creationId xmlns:p14="http://schemas.microsoft.com/office/powerpoint/2010/main" val="35460173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dirty="0"/>
              <a:t>Terms </a:t>
            </a:r>
            <a:r>
              <a:rPr lang="nb-NO" dirty="0" err="1"/>
              <a:t>of</a:t>
            </a:r>
            <a:r>
              <a:rPr lang="nb-NO" dirty="0"/>
              <a:t> </a:t>
            </a:r>
            <a:r>
              <a:rPr lang="nb-NO" dirty="0" err="1"/>
              <a:t>use</a:t>
            </a:r>
            <a:r>
              <a:rPr lang="nb-NO" dirty="0"/>
              <a:t> </a:t>
            </a:r>
            <a:r>
              <a:rPr lang="nb-NO" dirty="0" err="1"/>
              <a:t>that</a:t>
            </a:r>
            <a:r>
              <a:rPr lang="nb-NO" dirty="0"/>
              <a:t> </a:t>
            </a:r>
            <a:r>
              <a:rPr lang="nb-NO" dirty="0" err="1"/>
              <a:t>users</a:t>
            </a:r>
            <a:r>
              <a:rPr lang="nb-NO" dirty="0"/>
              <a:t> must </a:t>
            </a:r>
            <a:r>
              <a:rPr lang="nb-NO" dirty="0" err="1"/>
              <a:t>agree</a:t>
            </a:r>
            <a:r>
              <a:rPr lang="nb-NO" dirty="0"/>
              <a:t> to </a:t>
            </a:r>
            <a:r>
              <a:rPr lang="nb-NO" dirty="0" err="1"/>
              <a:t>when</a:t>
            </a:r>
            <a:r>
              <a:rPr lang="nb-NO" dirty="0"/>
              <a:t> </a:t>
            </a:r>
            <a:r>
              <a:rPr lang="nb-NO" dirty="0" err="1"/>
              <a:t>downloading</a:t>
            </a:r>
            <a:r>
              <a:rPr lang="nb-NO" dirty="0"/>
              <a:t> files	</a:t>
            </a:r>
          </a:p>
        </p:txBody>
      </p:sp>
      <p:sp>
        <p:nvSpPr>
          <p:cNvPr id="3" name="Content Placeholder 2"/>
          <p:cNvSpPr>
            <a:spLocks noGrp="1"/>
          </p:cNvSpPr>
          <p:nvPr>
            <p:ph idx="1"/>
          </p:nvPr>
        </p:nvSpPr>
        <p:spPr/>
        <p:txBody>
          <a:bodyPr>
            <a:noAutofit/>
          </a:bodyPr>
          <a:lstStyle/>
          <a:p>
            <a:pPr marL="0" indent="0">
              <a:buNone/>
            </a:pPr>
            <a:r>
              <a:rPr lang="nb-NO" sz="2200" dirty="0" err="1"/>
              <a:t>Affim</a:t>
            </a:r>
            <a:r>
              <a:rPr lang="nb-NO" sz="2200" dirty="0"/>
              <a:t> </a:t>
            </a:r>
            <a:r>
              <a:rPr lang="nb-NO" sz="2200" dirty="0" err="1"/>
              <a:t>that</a:t>
            </a:r>
            <a:r>
              <a:rPr lang="nb-NO" sz="2200"/>
              <a:t>:</a:t>
            </a:r>
            <a:endParaRPr lang="nb-NO" sz="2200" dirty="0"/>
          </a:p>
          <a:p>
            <a:r>
              <a:rPr lang="nb-NO" sz="2200" dirty="0" err="1"/>
              <a:t>You</a:t>
            </a:r>
            <a:r>
              <a:rPr lang="nb-NO" sz="2200" dirty="0"/>
              <a:t> </a:t>
            </a:r>
            <a:r>
              <a:rPr lang="nb-NO" sz="2200" dirty="0" err="1"/>
              <a:t>will</a:t>
            </a:r>
            <a:r>
              <a:rPr lang="nb-NO" sz="2200" dirty="0"/>
              <a:t> not </a:t>
            </a:r>
            <a:r>
              <a:rPr lang="nb-NO" sz="2200" dirty="0" err="1"/>
              <a:t>use</a:t>
            </a:r>
            <a:r>
              <a:rPr lang="nb-NO" sz="2200" dirty="0"/>
              <a:t> </a:t>
            </a:r>
            <a:r>
              <a:rPr lang="nb-NO" sz="2200" dirty="0" err="1"/>
              <a:t>the</a:t>
            </a:r>
            <a:r>
              <a:rPr lang="nb-NO" sz="2200" dirty="0"/>
              <a:t> materials </a:t>
            </a:r>
            <a:r>
              <a:rPr lang="nb-NO" sz="2200" dirty="0" err="1"/>
              <a:t>that</a:t>
            </a:r>
            <a:r>
              <a:rPr lang="nb-NO" sz="2200" dirty="0"/>
              <a:t> </a:t>
            </a:r>
            <a:r>
              <a:rPr lang="nb-NO" sz="2200" dirty="0" err="1"/>
              <a:t>you</a:t>
            </a:r>
            <a:r>
              <a:rPr lang="nb-NO" sz="2200" dirty="0"/>
              <a:t> </a:t>
            </a:r>
            <a:r>
              <a:rPr lang="nb-NO" sz="2200" dirty="0" err="1"/>
              <a:t>downloaded</a:t>
            </a:r>
            <a:r>
              <a:rPr lang="nb-NO" sz="2200" dirty="0"/>
              <a:t> to </a:t>
            </a:r>
            <a:r>
              <a:rPr lang="nb-NO" sz="2200" dirty="0" err="1"/>
              <a:t>identify</a:t>
            </a:r>
            <a:r>
              <a:rPr lang="nb-NO" sz="2200" dirty="0"/>
              <a:t> </a:t>
            </a:r>
            <a:r>
              <a:rPr lang="nb-NO" sz="2200" dirty="0" err="1"/>
              <a:t>individuals</a:t>
            </a:r>
            <a:r>
              <a:rPr lang="nb-NO" sz="2200" dirty="0"/>
              <a:t> or </a:t>
            </a:r>
            <a:r>
              <a:rPr lang="nb-NO" sz="2200" dirty="0" err="1"/>
              <a:t>organizations</a:t>
            </a:r>
            <a:endParaRPr lang="nb-NO" sz="2200" dirty="0"/>
          </a:p>
          <a:p>
            <a:endParaRPr lang="nb-NO" sz="2200" dirty="0"/>
          </a:p>
          <a:p>
            <a:r>
              <a:rPr lang="nb-NO" sz="2200" dirty="0" err="1"/>
              <a:t>You</a:t>
            </a:r>
            <a:r>
              <a:rPr lang="nb-NO" sz="2200" dirty="0"/>
              <a:t> </a:t>
            </a:r>
            <a:r>
              <a:rPr lang="nb-NO" sz="2200" dirty="0" err="1"/>
              <a:t>will</a:t>
            </a:r>
            <a:r>
              <a:rPr lang="nb-NO" sz="2200" dirty="0"/>
              <a:t> not </a:t>
            </a:r>
            <a:r>
              <a:rPr lang="nb-NO" sz="2200" dirty="0" err="1"/>
              <a:t>download</a:t>
            </a:r>
            <a:r>
              <a:rPr lang="nb-NO" sz="2200" dirty="0"/>
              <a:t> or </a:t>
            </a:r>
            <a:r>
              <a:rPr lang="nb-NO" sz="2200" dirty="0" err="1"/>
              <a:t>use</a:t>
            </a:r>
            <a:r>
              <a:rPr lang="nb-NO" sz="2200" dirty="0"/>
              <a:t> materials </a:t>
            </a:r>
            <a:r>
              <a:rPr lang="nb-NO" sz="2200" dirty="0" err="1"/>
              <a:t>that</a:t>
            </a:r>
            <a:r>
              <a:rPr lang="nb-NO" sz="2200" dirty="0"/>
              <a:t> </a:t>
            </a:r>
            <a:r>
              <a:rPr lang="nb-NO" sz="2200" dirty="0" err="1"/>
              <a:t>would</a:t>
            </a:r>
            <a:r>
              <a:rPr lang="nb-NO" sz="2200" dirty="0"/>
              <a:t> be </a:t>
            </a:r>
            <a:r>
              <a:rPr lang="nb-NO" sz="2200" dirty="0" err="1"/>
              <a:t>prohibited</a:t>
            </a:r>
            <a:r>
              <a:rPr lang="nb-NO" sz="2200" dirty="0"/>
              <a:t> by </a:t>
            </a:r>
            <a:r>
              <a:rPr lang="nb-NO" sz="2200" dirty="0" err="1"/>
              <a:t>law</a:t>
            </a:r>
            <a:endParaRPr lang="nb-NO" sz="2200" dirty="0"/>
          </a:p>
          <a:p>
            <a:endParaRPr lang="nb-NO" sz="2200" dirty="0"/>
          </a:p>
          <a:p>
            <a:r>
              <a:rPr lang="nb-NO" sz="2200" dirty="0" err="1"/>
              <a:t>You</a:t>
            </a:r>
            <a:r>
              <a:rPr lang="nb-NO" sz="2200" dirty="0"/>
              <a:t> </a:t>
            </a:r>
            <a:r>
              <a:rPr lang="nb-NO" sz="2200" dirty="0" err="1"/>
              <a:t>will</a:t>
            </a:r>
            <a:r>
              <a:rPr lang="nb-NO" sz="2200" dirty="0"/>
              <a:t> </a:t>
            </a:r>
            <a:r>
              <a:rPr lang="nb-NO" sz="2200" dirty="0" err="1"/>
              <a:t>cite</a:t>
            </a:r>
            <a:r>
              <a:rPr lang="nb-NO" sz="2200" dirty="0"/>
              <a:t> </a:t>
            </a:r>
            <a:r>
              <a:rPr lang="nb-NO" sz="2200" dirty="0" err="1"/>
              <a:t>the</a:t>
            </a:r>
            <a:r>
              <a:rPr lang="nb-NO" sz="2200" dirty="0"/>
              <a:t> data as </a:t>
            </a:r>
            <a:r>
              <a:rPr lang="nb-NO" sz="2200" dirty="0" err="1"/>
              <a:t>stipulated</a:t>
            </a:r>
            <a:r>
              <a:rPr lang="nb-NO" sz="2200" dirty="0"/>
              <a:t> in </a:t>
            </a:r>
            <a:r>
              <a:rPr lang="nb-NO" sz="2200" dirty="0" err="1"/>
              <a:t>the</a:t>
            </a:r>
            <a:r>
              <a:rPr lang="nb-NO" sz="2200" dirty="0"/>
              <a:t> Data </a:t>
            </a:r>
            <a:r>
              <a:rPr lang="nb-NO" sz="2200" dirty="0" err="1"/>
              <a:t>Citation</a:t>
            </a:r>
            <a:r>
              <a:rPr lang="nb-NO" sz="2200" dirty="0"/>
              <a:t> Information in </a:t>
            </a:r>
            <a:r>
              <a:rPr lang="nb-NO" sz="2200" dirty="0" err="1"/>
              <a:t>any</a:t>
            </a:r>
            <a:r>
              <a:rPr lang="nb-NO" sz="2200" dirty="0"/>
              <a:t> </a:t>
            </a:r>
            <a:r>
              <a:rPr lang="nb-NO" sz="2200" dirty="0" err="1"/>
              <a:t>publications</a:t>
            </a:r>
            <a:r>
              <a:rPr lang="nb-NO" sz="2200" dirty="0"/>
              <a:t> or reports </a:t>
            </a:r>
            <a:r>
              <a:rPr lang="nb-NO" sz="2200" dirty="0" err="1"/>
              <a:t>that</a:t>
            </a:r>
            <a:r>
              <a:rPr lang="nb-NO" sz="2200" dirty="0"/>
              <a:t> </a:t>
            </a:r>
            <a:r>
              <a:rPr lang="nb-NO" sz="2200" dirty="0" err="1"/>
              <a:t>you</a:t>
            </a:r>
            <a:r>
              <a:rPr lang="nb-NO" sz="2200" dirty="0"/>
              <a:t> make </a:t>
            </a:r>
            <a:r>
              <a:rPr lang="nb-NO" sz="2200" dirty="0" err="1"/>
              <a:t>using</a:t>
            </a:r>
            <a:r>
              <a:rPr lang="nb-NO" sz="2200" dirty="0"/>
              <a:t> </a:t>
            </a:r>
            <a:r>
              <a:rPr lang="nb-NO" sz="2200" dirty="0" err="1"/>
              <a:t>the</a:t>
            </a:r>
            <a:r>
              <a:rPr lang="nb-NO" sz="2200" dirty="0"/>
              <a:t> data</a:t>
            </a:r>
          </a:p>
          <a:p>
            <a:endParaRPr lang="nb-NO" sz="2200" dirty="0"/>
          </a:p>
          <a:p>
            <a:r>
              <a:rPr lang="nb-NO" sz="2200" dirty="0" err="1"/>
              <a:t>You</a:t>
            </a:r>
            <a:r>
              <a:rPr lang="nb-NO" sz="2200" dirty="0"/>
              <a:t> understand </a:t>
            </a:r>
            <a:r>
              <a:rPr lang="nb-NO" sz="2200" dirty="0" err="1"/>
              <a:t>that</a:t>
            </a:r>
            <a:r>
              <a:rPr lang="nb-NO" sz="2200" dirty="0"/>
              <a:t> </a:t>
            </a:r>
            <a:r>
              <a:rPr lang="nb-NO" sz="2200" dirty="0" err="1"/>
              <a:t>the</a:t>
            </a:r>
            <a:r>
              <a:rPr lang="nb-NO" sz="2200" dirty="0"/>
              <a:t> </a:t>
            </a:r>
            <a:r>
              <a:rPr lang="nb-NO" sz="2200" dirty="0" err="1"/>
              <a:t>distributor</a:t>
            </a:r>
            <a:r>
              <a:rPr lang="nb-NO" sz="2200" dirty="0"/>
              <a:t> makes </a:t>
            </a:r>
            <a:r>
              <a:rPr lang="nb-NO" sz="2200" dirty="0" err="1"/>
              <a:t>no</a:t>
            </a:r>
            <a:r>
              <a:rPr lang="nb-NO" sz="2200" dirty="0"/>
              <a:t> </a:t>
            </a:r>
            <a:r>
              <a:rPr lang="nb-NO" sz="2200" dirty="0" err="1"/>
              <a:t>warranties</a:t>
            </a:r>
            <a:r>
              <a:rPr lang="nb-NO" sz="2200" dirty="0"/>
              <a:t> </a:t>
            </a:r>
            <a:r>
              <a:rPr lang="nb-NO" sz="2200" dirty="0" err="1"/>
              <a:t>about</a:t>
            </a:r>
            <a:r>
              <a:rPr lang="nb-NO" sz="2200" dirty="0"/>
              <a:t> </a:t>
            </a:r>
            <a:r>
              <a:rPr lang="nb-NO" sz="2200" dirty="0" err="1"/>
              <a:t>the</a:t>
            </a:r>
            <a:r>
              <a:rPr lang="nb-NO" sz="2200" dirty="0"/>
              <a:t> data</a:t>
            </a:r>
          </a:p>
        </p:txBody>
      </p:sp>
    </p:spTree>
    <p:extLst>
      <p:ext uri="{BB962C8B-B14F-4D97-AF65-F5344CB8AC3E}">
        <p14:creationId xmlns:p14="http://schemas.microsoft.com/office/powerpoint/2010/main" val="3568281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60351-4B94-8742-8599-417B4531A90B}"/>
              </a:ext>
            </a:extLst>
          </p:cNvPr>
          <p:cNvSpPr>
            <a:spLocks noGrp="1"/>
          </p:cNvSpPr>
          <p:nvPr>
            <p:ph type="title"/>
          </p:nvPr>
        </p:nvSpPr>
        <p:spPr/>
        <p:txBody>
          <a:bodyPr>
            <a:normAutofit fontScale="90000"/>
          </a:bodyPr>
          <a:lstStyle/>
          <a:p>
            <a:r>
              <a:rPr lang="en-GB" sz="3600" dirty="0"/>
              <a:t>Rich inflectional morphology can involve huge numbers of forms</a:t>
            </a:r>
            <a:endParaRPr lang="en-NO" dirty="0"/>
          </a:p>
        </p:txBody>
      </p:sp>
      <p:pic>
        <p:nvPicPr>
          <p:cNvPr id="8" name="Content Placeholder 7" descr="Table&#10;&#10;Description automatically generated">
            <a:extLst>
              <a:ext uri="{FF2B5EF4-FFF2-40B4-BE49-F238E27FC236}">
                <a16:creationId xmlns:a16="http://schemas.microsoft.com/office/drawing/2014/main" id="{100B71B7-BD06-A048-8489-7C729FD68FF0}"/>
              </a:ext>
            </a:extLst>
          </p:cNvPr>
          <p:cNvPicPr>
            <a:picLocks noGrp="1" noChangeAspect="1"/>
          </p:cNvPicPr>
          <p:nvPr>
            <p:ph idx="1"/>
          </p:nvPr>
        </p:nvPicPr>
        <p:blipFill>
          <a:blip r:embed="rId2"/>
          <a:stretch>
            <a:fillRect/>
          </a:stretch>
        </p:blipFill>
        <p:spPr>
          <a:xfrm>
            <a:off x="35400" y="1237051"/>
            <a:ext cx="9081441" cy="2164702"/>
          </a:xfrm>
        </p:spPr>
      </p:pic>
      <p:sp>
        <p:nvSpPr>
          <p:cNvPr id="9" name="TextBox 8">
            <a:extLst>
              <a:ext uri="{FF2B5EF4-FFF2-40B4-BE49-F238E27FC236}">
                <a16:creationId xmlns:a16="http://schemas.microsoft.com/office/drawing/2014/main" id="{13D13E32-67E4-B442-9BAF-98D525044E0D}"/>
              </a:ext>
            </a:extLst>
          </p:cNvPr>
          <p:cNvSpPr txBox="1"/>
          <p:nvPr/>
        </p:nvSpPr>
        <p:spPr>
          <a:xfrm>
            <a:off x="212756" y="4038659"/>
            <a:ext cx="8718487" cy="830997"/>
          </a:xfrm>
          <a:prstGeom prst="rect">
            <a:avLst/>
          </a:prstGeom>
          <a:noFill/>
        </p:spPr>
        <p:txBody>
          <a:bodyPr wrap="square" rtlCol="0">
            <a:spAutoFit/>
          </a:bodyPr>
          <a:lstStyle/>
          <a:p>
            <a:r>
              <a:rPr lang="en-NO" sz="2400" dirty="0"/>
              <a:t>In a language with rich inflectional morphology, even a small basic vocabulary can entail </a:t>
            </a:r>
            <a:r>
              <a:rPr lang="en-NO" sz="2400" b="1" dirty="0"/>
              <a:t>hundreds of thousands of paradigm forms. </a:t>
            </a:r>
          </a:p>
        </p:txBody>
      </p:sp>
      <p:sp>
        <p:nvSpPr>
          <p:cNvPr id="10" name="TextBox 9">
            <a:extLst>
              <a:ext uri="{FF2B5EF4-FFF2-40B4-BE49-F238E27FC236}">
                <a16:creationId xmlns:a16="http://schemas.microsoft.com/office/drawing/2014/main" id="{982A29F8-3C19-F443-81B7-9A0B0E8EBC68}"/>
              </a:ext>
            </a:extLst>
          </p:cNvPr>
          <p:cNvSpPr txBox="1"/>
          <p:nvPr/>
        </p:nvSpPr>
        <p:spPr>
          <a:xfrm>
            <a:off x="0" y="3401753"/>
            <a:ext cx="4209101" cy="369332"/>
          </a:xfrm>
          <a:prstGeom prst="rect">
            <a:avLst/>
          </a:prstGeom>
          <a:noFill/>
        </p:spPr>
        <p:txBody>
          <a:bodyPr wrap="none" rtlCol="0">
            <a:spAutoFit/>
          </a:bodyPr>
          <a:lstStyle/>
          <a:p>
            <a:r>
              <a:rPr lang="en-NO" dirty="0"/>
              <a:t>Inflectional morphology in a Czech proverb</a:t>
            </a:r>
          </a:p>
        </p:txBody>
      </p:sp>
    </p:spTree>
    <p:extLst>
      <p:ext uri="{BB962C8B-B14F-4D97-AF65-F5344CB8AC3E}">
        <p14:creationId xmlns:p14="http://schemas.microsoft.com/office/powerpoint/2010/main" val="824218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0"/>
            <a:ext cx="64293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16F1A62D-1724-4B45-91E5-8AFCC29A7BA6}"/>
              </a:ext>
            </a:extLst>
          </p:cNvPr>
          <p:cNvSpPr/>
          <p:nvPr/>
        </p:nvSpPr>
        <p:spPr>
          <a:xfrm>
            <a:off x="4188279" y="146957"/>
            <a:ext cx="1641021" cy="2204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ounded Rectangle 3">
            <a:extLst>
              <a:ext uri="{FF2B5EF4-FFF2-40B4-BE49-F238E27FC236}">
                <a16:creationId xmlns:a16="http://schemas.microsoft.com/office/drawing/2014/main" id="{91251ACE-44D2-5849-932C-F0C4212BB2A0}"/>
              </a:ext>
            </a:extLst>
          </p:cNvPr>
          <p:cNvSpPr/>
          <p:nvPr/>
        </p:nvSpPr>
        <p:spPr>
          <a:xfrm>
            <a:off x="4188279" y="4886325"/>
            <a:ext cx="1641021" cy="2204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5" name="Rounded Rectangle 4">
            <a:extLst>
              <a:ext uri="{FF2B5EF4-FFF2-40B4-BE49-F238E27FC236}">
                <a16:creationId xmlns:a16="http://schemas.microsoft.com/office/drawing/2014/main" id="{69F04E67-6C79-7F4C-B6F3-ED616CE0C54B}"/>
              </a:ext>
            </a:extLst>
          </p:cNvPr>
          <p:cNvSpPr/>
          <p:nvPr/>
        </p:nvSpPr>
        <p:spPr>
          <a:xfrm>
            <a:off x="2604408" y="595993"/>
            <a:ext cx="710294" cy="400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extBox 2">
            <a:extLst>
              <a:ext uri="{FF2B5EF4-FFF2-40B4-BE49-F238E27FC236}">
                <a16:creationId xmlns:a16="http://schemas.microsoft.com/office/drawing/2014/main" id="{6E4F4D80-41FF-F54E-B3C9-8C029EB6021C}"/>
              </a:ext>
            </a:extLst>
          </p:cNvPr>
          <p:cNvSpPr txBox="1"/>
          <p:nvPr/>
        </p:nvSpPr>
        <p:spPr>
          <a:xfrm>
            <a:off x="3466038" y="485654"/>
            <a:ext cx="2817067" cy="584775"/>
          </a:xfrm>
          <a:prstGeom prst="rect">
            <a:avLst/>
          </a:prstGeom>
          <a:noFill/>
        </p:spPr>
        <p:txBody>
          <a:bodyPr wrap="square" rtlCol="0">
            <a:spAutoFit/>
          </a:bodyPr>
          <a:lstStyle/>
          <a:p>
            <a:r>
              <a:rPr lang="en-NO" sz="1600" dirty="0"/>
              <a:t>Number of inflected words</a:t>
            </a:r>
          </a:p>
          <a:p>
            <a:r>
              <a:rPr lang="en-NO" sz="1600" dirty="0"/>
              <a:t>Number of paradigm forms</a:t>
            </a:r>
          </a:p>
        </p:txBody>
      </p:sp>
    </p:spTree>
    <p:extLst>
      <p:ext uri="{BB962C8B-B14F-4D97-AF65-F5344CB8AC3E}">
        <p14:creationId xmlns:p14="http://schemas.microsoft.com/office/powerpoint/2010/main" val="149819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8D8CC-4AF7-8749-8D9C-8F5819F17D68}"/>
              </a:ext>
            </a:extLst>
          </p:cNvPr>
          <p:cNvSpPr>
            <a:spLocks noGrp="1"/>
          </p:cNvSpPr>
          <p:nvPr>
            <p:ph type="title"/>
          </p:nvPr>
        </p:nvSpPr>
        <p:spPr/>
        <p:txBody>
          <a:bodyPr>
            <a:normAutofit fontScale="90000"/>
          </a:bodyPr>
          <a:lstStyle/>
          <a:p>
            <a:br>
              <a:rPr lang="en-GB" sz="3600" dirty="0"/>
            </a:br>
            <a:r>
              <a:rPr lang="en-GB" sz="3600" dirty="0"/>
              <a:t>Inflectional morphology can be complex</a:t>
            </a:r>
            <a:br>
              <a:rPr lang="en-NO" sz="3600" dirty="0"/>
            </a:br>
            <a:endParaRPr lang="en-NO" dirty="0"/>
          </a:p>
        </p:txBody>
      </p:sp>
      <p:sp>
        <p:nvSpPr>
          <p:cNvPr id="3" name="Content Placeholder 2">
            <a:extLst>
              <a:ext uri="{FF2B5EF4-FFF2-40B4-BE49-F238E27FC236}">
                <a16:creationId xmlns:a16="http://schemas.microsoft.com/office/drawing/2014/main" id="{52E6F707-BCA1-7340-B2FA-9B21222C48F6}"/>
              </a:ext>
            </a:extLst>
          </p:cNvPr>
          <p:cNvSpPr>
            <a:spLocks noGrp="1"/>
          </p:cNvSpPr>
          <p:nvPr>
            <p:ph idx="1"/>
          </p:nvPr>
        </p:nvSpPr>
        <p:spPr/>
        <p:txBody>
          <a:bodyPr/>
          <a:lstStyle/>
          <a:p>
            <a:r>
              <a:rPr lang="en-GB" dirty="0"/>
              <a:t>Morphology is considered both to be essential to L2 acquisition and to be a “bottleneck”, more difficult than both syntax and semantics </a:t>
            </a:r>
            <a:r>
              <a:rPr lang="en-US" sz="2000" dirty="0"/>
              <a:t>(</a:t>
            </a:r>
            <a:r>
              <a:rPr lang="en-US" sz="2000" dirty="0" err="1"/>
              <a:t>Slabakova</a:t>
            </a:r>
            <a:r>
              <a:rPr lang="en-US" sz="2000" dirty="0"/>
              <a:t> 2009 &amp; 2014, Jensen et al. 2019)</a:t>
            </a:r>
          </a:p>
          <a:p>
            <a:r>
              <a:rPr lang="en-GB" sz="2000" dirty="0"/>
              <a:t>Morphophonemic alternations can complicate the picture – inflectional morphology is not always a matter of adding desinences to stems</a:t>
            </a:r>
          </a:p>
          <a:p>
            <a:pPr lvl="1"/>
            <a:r>
              <a:rPr lang="en-GB" dirty="0"/>
              <a:t>consonant and vowel alternations</a:t>
            </a:r>
          </a:p>
          <a:p>
            <a:pPr lvl="1"/>
            <a:r>
              <a:rPr lang="en-GB" dirty="0"/>
              <a:t>fleeting vowels (</a:t>
            </a:r>
            <a:r>
              <a:rPr lang="en-GB" dirty="0" err="1"/>
              <a:t>jers</a:t>
            </a:r>
            <a:r>
              <a:rPr lang="en-GB" dirty="0"/>
              <a:t>)</a:t>
            </a:r>
          </a:p>
          <a:p>
            <a:pPr lvl="1"/>
            <a:r>
              <a:rPr lang="en-GB" dirty="0"/>
              <a:t>suprasegmental alternations</a:t>
            </a:r>
            <a:endParaRPr lang="en-NO" dirty="0"/>
          </a:p>
        </p:txBody>
      </p:sp>
    </p:spTree>
    <p:extLst>
      <p:ext uri="{BB962C8B-B14F-4D97-AF65-F5344CB8AC3E}">
        <p14:creationId xmlns:p14="http://schemas.microsoft.com/office/powerpoint/2010/main" val="1776496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4966</TotalTime>
  <Words>3697</Words>
  <Application>Microsoft Macintosh PowerPoint</Application>
  <PresentationFormat>On-screen Show (16:9)</PresentationFormat>
  <Paragraphs>660</Paragraphs>
  <Slides>64</Slides>
  <Notes>9</Notes>
  <HiddenSlides>9</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Calibri Light</vt:lpstr>
      <vt:lpstr>Cambria</vt:lpstr>
      <vt:lpstr>Open Sans</vt:lpstr>
      <vt:lpstr>Open Sans Light</vt:lpstr>
      <vt:lpstr>Office Theme</vt:lpstr>
      <vt:lpstr>Strategic targeting of rich inflectional morphology for linguistic analysis and L2 acquisition / TROLLing for linguistic data</vt:lpstr>
      <vt:lpstr>Members of the  SMARTool team</vt:lpstr>
      <vt:lpstr>Overview</vt:lpstr>
      <vt:lpstr>Strategic targeting of rich inflectional morphology for linguistic analysis and L2 acquisition</vt:lpstr>
      <vt:lpstr>Challenges of rich inflectional morphology</vt:lpstr>
      <vt:lpstr>Most languages have rich inflectional morphology: A sample from Europe</vt:lpstr>
      <vt:lpstr>Rich inflectional morphology can involve huge numbers of forms</vt:lpstr>
      <vt:lpstr>PowerPoint Presentation</vt:lpstr>
      <vt:lpstr> Inflectional morphology can be complex </vt:lpstr>
      <vt:lpstr>North Saami example</vt:lpstr>
      <vt:lpstr>PowerPoint Presentation</vt:lpstr>
      <vt:lpstr>PowerPoint Presentation</vt:lpstr>
      <vt:lpstr>Language Exposure as a Big Corpus</vt:lpstr>
      <vt:lpstr>What this means for words</vt:lpstr>
      <vt:lpstr>Full paradigms</vt:lpstr>
      <vt:lpstr>Paradigm forms attested in 1M words</vt:lpstr>
      <vt:lpstr>Full paradigms</vt:lpstr>
      <vt:lpstr>Paradigm forms attested in 1M words</vt:lpstr>
      <vt:lpstr>Paradigm Cell Filling Problem  (Ackerman et al. 2009) </vt:lpstr>
      <vt:lpstr>A data-based model of rich morphology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machine-learning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Machine-learning experiment: Summary</vt:lpstr>
      <vt:lpstr>How Can We Escape From  Overstuffed Paradigms?</vt:lpstr>
      <vt:lpstr>SMARTool = Strategic Mastery of Russian Tool</vt:lpstr>
      <vt:lpstr>The SMARTool:</vt:lpstr>
      <vt:lpstr>Vocabulary Selection from 5 Textbooks and Лексический минимум; Balanced for Nouns, Verbs, Adjs (RNC ratio)</vt:lpstr>
      <vt:lpstr>Typical Contexts Illustrated by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started with TROLLing</vt:lpstr>
      <vt:lpstr>Basic steps in TROLLing</vt:lpstr>
      <vt:lpstr>After you have uploaded your study...</vt:lpstr>
      <vt:lpstr>Search for a study</vt:lpstr>
      <vt:lpstr>Terms of use that users must agree to when downloading files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our language textbooks are like overstuffed suitcases </dc:title>
  <dc:creator>Microsoft Office User</dc:creator>
  <cp:lastModifiedBy>Laura A Janda</cp:lastModifiedBy>
  <cp:revision>127</cp:revision>
  <cp:lastPrinted>2019-10-08T06:57:55Z</cp:lastPrinted>
  <dcterms:created xsi:type="dcterms:W3CDTF">2017-10-19T18:34:55Z</dcterms:created>
  <dcterms:modified xsi:type="dcterms:W3CDTF">2021-09-20T09:33:34Z</dcterms:modified>
</cp:coreProperties>
</file>