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533" r:id="rId2"/>
    <p:sldId id="534" r:id="rId3"/>
    <p:sldId id="535" r:id="rId4"/>
    <p:sldId id="493" r:id="rId5"/>
    <p:sldId id="494" r:id="rId6"/>
    <p:sldId id="495" r:id="rId7"/>
    <p:sldId id="325" r:id="rId8"/>
    <p:sldId id="260" r:id="rId9"/>
    <p:sldId id="503" r:id="rId10"/>
    <p:sldId id="497" r:id="rId11"/>
    <p:sldId id="498" r:id="rId12"/>
    <p:sldId id="261" r:id="rId13"/>
    <p:sldId id="326" r:id="rId14"/>
    <p:sldId id="499" r:id="rId15"/>
    <p:sldId id="263" r:id="rId16"/>
    <p:sldId id="500" r:id="rId17"/>
    <p:sldId id="501" r:id="rId18"/>
    <p:sldId id="496" r:id="rId19"/>
    <p:sldId id="504" r:id="rId20"/>
    <p:sldId id="264" r:id="rId21"/>
    <p:sldId id="265" r:id="rId22"/>
    <p:sldId id="266" r:id="rId23"/>
    <p:sldId id="267" r:id="rId24"/>
    <p:sldId id="505" r:id="rId25"/>
    <p:sldId id="268" r:id="rId26"/>
    <p:sldId id="502" r:id="rId27"/>
    <p:sldId id="327" r:id="rId28"/>
    <p:sldId id="506" r:id="rId29"/>
    <p:sldId id="507" r:id="rId30"/>
    <p:sldId id="508" r:id="rId31"/>
    <p:sldId id="509" r:id="rId32"/>
    <p:sldId id="510" r:id="rId33"/>
    <p:sldId id="511" r:id="rId34"/>
    <p:sldId id="512" r:id="rId35"/>
    <p:sldId id="513" r:id="rId36"/>
    <p:sldId id="514" r:id="rId37"/>
    <p:sldId id="515" r:id="rId38"/>
    <p:sldId id="516" r:id="rId39"/>
    <p:sldId id="517" r:id="rId40"/>
    <p:sldId id="518" r:id="rId41"/>
    <p:sldId id="519" r:id="rId42"/>
    <p:sldId id="520" r:id="rId43"/>
    <p:sldId id="521" r:id="rId44"/>
    <p:sldId id="522" r:id="rId45"/>
    <p:sldId id="523" r:id="rId46"/>
    <p:sldId id="524" r:id="rId47"/>
    <p:sldId id="525" r:id="rId48"/>
    <p:sldId id="530" r:id="rId49"/>
    <p:sldId id="526" r:id="rId50"/>
    <p:sldId id="527" r:id="rId51"/>
    <p:sldId id="528" r:id="rId52"/>
    <p:sldId id="529" r:id="rId53"/>
    <p:sldId id="531" r:id="rId54"/>
    <p:sldId id="532" r:id="rId55"/>
    <p:sldId id="536" r:id="rId56"/>
  </p:sldIdLst>
  <p:sldSz cx="12192000" cy="6858000"/>
  <p:notesSz cx="9144000" cy="6858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1E54BD-CAC1-544A-8DA5-26ED95011869}" v="5" dt="2026-06-16T06:39:11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5"/>
    <p:restoredTop sz="95497"/>
  </p:normalViewPr>
  <p:slideViewPr>
    <p:cSldViewPr snapToGrid="0" snapToObjects="1">
      <p:cViewPr varScale="1">
        <p:scale>
          <a:sx n="106" d="100"/>
          <a:sy n="106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7" d="100"/>
        <a:sy n="10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e Nesset" userId="409a0dc0-afcf-4f67-8258-c2726f6bbcdd" providerId="ADAL" clId="{A62A5140-FB71-5E2E-8D3A-D8A983C127F1}"/>
    <pc:docChg chg="undo custSel addSld modSld">
      <pc:chgData name="Tore Nesset" userId="409a0dc0-afcf-4f67-8258-c2726f6bbcdd" providerId="ADAL" clId="{A62A5140-FB71-5E2E-8D3A-D8A983C127F1}" dt="2026-06-10T11:26:58.827" v="947" actId="20577"/>
      <pc:docMkLst>
        <pc:docMk/>
      </pc:docMkLst>
      <pc:sldChg chg="modSp mod">
        <pc:chgData name="Tore Nesset" userId="409a0dc0-afcf-4f67-8258-c2726f6bbcdd" providerId="ADAL" clId="{A62A5140-FB71-5E2E-8D3A-D8A983C127F1}" dt="2026-06-10T11:06:50.577" v="117" actId="1076"/>
        <pc:sldMkLst>
          <pc:docMk/>
          <pc:sldMk cId="3964654031" sldId="268"/>
        </pc:sldMkLst>
        <pc:spChg chg="mod">
          <ac:chgData name="Tore Nesset" userId="409a0dc0-afcf-4f67-8258-c2726f6bbcdd" providerId="ADAL" clId="{A62A5140-FB71-5E2E-8D3A-D8A983C127F1}" dt="2026-06-10T11:06:50.577" v="117" actId="1076"/>
          <ac:spMkLst>
            <pc:docMk/>
            <pc:sldMk cId="3964654031" sldId="268"/>
            <ac:spMk id="6" creationId="{1BF6DB64-17B4-BE69-03DE-6744C6ED0D84}"/>
          </ac:spMkLst>
        </pc:spChg>
      </pc:sldChg>
      <pc:sldChg chg="modAnim">
        <pc:chgData name="Tore Nesset" userId="409a0dc0-afcf-4f67-8258-c2726f6bbcdd" providerId="ADAL" clId="{A62A5140-FB71-5E2E-8D3A-D8A983C127F1}" dt="2026-06-10T11:07:52.714" v="162"/>
        <pc:sldMkLst>
          <pc:docMk/>
          <pc:sldMk cId="823719426" sldId="493"/>
        </pc:sldMkLst>
      </pc:sldChg>
      <pc:sldChg chg="addSp modSp modAnim">
        <pc:chgData name="Tore Nesset" userId="409a0dc0-afcf-4f67-8258-c2726f6bbcdd" providerId="ADAL" clId="{A62A5140-FB71-5E2E-8D3A-D8A983C127F1}" dt="2026-06-10T11:07:17.059" v="161" actId="20577"/>
        <pc:sldMkLst>
          <pc:docMk/>
          <pc:sldMk cId="2971712344" sldId="502"/>
        </pc:sldMkLst>
        <pc:spChg chg="add mod">
          <ac:chgData name="Tore Nesset" userId="409a0dc0-afcf-4f67-8258-c2726f6bbcdd" providerId="ADAL" clId="{A62A5140-FB71-5E2E-8D3A-D8A983C127F1}" dt="2026-06-10T11:07:17.059" v="161" actId="20577"/>
          <ac:spMkLst>
            <pc:docMk/>
            <pc:sldMk cId="2971712344" sldId="502"/>
            <ac:spMk id="4" creationId="{F4513937-E10F-F823-A5FE-EF8E3A673B98}"/>
          </ac:spMkLst>
        </pc:spChg>
      </pc:sldChg>
      <pc:sldChg chg="modSp mod">
        <pc:chgData name="Tore Nesset" userId="409a0dc0-afcf-4f67-8258-c2726f6bbcdd" providerId="ADAL" clId="{A62A5140-FB71-5E2E-8D3A-D8A983C127F1}" dt="2026-06-10T11:09:26.575" v="170" actId="113"/>
        <pc:sldMkLst>
          <pc:docMk/>
          <pc:sldMk cId="3580607837" sldId="511"/>
        </pc:sldMkLst>
        <pc:spChg chg="mod">
          <ac:chgData name="Tore Nesset" userId="409a0dc0-afcf-4f67-8258-c2726f6bbcdd" providerId="ADAL" clId="{A62A5140-FB71-5E2E-8D3A-D8A983C127F1}" dt="2026-06-10T11:09:26.575" v="170" actId="113"/>
          <ac:spMkLst>
            <pc:docMk/>
            <pc:sldMk cId="3580607837" sldId="511"/>
            <ac:spMk id="3" creationId="{A9ED608F-DCF4-CD13-FB06-5035FD5D1355}"/>
          </ac:spMkLst>
        </pc:spChg>
      </pc:sldChg>
      <pc:sldChg chg="modSp mod">
        <pc:chgData name="Tore Nesset" userId="409a0dc0-afcf-4f67-8258-c2726f6bbcdd" providerId="ADAL" clId="{A62A5140-FB71-5E2E-8D3A-D8A983C127F1}" dt="2026-06-10T11:10:25.204" v="176" actId="14100"/>
        <pc:sldMkLst>
          <pc:docMk/>
          <pc:sldMk cId="688908829" sldId="515"/>
        </pc:sldMkLst>
        <pc:spChg chg="mod">
          <ac:chgData name="Tore Nesset" userId="409a0dc0-afcf-4f67-8258-c2726f6bbcdd" providerId="ADAL" clId="{A62A5140-FB71-5E2E-8D3A-D8A983C127F1}" dt="2026-06-10T11:10:25.204" v="176" actId="14100"/>
          <ac:spMkLst>
            <pc:docMk/>
            <pc:sldMk cId="688908829" sldId="515"/>
            <ac:spMk id="3" creationId="{88D290F6-7DCE-5D21-76AA-A325A2DF2BE2}"/>
          </ac:spMkLst>
        </pc:spChg>
      </pc:sldChg>
      <pc:sldChg chg="modSp mod">
        <pc:chgData name="Tore Nesset" userId="409a0dc0-afcf-4f67-8258-c2726f6bbcdd" providerId="ADAL" clId="{A62A5140-FB71-5E2E-8D3A-D8A983C127F1}" dt="2026-06-10T11:10:49.685" v="220" actId="14100"/>
        <pc:sldMkLst>
          <pc:docMk/>
          <pc:sldMk cId="3440067535" sldId="516"/>
        </pc:sldMkLst>
        <pc:spChg chg="mod">
          <ac:chgData name="Tore Nesset" userId="409a0dc0-afcf-4f67-8258-c2726f6bbcdd" providerId="ADAL" clId="{A62A5140-FB71-5E2E-8D3A-D8A983C127F1}" dt="2026-06-10T11:10:49.685" v="220" actId="14100"/>
          <ac:spMkLst>
            <pc:docMk/>
            <pc:sldMk cId="3440067535" sldId="516"/>
            <ac:spMk id="6" creationId="{5DEFECED-63E2-0E05-2F2F-6290BDCC30D2}"/>
          </ac:spMkLst>
        </pc:spChg>
      </pc:sldChg>
      <pc:sldChg chg="modSp mod">
        <pc:chgData name="Tore Nesset" userId="409a0dc0-afcf-4f67-8258-c2726f6bbcdd" providerId="ADAL" clId="{A62A5140-FB71-5E2E-8D3A-D8A983C127F1}" dt="2026-06-10T11:14:33.359" v="276" actId="2711"/>
        <pc:sldMkLst>
          <pc:docMk/>
          <pc:sldMk cId="1875821467" sldId="529"/>
        </pc:sldMkLst>
        <pc:spChg chg="mod">
          <ac:chgData name="Tore Nesset" userId="409a0dc0-afcf-4f67-8258-c2726f6bbcdd" providerId="ADAL" clId="{A62A5140-FB71-5E2E-8D3A-D8A983C127F1}" dt="2026-06-10T11:14:33.359" v="276" actId="2711"/>
          <ac:spMkLst>
            <pc:docMk/>
            <pc:sldMk cId="1875821467" sldId="529"/>
            <ac:spMk id="2" creationId="{FBA0BD46-C2EE-5465-A47E-4BF334BF2D58}"/>
          </ac:spMkLst>
        </pc:spChg>
      </pc:sldChg>
      <pc:sldChg chg="modSp mod modAnim">
        <pc:chgData name="Tore Nesset" userId="409a0dc0-afcf-4f67-8258-c2726f6bbcdd" providerId="ADAL" clId="{A62A5140-FB71-5E2E-8D3A-D8A983C127F1}" dt="2026-06-10T11:13:13.579" v="256" actId="20577"/>
        <pc:sldMkLst>
          <pc:docMk/>
          <pc:sldMk cId="2283642089" sldId="530"/>
        </pc:sldMkLst>
        <pc:spChg chg="mod">
          <ac:chgData name="Tore Nesset" userId="409a0dc0-afcf-4f67-8258-c2726f6bbcdd" providerId="ADAL" clId="{A62A5140-FB71-5E2E-8D3A-D8A983C127F1}" dt="2026-06-10T11:13:13.579" v="256" actId="20577"/>
          <ac:spMkLst>
            <pc:docMk/>
            <pc:sldMk cId="2283642089" sldId="530"/>
            <ac:spMk id="7" creationId="{F7B6A422-ECF1-6452-8A60-C32CFE7A9F7B}"/>
          </ac:spMkLst>
        </pc:spChg>
      </pc:sldChg>
      <pc:sldChg chg="modSp mod">
        <pc:chgData name="Tore Nesset" userId="409a0dc0-afcf-4f67-8258-c2726f6bbcdd" providerId="ADAL" clId="{A62A5140-FB71-5E2E-8D3A-D8A983C127F1}" dt="2026-06-10T11:14:53.202" v="277" actId="2711"/>
        <pc:sldMkLst>
          <pc:docMk/>
          <pc:sldMk cId="1084810284" sldId="532"/>
        </pc:sldMkLst>
        <pc:spChg chg="mod">
          <ac:chgData name="Tore Nesset" userId="409a0dc0-afcf-4f67-8258-c2726f6bbcdd" providerId="ADAL" clId="{A62A5140-FB71-5E2E-8D3A-D8A983C127F1}" dt="2026-06-10T11:14:53.202" v="277" actId="2711"/>
          <ac:spMkLst>
            <pc:docMk/>
            <pc:sldMk cId="1084810284" sldId="532"/>
            <ac:spMk id="2" creationId="{FF179B2E-2194-EEC4-216A-0FAA2037536E}"/>
          </ac:spMkLst>
        </pc:spChg>
      </pc:sldChg>
      <pc:sldChg chg="addSp delSp modSp mod">
        <pc:chgData name="Tore Nesset" userId="409a0dc0-afcf-4f67-8258-c2726f6bbcdd" providerId="ADAL" clId="{A62A5140-FB71-5E2E-8D3A-D8A983C127F1}" dt="2026-06-10T11:01:17.038" v="26"/>
        <pc:sldMkLst>
          <pc:docMk/>
          <pc:sldMk cId="3378207622" sldId="533"/>
        </pc:sldMkLst>
        <pc:spChg chg="mod">
          <ac:chgData name="Tore Nesset" userId="409a0dc0-afcf-4f67-8258-c2726f6bbcdd" providerId="ADAL" clId="{A62A5140-FB71-5E2E-8D3A-D8A983C127F1}" dt="2026-06-10T11:00:09.567" v="21" actId="207"/>
          <ac:spMkLst>
            <pc:docMk/>
            <pc:sldMk cId="3378207622" sldId="533"/>
            <ac:spMk id="5" creationId="{D6E25BF4-7050-2746-5A01-7C63635F16AA}"/>
          </ac:spMkLst>
        </pc:spChg>
        <pc:spChg chg="add mod">
          <ac:chgData name="Tore Nesset" userId="409a0dc0-afcf-4f67-8258-c2726f6bbcdd" providerId="ADAL" clId="{A62A5140-FB71-5E2E-8D3A-D8A983C127F1}" dt="2026-06-10T11:00:34.233" v="23" actId="1076"/>
          <ac:spMkLst>
            <pc:docMk/>
            <pc:sldMk cId="3378207622" sldId="533"/>
            <ac:spMk id="10" creationId="{2FBEC2A5-8233-BFE6-749E-4E8BBB5D083F}"/>
          </ac:spMkLst>
        </pc:spChg>
        <pc:picChg chg="add mod ord">
          <ac:chgData name="Tore Nesset" userId="409a0dc0-afcf-4f67-8258-c2726f6bbcdd" providerId="ADAL" clId="{A62A5140-FB71-5E2E-8D3A-D8A983C127F1}" dt="2026-06-10T10:57:08.166" v="0" actId="931"/>
          <ac:picMkLst>
            <pc:docMk/>
            <pc:sldMk cId="3378207622" sldId="533"/>
            <ac:picMk id="8" creationId="{96C8C3D3-0DD8-311C-0BB3-6B39FC634D50}"/>
          </ac:picMkLst>
        </pc:picChg>
        <pc:picChg chg="add mod">
          <ac:chgData name="Tore Nesset" userId="409a0dc0-afcf-4f67-8258-c2726f6bbcdd" providerId="ADAL" clId="{A62A5140-FB71-5E2E-8D3A-D8A983C127F1}" dt="2026-06-10T11:01:17.038" v="26"/>
          <ac:picMkLst>
            <pc:docMk/>
            <pc:sldMk cId="3378207622" sldId="533"/>
            <ac:picMk id="9" creationId="{0B505CDA-9C6B-B136-E632-1DBD237E4B5A}"/>
          </ac:picMkLst>
        </pc:picChg>
      </pc:sldChg>
      <pc:sldChg chg="modSp mod modAnim">
        <pc:chgData name="Tore Nesset" userId="409a0dc0-afcf-4f67-8258-c2726f6bbcdd" providerId="ADAL" clId="{A62A5140-FB71-5E2E-8D3A-D8A983C127F1}" dt="2026-06-10T11:03:15.093" v="42"/>
        <pc:sldMkLst>
          <pc:docMk/>
          <pc:sldMk cId="1389956636" sldId="534"/>
        </pc:sldMkLst>
        <pc:spChg chg="mod">
          <ac:chgData name="Tore Nesset" userId="409a0dc0-afcf-4f67-8258-c2726f6bbcdd" providerId="ADAL" clId="{A62A5140-FB71-5E2E-8D3A-D8A983C127F1}" dt="2026-06-10T11:02:21.883" v="29" actId="12"/>
          <ac:spMkLst>
            <pc:docMk/>
            <pc:sldMk cId="1389956636" sldId="534"/>
            <ac:spMk id="11" creationId="{4CAF7A34-37ED-D000-E4DF-4E4B006950A2}"/>
          </ac:spMkLst>
        </pc:spChg>
        <pc:spChg chg="mod">
          <ac:chgData name="Tore Nesset" userId="409a0dc0-afcf-4f67-8258-c2726f6bbcdd" providerId="ADAL" clId="{A62A5140-FB71-5E2E-8D3A-D8A983C127F1}" dt="2026-06-10T11:03:03.354" v="41" actId="20577"/>
          <ac:spMkLst>
            <pc:docMk/>
            <pc:sldMk cId="1389956636" sldId="534"/>
            <ac:spMk id="13" creationId="{9090E472-1E24-B7EF-890E-79C60EFB37FF}"/>
          </ac:spMkLst>
        </pc:spChg>
      </pc:sldChg>
      <pc:sldChg chg="addSp delSp modSp new mod modAnim">
        <pc:chgData name="Tore Nesset" userId="409a0dc0-afcf-4f67-8258-c2726f6bbcdd" providerId="ADAL" clId="{A62A5140-FB71-5E2E-8D3A-D8A983C127F1}" dt="2026-06-10T11:26:58.827" v="947" actId="20577"/>
        <pc:sldMkLst>
          <pc:docMk/>
          <pc:sldMk cId="1031636410" sldId="536"/>
        </pc:sldMkLst>
        <pc:spChg chg="mod">
          <ac:chgData name="Tore Nesset" userId="409a0dc0-afcf-4f67-8258-c2726f6bbcdd" providerId="ADAL" clId="{A62A5140-FB71-5E2E-8D3A-D8A983C127F1}" dt="2026-06-10T11:26:58.827" v="947" actId="20577"/>
          <ac:spMkLst>
            <pc:docMk/>
            <pc:sldMk cId="1031636410" sldId="536"/>
            <ac:spMk id="2" creationId="{8A37DF34-68F1-7578-5D52-02BAD2293283}"/>
          </ac:spMkLst>
        </pc:spChg>
        <pc:spChg chg="add del mod">
          <ac:chgData name="Tore Nesset" userId="409a0dc0-afcf-4f67-8258-c2726f6bbcdd" providerId="ADAL" clId="{A62A5140-FB71-5E2E-8D3A-D8A983C127F1}" dt="2026-06-10T11:26:38.395" v="933" actId="14100"/>
          <ac:spMkLst>
            <pc:docMk/>
            <pc:sldMk cId="1031636410" sldId="536"/>
            <ac:spMk id="3" creationId="{9B2532AB-5F1A-839F-30F4-C56A77E5002F}"/>
          </ac:spMkLst>
        </pc:spChg>
        <pc:picChg chg="add mod">
          <ac:chgData name="Tore Nesset" userId="409a0dc0-afcf-4f67-8258-c2726f6bbcdd" providerId="ADAL" clId="{A62A5140-FB71-5E2E-8D3A-D8A983C127F1}" dt="2026-06-10T11:26:47.985" v="936" actId="1076"/>
          <ac:picMkLst>
            <pc:docMk/>
            <pc:sldMk cId="1031636410" sldId="536"/>
            <ac:picMk id="5" creationId="{86AC1930-B757-30E7-974A-F6A28DC9F2C9}"/>
          </ac:picMkLst>
        </pc:picChg>
        <pc:picChg chg="add mod">
          <ac:chgData name="Tore Nesset" userId="409a0dc0-afcf-4f67-8258-c2726f6bbcdd" providerId="ADAL" clId="{A62A5140-FB71-5E2E-8D3A-D8A983C127F1}" dt="2026-06-10T11:25:58.698" v="926" actId="1076"/>
          <ac:picMkLst>
            <pc:docMk/>
            <pc:sldMk cId="1031636410" sldId="536"/>
            <ac:picMk id="7" creationId="{BDEBC420-9708-1AB5-7A48-D995A1F436F4}"/>
          </ac:picMkLst>
        </pc:picChg>
      </pc:sldChg>
    </pc:docChg>
  </pc:docChgLst>
  <pc:docChgLst>
    <pc:chgData name="Laura Alexis Janda" userId="1f227e26-6259-47d3-b693-dce21943f79e" providerId="ADAL" clId="{AC126249-B622-5691-8DDC-0CA2049A161D}"/>
    <pc:docChg chg="undo custSel addSld modSld sldOrd">
      <pc:chgData name="Laura Alexis Janda" userId="1f227e26-6259-47d3-b693-dce21943f79e" providerId="ADAL" clId="{AC126249-B622-5691-8DDC-0CA2049A161D}" dt="2026-06-16T06:39:53.794" v="8068" actId="1035"/>
      <pc:docMkLst>
        <pc:docMk/>
      </pc:docMkLst>
      <pc:sldChg chg="addSp modSp mod">
        <pc:chgData name="Laura Alexis Janda" userId="1f227e26-6259-47d3-b693-dce21943f79e" providerId="ADAL" clId="{AC126249-B622-5691-8DDC-0CA2049A161D}" dt="2026-06-15T17:51:39.605" v="8017" actId="14100"/>
        <pc:sldMkLst>
          <pc:docMk/>
          <pc:sldMk cId="416728400" sldId="520"/>
        </pc:sldMkLst>
        <pc:spChg chg="add mod">
          <ac:chgData name="Laura Alexis Janda" userId="1f227e26-6259-47d3-b693-dce21943f79e" providerId="ADAL" clId="{AC126249-B622-5691-8DDC-0CA2049A161D}" dt="2026-06-15T17:51:39.605" v="8017" actId="14100"/>
          <ac:spMkLst>
            <pc:docMk/>
            <pc:sldMk cId="416728400" sldId="520"/>
            <ac:spMk id="3" creationId="{4E85D5CD-B1EB-F8E7-7B16-F84B8F2CBA98}"/>
          </ac:spMkLst>
        </pc:spChg>
      </pc:sldChg>
      <pc:sldChg chg="addSp modSp mod">
        <pc:chgData name="Laura Alexis Janda" userId="1f227e26-6259-47d3-b693-dce21943f79e" providerId="ADAL" clId="{AC126249-B622-5691-8DDC-0CA2049A161D}" dt="2026-06-16T06:23:38.039" v="8020" actId="14100"/>
        <pc:sldMkLst>
          <pc:docMk/>
          <pc:sldMk cId="2846432561" sldId="522"/>
        </pc:sldMkLst>
        <pc:spChg chg="add mod">
          <ac:chgData name="Laura Alexis Janda" userId="1f227e26-6259-47d3-b693-dce21943f79e" providerId="ADAL" clId="{AC126249-B622-5691-8DDC-0CA2049A161D}" dt="2026-06-16T06:23:38.039" v="8020" actId="14100"/>
          <ac:spMkLst>
            <pc:docMk/>
            <pc:sldMk cId="2846432561" sldId="522"/>
            <ac:spMk id="3" creationId="{4575443E-A014-0C0D-310A-D9DCF40D4B38}"/>
          </ac:spMkLst>
        </pc:spChg>
      </pc:sldChg>
      <pc:sldChg chg="addSp modSp mod">
        <pc:chgData name="Laura Alexis Janda" userId="1f227e26-6259-47d3-b693-dce21943f79e" providerId="ADAL" clId="{AC126249-B622-5691-8DDC-0CA2049A161D}" dt="2026-06-16T06:31:11.670" v="8029" actId="1035"/>
        <pc:sldMkLst>
          <pc:docMk/>
          <pc:sldMk cId="1178812578" sldId="531"/>
        </pc:sldMkLst>
        <pc:spChg chg="add mod">
          <ac:chgData name="Laura Alexis Janda" userId="1f227e26-6259-47d3-b693-dce21943f79e" providerId="ADAL" clId="{AC126249-B622-5691-8DDC-0CA2049A161D}" dt="2026-06-16T06:31:11.670" v="8029" actId="1035"/>
          <ac:spMkLst>
            <pc:docMk/>
            <pc:sldMk cId="1178812578" sldId="531"/>
            <ac:spMk id="3" creationId="{DE74936B-CF99-E57F-FD4C-CA9B59A73609}"/>
          </ac:spMkLst>
        </pc:spChg>
        <pc:picChg chg="mod">
          <ac:chgData name="Laura Alexis Janda" userId="1f227e26-6259-47d3-b693-dce21943f79e" providerId="ADAL" clId="{AC126249-B622-5691-8DDC-0CA2049A161D}" dt="2026-06-16T06:30:56.160" v="8024" actId="1076"/>
          <ac:picMkLst>
            <pc:docMk/>
            <pc:sldMk cId="1178812578" sldId="531"/>
            <ac:picMk id="5" creationId="{760FA955-B9BA-BA03-4CE5-A975F4897431}"/>
          </ac:picMkLst>
        </pc:picChg>
      </pc:sldChg>
      <pc:sldChg chg="addSp delSp modSp mod">
        <pc:chgData name="Laura Alexis Janda" userId="1f227e26-6259-47d3-b693-dce21943f79e" providerId="ADAL" clId="{AC126249-B622-5691-8DDC-0CA2049A161D}" dt="2026-06-16T06:39:53.794" v="8068" actId="1035"/>
        <pc:sldMkLst>
          <pc:docMk/>
          <pc:sldMk cId="1084810284" sldId="532"/>
        </pc:sldMkLst>
        <pc:spChg chg="mod">
          <ac:chgData name="Laura Alexis Janda" userId="1f227e26-6259-47d3-b693-dce21943f79e" providerId="ADAL" clId="{AC126249-B622-5691-8DDC-0CA2049A161D}" dt="2026-06-16T06:38:29.473" v="8030" actId="1076"/>
          <ac:spMkLst>
            <pc:docMk/>
            <pc:sldMk cId="1084810284" sldId="532"/>
            <ac:spMk id="3" creationId="{5D88A591-B07A-9284-C3AF-DF340B2A0315}"/>
          </ac:spMkLst>
        </pc:spChg>
        <pc:spChg chg="add del mod">
          <ac:chgData name="Laura Alexis Janda" userId="1f227e26-6259-47d3-b693-dce21943f79e" providerId="ADAL" clId="{AC126249-B622-5691-8DDC-0CA2049A161D}" dt="2026-06-16T06:39:42.354" v="8062" actId="478"/>
          <ac:spMkLst>
            <pc:docMk/>
            <pc:sldMk cId="1084810284" sldId="532"/>
            <ac:spMk id="5" creationId="{ABB24712-835C-3491-D757-F85093C9BF51}"/>
          </ac:spMkLst>
        </pc:spChg>
        <pc:spChg chg="add mod">
          <ac:chgData name="Laura Alexis Janda" userId="1f227e26-6259-47d3-b693-dce21943f79e" providerId="ADAL" clId="{AC126249-B622-5691-8DDC-0CA2049A161D}" dt="2026-06-16T06:39:53.794" v="8068" actId="1035"/>
          <ac:spMkLst>
            <pc:docMk/>
            <pc:sldMk cId="1084810284" sldId="532"/>
            <ac:spMk id="6" creationId="{E7DF01C4-F8CA-19C1-91F6-D5DD243217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22DC5-C69F-F740-AB4D-94CBED331267}" type="datetimeFigureOut">
              <a:rPr lang="nb-NO" smtClean="0"/>
              <a:t>15.06.2026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35A68-C4D5-8441-82C5-29768A50D5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38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A370B-5039-1044-BE3B-626BDE3F0426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929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3712D-7AA7-0F48-9B97-CCD6E5458EBF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720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A504D-78F8-8963-ADC1-185D58F09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17D463-C095-9FEA-94BF-7F999E0CE5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DDC921-6320-4AE1-A268-5E56A708E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0FD57-C29E-CC19-5F48-C5B6A03BDC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A370B-5039-1044-BE3B-626BDE3F0426}" type="slidenum">
              <a:rPr lang="nb-NO" smtClean="0"/>
              <a:t>28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311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9580-EEBD-4141-BFA6-8F004417E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CDC9B-0C8F-A243-96DB-AD77CA101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28CBD-5547-9D4D-BDB4-4245DC32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15.06.2026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56462-7338-CA40-AB1F-03094982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A38B3-01BA-6C40-BD54-27320D2E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240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C992-BDFE-1D43-A2EE-B45CC7FD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0451B-7AA7-AC49-B255-8F5D2A048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79882-F3A0-8141-9987-111B4477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15.06.2026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B2030-F10D-3546-9E91-AD5F13F20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A695F-6DB6-BB4C-A2E4-B3F222A9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858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6E69DA-46D7-9A43-A478-39FEDE9F8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1F468-FEF7-5B41-8320-4C114FFA7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8C7FC-A5AA-214F-A8B6-BCC1CA45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15.06.2026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9C2DD-1319-7D49-B756-DCE9763C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23443-CC7A-6B4D-98D1-C1C2D595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2897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61225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46DF-9A3E-3F4C-80BE-88052AD5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047A7-BB5F-E54F-AFE9-7562EB42D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B8EB7-9C9B-8344-A27F-8709B515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15.06.2026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11354-E7A2-7B4A-9108-51DF591B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E0068-4A1F-F145-985C-D4F3E7E6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42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0C5E1-A1CB-B445-B5A5-45B809C1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FA354-14AE-DA42-B971-44ED534D6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2D590-F9F2-CC4C-BB36-F0F13CE3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15.06.2026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B3133-DE58-A444-9127-E1E90F34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03BB8-4998-F240-ABA1-195E76DF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73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133A-0DE5-4347-94BC-0116DCD1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6297-1A5F-C340-9C2D-3BBF9AF90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03505-8694-CF45-9247-2CF8E499A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0A21C-AC92-764B-980A-FF7E4AB6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15.06.2026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23187-0125-BB4B-975F-054258C6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BAC5A-8B8E-DB4E-A6AC-5D0955B2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790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18AE-EB12-0243-BD37-55033935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04EEF-6CE3-0F43-A758-EAC4D46ED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C2B4D-FEF2-0042-8655-667D1BF52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63969-7DC2-5E45-B353-7E09B7FCA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EDBC8-ED1A-F44B-90BB-E32E2ED49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00E12C-0564-8C4A-BADE-5C1E1457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15.06.2026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605C0-16FD-C543-95F9-CAD9C55B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F0ADF-299C-074D-98D4-47EBB80E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84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7EFA-F4EF-3541-9DC4-A14BED6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CDB49-AC5D-2A45-872A-E91E4C11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15.06.2026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172AB-0FC6-664D-8332-5ABB4E11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20625-4A7F-A941-B609-CB92E9C5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592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E80A2-DCFC-FE4F-B991-17140BE88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15.06.2026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2AE47-7FFE-1F47-9104-9ECB3DCD3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A63DB-7752-254B-A47C-DC298150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724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FD5B4-8B67-7C49-9E5B-4CA8F7CE3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7A0E6-7A7E-504B-8B96-C3CEEC9D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931EB-0320-B14D-BC6A-35A6D355C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0BA4C-CE51-9E42-B99A-5A412DFF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15.06.2026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03332-25DF-F640-BB8E-D486B910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59C44-C0D9-0F44-9EC0-7B13D8A3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630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D025B-20A0-CC4C-A226-E0FBF15A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A9B79-688A-6041-8BAE-47D8901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66A3A-D59B-5B43-B460-601F116C0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4F990-8CB7-1747-93A2-4AE238D3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15.06.2026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25306-0940-CC4F-BCC1-FB4E086A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23F4D-36C0-5D4A-A08F-470D20A8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858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9F0F3C-E085-6648-8F20-9D77D41F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842B9-FF31-8B43-B483-E3359A3E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58057-ED77-9941-9FF9-1D43BA85F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C0E85-B3B6-A942-A601-3C17BB59B83E}" type="datetimeFigureOut">
              <a:rPr lang="nb-NO" smtClean="0"/>
              <a:t>15.06.2026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8E748-C4CB-3B4B-872C-497C08F2F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FCE4F-3AE5-2C42-97C3-1CFA7B77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497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.uit.no/clear/" TargetMode="External"/><Relationship Id="rId3" Type="http://schemas.openxmlformats.org/officeDocument/2006/relationships/hyperlink" Target="https://uit.no/ansatte/tore.nesset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tore.nesset@uit.no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hyperlink" Target="https://uit.no/ansatte/laura.janda" TargetMode="External"/><Relationship Id="rId4" Type="http://schemas.openxmlformats.org/officeDocument/2006/relationships/hyperlink" Target="mailto:laura.janda@uit.no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1185-025-09314-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1185-023-09280-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3CDA-30CD-30F2-1826-74C7A0AB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long story about short-form adjectives in Russian and their rivals</a:t>
            </a:r>
            <a:r>
              <a:rPr lang="en-NO" sz="40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35B5B-7061-1D47-2D44-B28ECD4CBF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F81555A-B8F6-DC18-4BF2-D1E72C42E6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O" sz="3600" dirty="0"/>
              <a:t>Tore Nesset and Laura A. Janda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25BF4-7050-2746-5A01-7C63635F16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Dept. </a:t>
            </a:r>
            <a:r>
              <a:rPr lang="nb-NO" dirty="0" err="1"/>
              <a:t>of</a:t>
            </a:r>
            <a:r>
              <a:rPr lang="nb-NO" dirty="0"/>
              <a:t> Language and </a:t>
            </a:r>
            <a:r>
              <a:rPr lang="nb-NO" dirty="0" err="1"/>
              <a:t>Culture</a:t>
            </a:r>
            <a:endParaRPr lang="nb-NO" dirty="0"/>
          </a:p>
          <a:p>
            <a:r>
              <a:rPr lang="nb-NO" dirty="0"/>
              <a:t>CLEAR </a:t>
            </a:r>
            <a:r>
              <a:rPr lang="nb-NO" dirty="0" err="1"/>
              <a:t>research</a:t>
            </a:r>
            <a:r>
              <a:rPr lang="nb-NO" dirty="0"/>
              <a:t> </a:t>
            </a:r>
            <a:r>
              <a:rPr lang="nb-NO" dirty="0" err="1"/>
              <a:t>group</a:t>
            </a:r>
            <a:endParaRPr lang="nb-NO" dirty="0"/>
          </a:p>
          <a:p>
            <a:r>
              <a:rPr lang="nb-NO" dirty="0">
                <a:hlinkClick r:id="rId2"/>
              </a:rPr>
              <a:t>tore.nesset@uit.no</a:t>
            </a:r>
            <a:r>
              <a:rPr lang="nb-NO" dirty="0"/>
              <a:t>, </a:t>
            </a:r>
            <a:r>
              <a:rPr lang="nb-NO" dirty="0">
                <a:hlinkClick r:id="rId3"/>
              </a:rPr>
              <a:t>https://uit.no/ansatte/tore.nesset</a:t>
            </a:r>
            <a:r>
              <a:rPr lang="nb-NO" dirty="0"/>
              <a:t> </a:t>
            </a:r>
          </a:p>
          <a:p>
            <a:r>
              <a:rPr lang="nb-NO" dirty="0">
                <a:hlinkClick r:id="rId4"/>
              </a:rPr>
              <a:t>laura.janda@uit.no</a:t>
            </a:r>
            <a:r>
              <a:rPr lang="nb-NO" dirty="0"/>
              <a:t> , </a:t>
            </a:r>
            <a:r>
              <a:rPr lang="nb-NO" dirty="0">
                <a:hlinkClick r:id="rId5"/>
              </a:rPr>
              <a:t>https://uit.no/ansatte/laura.janda</a:t>
            </a:r>
            <a:r>
              <a:rPr lang="nb-NO" dirty="0"/>
              <a:t> </a:t>
            </a:r>
          </a:p>
          <a:p>
            <a:endParaRPr lang="en-NO"/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96C8C3D3-0DD8-311C-0BB3-6B39FC634D5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l="24063" r="24063"/>
          <a:stretch>
            <a:fillRect/>
          </a:stretch>
        </p:blipFill>
        <p:spPr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Picture 5" descr="clear3large.png">
            <a:extLst>
              <a:ext uri="{FF2B5EF4-FFF2-40B4-BE49-F238E27FC236}">
                <a16:creationId xmlns:a16="http://schemas.microsoft.com/office/drawing/2014/main" id="{0B505CDA-9C6B-B136-E632-1DBD237E4B5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079" y="5662800"/>
            <a:ext cx="2869842" cy="865742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2FBEC2A5-8233-BFE6-749E-4E8BBB5D083F}"/>
              </a:ext>
            </a:extLst>
          </p:cNvPr>
          <p:cNvSpPr txBox="1"/>
          <p:nvPr/>
        </p:nvSpPr>
        <p:spPr>
          <a:xfrm>
            <a:off x="4661079" y="6524208"/>
            <a:ext cx="28698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200" dirty="0">
                <a:hlinkClick r:id="rId8"/>
              </a:rPr>
              <a:t>https://site.uit.no/clear/</a:t>
            </a:r>
            <a:r>
              <a:rPr lang="nb-NO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820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5C48-294C-4DD8-F535-2EA41951E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Types of Complement (part one)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2B0D5-4A45-C44F-E259-B98B2432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91" y="1688500"/>
            <a:ext cx="9306697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effectLst/>
              </a:rPr>
              <a:t>(3)	</a:t>
            </a:r>
            <a:r>
              <a:rPr lang="ru-RU" dirty="0"/>
              <a:t>Я</a:t>
            </a:r>
            <a:r>
              <a:rPr lang="en-GB" dirty="0">
                <a:effectLst/>
              </a:rPr>
              <a:t>, </a:t>
            </a:r>
            <a:r>
              <a:rPr lang="ru-RU" dirty="0">
                <a:effectLst/>
              </a:rPr>
              <a:t>конечно</a:t>
            </a:r>
            <a:r>
              <a:rPr lang="en-GB" dirty="0">
                <a:effectLst/>
              </a:rPr>
              <a:t>, </a:t>
            </a:r>
            <a:r>
              <a:rPr lang="ru-RU" b="1" dirty="0">
                <a:effectLst/>
              </a:rPr>
              <a:t>виновата</a:t>
            </a:r>
            <a:r>
              <a:rPr lang="en-GB" b="1" baseline="-25000" dirty="0">
                <a:effectLst/>
              </a:rPr>
              <a:t>SF</a:t>
            </a:r>
            <a:r>
              <a:rPr lang="en-GB" dirty="0">
                <a:effectLst/>
              </a:rPr>
              <a:t>, </a:t>
            </a:r>
            <a:r>
              <a:rPr lang="ru-RU" dirty="0">
                <a:effectLst/>
              </a:rPr>
              <a:t>что не</a:t>
            </a:r>
            <a:r>
              <a:rPr lang="en-GB" dirty="0">
                <a:effectLst/>
              </a:rPr>
              <a:t> </a:t>
            </a:r>
            <a:r>
              <a:rPr lang="ru-RU" dirty="0">
                <a:effectLst/>
              </a:rPr>
              <a:t>пошла в</a:t>
            </a:r>
            <a:r>
              <a:rPr lang="en-GB" dirty="0">
                <a:effectLst/>
              </a:rPr>
              <a:t> </a:t>
            </a:r>
            <a:r>
              <a:rPr lang="ru-RU" dirty="0">
                <a:effectLst/>
              </a:rPr>
              <a:t>партизаны</a:t>
            </a:r>
            <a:r>
              <a:rPr lang="ru-RU" dirty="0"/>
              <a:t>.</a:t>
            </a: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dirty="0">
                <a:effectLst/>
              </a:rPr>
              <a:t>	‘I am, of course, guilty for not becoming a partisan.’</a:t>
            </a:r>
          </a:p>
          <a:p>
            <a:pPr marL="0" indent="0">
              <a:buNone/>
            </a:pPr>
            <a:r>
              <a:rPr lang="en-GB" dirty="0">
                <a:effectLst/>
              </a:rPr>
              <a:t>(4) 	</a:t>
            </a:r>
            <a:r>
              <a:rPr lang="ru-RU" dirty="0">
                <a:effectLst/>
              </a:rPr>
              <a:t>Она</a:t>
            </a:r>
            <a:r>
              <a:rPr lang="en-GB" dirty="0">
                <a:effectLst/>
              </a:rPr>
              <a:t> </a:t>
            </a:r>
            <a:r>
              <a:rPr lang="ru-RU" b="1" dirty="0">
                <a:effectLst/>
              </a:rPr>
              <a:t>способна</a:t>
            </a:r>
            <a:r>
              <a:rPr lang="en-GB" b="1" baseline="-25000" dirty="0">
                <a:effectLst/>
              </a:rPr>
              <a:t>SF</a:t>
            </a:r>
            <a:r>
              <a:rPr lang="en-GB" b="1" dirty="0">
                <a:effectLst/>
              </a:rPr>
              <a:t> </a:t>
            </a:r>
            <a:r>
              <a:rPr lang="ru-RU" dirty="0">
                <a:effectLst/>
              </a:rPr>
              <a:t>выражать эмоции</a:t>
            </a:r>
            <a:r>
              <a:rPr lang="en-GB" dirty="0">
                <a:effectLst/>
              </a:rPr>
              <a:t>. </a:t>
            </a:r>
          </a:p>
          <a:p>
            <a:pPr marL="0" indent="0">
              <a:buNone/>
            </a:pPr>
            <a:r>
              <a:rPr lang="en-GB" dirty="0">
                <a:effectLst/>
              </a:rPr>
              <a:t>	‘She is able to express emotions.’ </a:t>
            </a:r>
          </a:p>
          <a:p>
            <a:pPr marL="0" indent="0">
              <a:buNone/>
            </a:pPr>
            <a:r>
              <a:rPr lang="en-GB" dirty="0"/>
              <a:t>(5)	</a:t>
            </a:r>
            <a:r>
              <a:rPr lang="ru-RU" dirty="0">
                <a:effectLst/>
              </a:rPr>
              <a:t>Они</a:t>
            </a:r>
            <a:r>
              <a:rPr lang="en-GB" dirty="0">
                <a:effectLst/>
              </a:rPr>
              <a:t> </a:t>
            </a:r>
            <a:r>
              <a:rPr lang="ru-RU" dirty="0">
                <a:effectLst/>
              </a:rPr>
              <a:t>не</a:t>
            </a:r>
            <a:r>
              <a:rPr lang="en-GB" dirty="0">
                <a:effectLst/>
              </a:rPr>
              <a:t> </a:t>
            </a:r>
            <a:r>
              <a:rPr lang="ru-RU" b="1" dirty="0">
                <a:effectLst/>
              </a:rPr>
              <a:t>согласны</a:t>
            </a:r>
            <a:r>
              <a:rPr lang="en-GB" b="1" baseline="-25000" dirty="0">
                <a:effectLst/>
              </a:rPr>
              <a:t>SF</a:t>
            </a:r>
            <a:r>
              <a:rPr lang="en-GB" b="1" dirty="0">
                <a:effectLst/>
              </a:rPr>
              <a:t> </a:t>
            </a:r>
            <a:r>
              <a:rPr lang="ru-RU" dirty="0">
                <a:effectLst/>
              </a:rPr>
              <a:t>со</a:t>
            </a:r>
            <a:r>
              <a:rPr lang="en-GB" dirty="0">
                <a:effectLst/>
              </a:rPr>
              <a:t> </a:t>
            </a:r>
            <a:r>
              <a:rPr lang="ru-RU" dirty="0">
                <a:effectLst/>
              </a:rPr>
              <a:t>сроком</a:t>
            </a:r>
            <a:r>
              <a:rPr lang="en-GB" dirty="0">
                <a:effectLst/>
              </a:rPr>
              <a:t>. </a:t>
            </a:r>
          </a:p>
          <a:p>
            <a:pPr marL="0" indent="0">
              <a:buNone/>
            </a:pPr>
            <a:r>
              <a:rPr lang="en-GB" dirty="0">
                <a:effectLst/>
              </a:rPr>
              <a:t>	‘They don’t agree on the deadline.’ 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nb-NO" dirty="0">
                <a:effectLst/>
              </a:rPr>
              <a:t>(6)	</a:t>
            </a:r>
            <a:r>
              <a:rPr lang="ru-RU" dirty="0">
                <a:effectLst/>
              </a:rPr>
              <a:t>Описание</a:t>
            </a:r>
            <a:r>
              <a:rPr lang="nb-NO" dirty="0">
                <a:effectLst/>
              </a:rPr>
              <a:t> </a:t>
            </a:r>
            <a:r>
              <a:rPr lang="ru-RU" dirty="0">
                <a:effectLst/>
              </a:rPr>
              <a:t>Марко</a:t>
            </a:r>
            <a:r>
              <a:rPr lang="nb-NO" dirty="0">
                <a:effectLst/>
              </a:rPr>
              <a:t> </a:t>
            </a:r>
            <a:r>
              <a:rPr lang="ru-RU" dirty="0">
                <a:effectLst/>
              </a:rPr>
              <a:t>Поло</a:t>
            </a:r>
            <a:r>
              <a:rPr lang="nb-NO" dirty="0">
                <a:effectLst/>
              </a:rPr>
              <a:t> </a:t>
            </a:r>
            <a:r>
              <a:rPr lang="ru-RU" b="1" dirty="0">
                <a:effectLst/>
              </a:rPr>
              <a:t>полны</a:t>
            </a:r>
            <a:r>
              <a:rPr lang="nb-NO" b="1" baseline="-25000" dirty="0">
                <a:effectLst/>
              </a:rPr>
              <a:t>SF</a:t>
            </a:r>
            <a:r>
              <a:rPr lang="nb-NO" dirty="0">
                <a:effectLst/>
              </a:rPr>
              <a:t> </a:t>
            </a:r>
            <a:r>
              <a:rPr lang="ru-RU" dirty="0">
                <a:effectLst/>
              </a:rPr>
              <a:t>неточностей</a:t>
            </a:r>
            <a:r>
              <a:rPr lang="nb-NO" dirty="0">
                <a:effectLst/>
              </a:rPr>
              <a:t>.</a:t>
            </a:r>
            <a:br>
              <a:rPr lang="nb-NO" dirty="0">
                <a:effectLst/>
              </a:rPr>
            </a:br>
            <a:r>
              <a:rPr lang="nb-NO" dirty="0">
                <a:effectLst/>
              </a:rPr>
              <a:t>	‘Marco </a:t>
            </a:r>
            <a:r>
              <a:rPr lang="nb-NO" dirty="0" err="1">
                <a:effectLst/>
              </a:rPr>
              <a:t>Polo’s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descriptions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are</a:t>
            </a:r>
            <a:r>
              <a:rPr lang="nb-NO" dirty="0">
                <a:effectLst/>
              </a:rPr>
              <a:t> full </a:t>
            </a:r>
            <a:r>
              <a:rPr lang="nb-NO" dirty="0" err="1">
                <a:effectLst/>
              </a:rPr>
              <a:t>of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inexactitudes</a:t>
            </a:r>
            <a:r>
              <a:rPr lang="nb-NO" dirty="0">
                <a:effectLst/>
              </a:rPr>
              <a:t>.’ </a:t>
            </a:r>
          </a:p>
          <a:p>
            <a:pPr marL="0" indent="0">
              <a:buNone/>
            </a:pPr>
            <a:endParaRPr lang="en-GB" dirty="0">
              <a:effectLst/>
            </a:endParaRPr>
          </a:p>
          <a:p>
            <a:pPr marL="0" indent="0">
              <a:buNone/>
            </a:pPr>
            <a:endParaRPr lang="en-GB" dirty="0">
              <a:effectLst/>
            </a:endParaRPr>
          </a:p>
          <a:p>
            <a:pPr marL="0" indent="0">
              <a:buNone/>
            </a:pP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dirty="0">
                <a:effectLst/>
              </a:rPr>
              <a:t> </a:t>
            </a:r>
          </a:p>
          <a:p>
            <a:pPr marL="0" indent="0">
              <a:buNone/>
            </a:pPr>
            <a:endParaRPr lang="en-NO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3850943-16C3-22B9-C456-2DAC493166CC}"/>
              </a:ext>
            </a:extLst>
          </p:cNvPr>
          <p:cNvSpPr/>
          <p:nvPr/>
        </p:nvSpPr>
        <p:spPr>
          <a:xfrm>
            <a:off x="9045146" y="1688500"/>
            <a:ext cx="2879124" cy="4986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FINITE CLAUSE</a:t>
            </a:r>
            <a:endParaRPr lang="en-NO" sz="22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DC9F4A-21F9-4828-A755-E25A521F3C7B}"/>
              </a:ext>
            </a:extLst>
          </p:cNvPr>
          <p:cNvSpPr/>
          <p:nvPr/>
        </p:nvSpPr>
        <p:spPr>
          <a:xfrm>
            <a:off x="8513805" y="2693518"/>
            <a:ext cx="3410465" cy="4986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INFINITIVE CONSTRUCTION</a:t>
            </a:r>
            <a:endParaRPr lang="en-NO" sz="2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E3DD9C2-11C3-68BA-1394-882B217EB2A0}"/>
              </a:ext>
            </a:extLst>
          </p:cNvPr>
          <p:cNvSpPr/>
          <p:nvPr/>
        </p:nvSpPr>
        <p:spPr>
          <a:xfrm>
            <a:off x="8700187" y="3674750"/>
            <a:ext cx="3224083" cy="4986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PREPOSITIONAL  PHRASE</a:t>
            </a:r>
            <a:endParaRPr lang="en-NO" sz="22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D0C018-A01C-AB57-1B71-8D9CF9B24899}"/>
              </a:ext>
            </a:extLst>
          </p:cNvPr>
          <p:cNvSpPr/>
          <p:nvPr/>
        </p:nvSpPr>
        <p:spPr>
          <a:xfrm>
            <a:off x="8835081" y="4679768"/>
            <a:ext cx="3089189" cy="4986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GENITIVE NOUN PHRASE</a:t>
            </a:r>
            <a:endParaRPr lang="en-NO" sz="2200" dirty="0"/>
          </a:p>
        </p:txBody>
      </p:sp>
    </p:spTree>
    <p:extLst>
      <p:ext uri="{BB962C8B-B14F-4D97-AF65-F5344CB8AC3E}">
        <p14:creationId xmlns:p14="http://schemas.microsoft.com/office/powerpoint/2010/main" val="347614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5C48-294C-4DD8-F535-2EA41951E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Types of Complement (part two)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2B0D5-4A45-C44F-E259-B98B2432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91" y="1688500"/>
            <a:ext cx="9306697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(7) 	Я</a:t>
            </a:r>
            <a:r>
              <a:rPr lang="en-GB" dirty="0"/>
              <a:t> </a:t>
            </a:r>
            <a:r>
              <a:rPr lang="ru-RU"/>
              <a:t>очень</a:t>
            </a:r>
            <a:r>
              <a:rPr lang="en-GB"/>
              <a:t> </a:t>
            </a:r>
            <a:r>
              <a:rPr lang="ru-RU" b="1" dirty="0"/>
              <a:t>благодарна</a:t>
            </a:r>
            <a:r>
              <a:rPr lang="en-GB" b="1" baseline="-25000" dirty="0"/>
              <a:t>SF</a:t>
            </a:r>
            <a:r>
              <a:rPr lang="en-GB" dirty="0"/>
              <a:t> </a:t>
            </a:r>
            <a:r>
              <a:rPr lang="ru-RU" dirty="0" err="1"/>
              <a:t>Валдимиру</a:t>
            </a:r>
            <a:r>
              <a:rPr lang="en-GB" dirty="0"/>
              <a:t> </a:t>
            </a:r>
            <a:r>
              <a:rPr lang="ru-RU" dirty="0"/>
              <a:t>Шварцману и</a:t>
            </a:r>
          </a:p>
          <a:p>
            <a:pPr marL="0" indent="0">
              <a:buNone/>
            </a:pPr>
            <a:r>
              <a:rPr lang="ru-RU" dirty="0"/>
              <a:t>	Саше</a:t>
            </a:r>
            <a:r>
              <a:rPr lang="en-GB" dirty="0"/>
              <a:t> </a:t>
            </a:r>
            <a:r>
              <a:rPr lang="ru-RU" dirty="0" err="1"/>
              <a:t>Чачко</a:t>
            </a:r>
            <a:r>
              <a:rPr lang="ru-RU" dirty="0"/>
              <a:t> за </a:t>
            </a:r>
            <a:r>
              <a:rPr lang="ru-RU" dirty="0" err="1"/>
              <a:t>искренее</a:t>
            </a:r>
            <a:r>
              <a:rPr lang="ru-RU" dirty="0"/>
              <a:t> желание помочь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>
                <a:effectLst/>
              </a:rPr>
              <a:t>	‘I am very grateful to Vladimir </a:t>
            </a:r>
            <a:r>
              <a:rPr lang="en-GB" dirty="0" err="1">
                <a:effectLst/>
              </a:rPr>
              <a:t>Švarcman</a:t>
            </a:r>
            <a:r>
              <a:rPr lang="en-GB" dirty="0">
                <a:effectLst/>
              </a:rPr>
              <a:t> and </a:t>
            </a:r>
            <a:r>
              <a:rPr lang="en-GB" dirty="0" err="1">
                <a:effectLst/>
              </a:rPr>
              <a:t>Saša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Čačko</a:t>
            </a:r>
            <a:r>
              <a:rPr lang="en-GB" dirty="0">
                <a:effectLst/>
              </a:rPr>
              <a:t> 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ru-RU" dirty="0"/>
              <a:t>	</a:t>
            </a:r>
            <a:r>
              <a:rPr lang="en-GB" dirty="0">
                <a:effectLst/>
              </a:rPr>
              <a:t>for their sincere wish to help.’ </a:t>
            </a:r>
          </a:p>
          <a:p>
            <a:pPr marL="0" indent="0">
              <a:buNone/>
            </a:pP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dirty="0">
                <a:effectLst/>
              </a:rPr>
              <a:t>(8) 	</a:t>
            </a:r>
            <a:r>
              <a:rPr lang="ru-RU" dirty="0">
                <a:effectLst/>
              </a:rPr>
              <a:t>Чем он</a:t>
            </a:r>
            <a:r>
              <a:rPr lang="en-GB" dirty="0">
                <a:effectLst/>
              </a:rPr>
              <a:t> </a:t>
            </a:r>
            <a:r>
              <a:rPr lang="ru-RU" dirty="0">
                <a:effectLst/>
              </a:rPr>
              <a:t>так</a:t>
            </a:r>
            <a:r>
              <a:rPr lang="en-GB" dirty="0">
                <a:effectLst/>
              </a:rPr>
              <a:t> </a:t>
            </a:r>
            <a:r>
              <a:rPr lang="ru-RU" b="1" dirty="0">
                <a:effectLst/>
              </a:rPr>
              <a:t>горд</a:t>
            </a:r>
            <a:r>
              <a:rPr lang="en-GB" b="1" baseline="-25000" dirty="0">
                <a:effectLst/>
              </a:rPr>
              <a:t>SF</a:t>
            </a:r>
            <a:r>
              <a:rPr lang="en-GB" dirty="0">
                <a:effectLst/>
              </a:rPr>
              <a:t>? </a:t>
            </a:r>
          </a:p>
          <a:p>
            <a:pPr marL="0" indent="0">
              <a:buNone/>
            </a:pPr>
            <a:r>
              <a:rPr lang="en-GB" dirty="0">
                <a:effectLst/>
              </a:rPr>
              <a:t>	</a:t>
            </a:r>
            <a:r>
              <a:rPr lang="en-GB" dirty="0"/>
              <a:t>‘What is he so proud of?’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effectLst/>
            </a:endParaRPr>
          </a:p>
          <a:p>
            <a:pPr marL="0" indent="0">
              <a:buNone/>
            </a:pPr>
            <a:endParaRPr lang="en-GB" dirty="0">
              <a:effectLst/>
            </a:endParaRPr>
          </a:p>
          <a:p>
            <a:pPr marL="0" indent="0">
              <a:buNone/>
            </a:pP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dirty="0">
                <a:effectLst/>
              </a:rPr>
              <a:t> </a:t>
            </a:r>
          </a:p>
          <a:p>
            <a:pPr marL="0" indent="0">
              <a:buNone/>
            </a:pPr>
            <a:endParaRPr lang="en-NO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3850943-16C3-22B9-C456-2DAC493166CC}"/>
              </a:ext>
            </a:extLst>
          </p:cNvPr>
          <p:cNvSpPr/>
          <p:nvPr/>
        </p:nvSpPr>
        <p:spPr>
          <a:xfrm>
            <a:off x="8982332" y="1937822"/>
            <a:ext cx="2879124" cy="4986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DATIVE NOUN PHRASE</a:t>
            </a:r>
            <a:endParaRPr lang="en-NO" sz="22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DC9F4A-21F9-4828-A755-E25A521F3C7B}"/>
              </a:ext>
            </a:extLst>
          </p:cNvPr>
          <p:cNvSpPr/>
          <p:nvPr/>
        </p:nvSpPr>
        <p:spPr>
          <a:xfrm>
            <a:off x="7994823" y="4172210"/>
            <a:ext cx="3866634" cy="4986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INSTRUMENTAL NOUN PHRASE</a:t>
            </a:r>
            <a:endParaRPr lang="en-NO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EA95806-D9E5-6BEA-2696-E68B050D31FC}"/>
              </a:ext>
            </a:extLst>
          </p:cNvPr>
          <p:cNvSpPr/>
          <p:nvPr/>
        </p:nvSpPr>
        <p:spPr>
          <a:xfrm>
            <a:off x="1262450" y="5525399"/>
            <a:ext cx="9306696" cy="967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/>
              <a:t>SF in over 99% </a:t>
            </a:r>
            <a:r>
              <a:rPr lang="nb-NO" sz="3600" dirty="0" err="1"/>
              <a:t>of</a:t>
            </a:r>
            <a:r>
              <a:rPr lang="nb-NO" sz="3600" dirty="0"/>
              <a:t> </a:t>
            </a:r>
            <a:r>
              <a:rPr lang="nb-NO" sz="3600" dirty="0" err="1"/>
              <a:t>examples</a:t>
            </a:r>
            <a:r>
              <a:rPr lang="nb-NO" sz="3600" dirty="0"/>
              <a:t> </a:t>
            </a:r>
            <a:r>
              <a:rPr lang="nb-NO" sz="3600" dirty="0" err="1"/>
              <a:t>with</a:t>
            </a:r>
            <a:r>
              <a:rPr lang="nb-NO" sz="3600" dirty="0"/>
              <a:t> </a:t>
            </a:r>
            <a:r>
              <a:rPr lang="nb-NO" sz="3600" dirty="0" err="1"/>
              <a:t>complements</a:t>
            </a:r>
            <a:endParaRPr lang="en-NO" sz="3600" dirty="0"/>
          </a:p>
        </p:txBody>
      </p:sp>
    </p:spTree>
    <p:extLst>
      <p:ext uri="{BB962C8B-B14F-4D97-AF65-F5344CB8AC3E}">
        <p14:creationId xmlns:p14="http://schemas.microsoft.com/office/powerpoint/2010/main" val="118515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28A1764-D22B-5CE9-FB79-F19CD0674C8A}"/>
              </a:ext>
            </a:extLst>
          </p:cNvPr>
          <p:cNvSpPr/>
          <p:nvPr/>
        </p:nvSpPr>
        <p:spPr>
          <a:xfrm>
            <a:off x="691978" y="2274120"/>
            <a:ext cx="8550876" cy="236014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9E1BADF-CA4E-BFA1-20EA-DE5A44B42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628"/>
            <a:ext cx="10515600" cy="1325563"/>
          </a:xfrm>
        </p:spPr>
        <p:txBody>
          <a:bodyPr/>
          <a:lstStyle/>
          <a:p>
            <a:r>
              <a:rPr lang="nb-NO" dirty="0"/>
              <a:t>(</a:t>
            </a:r>
            <a:r>
              <a:rPr lang="nb-NO" dirty="0" err="1"/>
              <a:t>Nearly</a:t>
            </a:r>
            <a:r>
              <a:rPr lang="nb-NO" dirty="0"/>
              <a:t>) </a:t>
            </a:r>
            <a:r>
              <a:rPr lang="nb-NO" dirty="0" err="1"/>
              <a:t>categorical</a:t>
            </a:r>
            <a:r>
              <a:rPr lang="nb-NO" dirty="0"/>
              <a:t> </a:t>
            </a:r>
            <a:r>
              <a:rPr lang="nb-NO" dirty="0" err="1"/>
              <a:t>rules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92869B-69F7-B98C-0A26-70162CAC5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484"/>
            <a:ext cx="8627076" cy="42245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 err="1"/>
              <a:t>Adjective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complement</a:t>
            </a:r>
            <a:r>
              <a:rPr lang="nb-NO" dirty="0"/>
              <a:t> </a:t>
            </a:r>
            <a:r>
              <a:rPr lang="nb-NO" dirty="0">
                <a:sym typeface="Wingdings" pitchFamily="2" charset="2"/>
              </a:rPr>
              <a:t> </a:t>
            </a:r>
            <a:r>
              <a:rPr lang="nb-NO" b="1" dirty="0">
                <a:solidFill>
                  <a:schemeClr val="accent2"/>
                </a:solidFill>
                <a:sym typeface="Wingdings" pitchFamily="2" charset="2"/>
              </a:rPr>
              <a:t>SF</a:t>
            </a:r>
          </a:p>
          <a:p>
            <a:pPr marL="457200" lvl="1" indent="0">
              <a:buNone/>
            </a:pPr>
            <a:r>
              <a:rPr lang="nb-NO" dirty="0">
                <a:sym typeface="Wingdings" pitchFamily="2" charset="2"/>
              </a:rPr>
              <a:t>(5 </a:t>
            </a:r>
            <a:r>
              <a:rPr lang="nb-NO" dirty="0" err="1">
                <a:sym typeface="Wingdings" pitchFamily="2" charset="2"/>
              </a:rPr>
              <a:t>exceptions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out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of</a:t>
            </a:r>
            <a:r>
              <a:rPr lang="nb-NO" dirty="0">
                <a:sym typeface="Wingdings" pitchFamily="2" charset="2"/>
              </a:rPr>
              <a:t> 809 </a:t>
            </a:r>
            <a:r>
              <a:rPr lang="nb-NO" dirty="0" err="1">
                <a:sym typeface="Wingdings" pitchFamily="2" charset="2"/>
              </a:rPr>
              <a:t>examples</a:t>
            </a:r>
            <a:r>
              <a:rPr lang="nb-NO" dirty="0">
                <a:sym typeface="Wingdings" pitchFamily="2" charset="2"/>
              </a:rPr>
              <a:t>, </a:t>
            </a:r>
            <a:r>
              <a:rPr lang="nb-NO" dirty="0" err="1">
                <a:sym typeface="Wingdings" pitchFamily="2" charset="2"/>
              </a:rPr>
              <a:t>coverage</a:t>
            </a:r>
            <a:r>
              <a:rPr lang="nb-NO" dirty="0">
                <a:sym typeface="Wingdings" pitchFamily="2" charset="2"/>
              </a:rPr>
              <a:t> ≈ 99%)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err="1">
                <a:sym typeface="Wingdings" pitchFamily="2" charset="2"/>
              </a:rPr>
              <a:t>Impersonal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constructions</a:t>
            </a:r>
            <a:r>
              <a:rPr lang="nb-NO" dirty="0">
                <a:sym typeface="Wingdings" pitchFamily="2" charset="2"/>
              </a:rPr>
              <a:t>  </a:t>
            </a:r>
            <a:r>
              <a:rPr lang="nb-NO" b="1" dirty="0">
                <a:solidFill>
                  <a:schemeClr val="accent2"/>
                </a:solidFill>
                <a:sym typeface="Wingdings" pitchFamily="2" charset="2"/>
              </a:rPr>
              <a:t>SF</a:t>
            </a:r>
            <a:br>
              <a:rPr lang="nb-NO" dirty="0">
                <a:sym typeface="Wingdings" pitchFamily="2" charset="2"/>
              </a:rPr>
            </a:br>
            <a:r>
              <a:rPr lang="nb-NO" sz="2400" dirty="0">
                <a:sym typeface="Wingdings" pitchFamily="2" charset="2"/>
              </a:rPr>
              <a:t>(</a:t>
            </a:r>
            <a:r>
              <a:rPr lang="nb-NO" sz="2400" dirty="0" err="1">
                <a:sym typeface="Wingdings" pitchFamily="2" charset="2"/>
              </a:rPr>
              <a:t>Infinitive</a:t>
            </a:r>
            <a:r>
              <a:rPr lang="nb-NO" sz="2400" dirty="0">
                <a:sym typeface="Wingdings" pitchFamily="2" charset="2"/>
              </a:rPr>
              <a:t>, </a:t>
            </a:r>
            <a:r>
              <a:rPr lang="nb-NO" sz="2400" dirty="0" err="1">
                <a:sym typeface="Wingdings" pitchFamily="2" charset="2"/>
              </a:rPr>
              <a:t>clausal</a:t>
            </a:r>
            <a:r>
              <a:rPr lang="nb-NO" sz="2400" dirty="0">
                <a:sym typeface="Wingdings" pitchFamily="2" charset="2"/>
              </a:rPr>
              <a:t> or </a:t>
            </a:r>
            <a:r>
              <a:rPr lang="nb-NO" sz="2400" dirty="0" err="1">
                <a:sym typeface="Wingdings" pitchFamily="2" charset="2"/>
              </a:rPr>
              <a:t>no</a:t>
            </a:r>
            <a:r>
              <a:rPr lang="nb-NO" sz="2400" dirty="0">
                <a:sym typeface="Wingdings" pitchFamily="2" charset="2"/>
              </a:rPr>
              <a:t> </a:t>
            </a:r>
            <a:r>
              <a:rPr lang="nb-NO" sz="2400" dirty="0" err="1">
                <a:sym typeface="Wingdings" pitchFamily="2" charset="2"/>
              </a:rPr>
              <a:t>subject</a:t>
            </a:r>
            <a:r>
              <a:rPr lang="nb-NO" sz="2400" dirty="0">
                <a:sym typeface="Wingdings" pitchFamily="2" charset="2"/>
              </a:rPr>
              <a:t>, </a:t>
            </a:r>
            <a:r>
              <a:rPr lang="nb-NO" sz="2400" dirty="0" err="1">
                <a:sym typeface="Wingdings" pitchFamily="2" charset="2"/>
              </a:rPr>
              <a:t>neuter</a:t>
            </a:r>
            <a:r>
              <a:rPr lang="nb-NO" sz="2400" dirty="0">
                <a:sym typeface="Wingdings" pitchFamily="2" charset="2"/>
              </a:rPr>
              <a:t> adj)</a:t>
            </a:r>
            <a:br>
              <a:rPr lang="nb-NO" sz="2400" dirty="0">
                <a:sym typeface="Wingdings" pitchFamily="2" charset="2"/>
              </a:rPr>
            </a:br>
            <a:r>
              <a:rPr lang="nb-NO" sz="2400" dirty="0">
                <a:sym typeface="Wingdings" pitchFamily="2" charset="2"/>
              </a:rPr>
              <a:t>(19 </a:t>
            </a:r>
            <a:r>
              <a:rPr lang="nb-NO" sz="2400" dirty="0" err="1">
                <a:sym typeface="Wingdings" pitchFamily="2" charset="2"/>
              </a:rPr>
              <a:t>exceptions</a:t>
            </a:r>
            <a:r>
              <a:rPr lang="nb-NO" sz="2400" dirty="0">
                <a:sym typeface="Wingdings" pitchFamily="2" charset="2"/>
              </a:rPr>
              <a:t> </a:t>
            </a:r>
            <a:r>
              <a:rPr lang="nb-NO" sz="2400" dirty="0" err="1">
                <a:sym typeface="Wingdings" pitchFamily="2" charset="2"/>
              </a:rPr>
              <a:t>out</a:t>
            </a:r>
            <a:r>
              <a:rPr lang="nb-NO" sz="2400" dirty="0">
                <a:sym typeface="Wingdings" pitchFamily="2" charset="2"/>
              </a:rPr>
              <a:t> </a:t>
            </a:r>
            <a:r>
              <a:rPr lang="nb-NO" sz="2400" dirty="0" err="1">
                <a:sym typeface="Wingdings" pitchFamily="2" charset="2"/>
              </a:rPr>
              <a:t>of</a:t>
            </a:r>
            <a:r>
              <a:rPr lang="nb-NO" sz="2400" dirty="0">
                <a:sym typeface="Wingdings" pitchFamily="2" charset="2"/>
              </a:rPr>
              <a:t> 1,710 </a:t>
            </a:r>
            <a:r>
              <a:rPr lang="nb-NO" sz="2400" dirty="0" err="1">
                <a:sym typeface="Wingdings" pitchFamily="2" charset="2"/>
              </a:rPr>
              <a:t>examples</a:t>
            </a:r>
            <a:r>
              <a:rPr lang="nb-NO" sz="2400" dirty="0">
                <a:sym typeface="Wingdings" pitchFamily="2" charset="2"/>
              </a:rPr>
              <a:t>, </a:t>
            </a:r>
            <a:r>
              <a:rPr lang="nb-NO" sz="2400" dirty="0" err="1">
                <a:sym typeface="Wingdings" pitchFamily="2" charset="2"/>
              </a:rPr>
              <a:t>coverage</a:t>
            </a:r>
            <a:r>
              <a:rPr lang="nb-NO" sz="2400" dirty="0">
                <a:sym typeface="Wingdings" pitchFamily="2" charset="2"/>
              </a:rPr>
              <a:t> ≈ 99%)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ym typeface="Wingdings" pitchFamily="2" charset="2"/>
              </a:rPr>
              <a:t>Non-personal </a:t>
            </a:r>
            <a:r>
              <a:rPr lang="nb-NO" dirty="0" err="1">
                <a:sym typeface="Wingdings" pitchFamily="2" charset="2"/>
              </a:rPr>
              <a:t>pronoun</a:t>
            </a:r>
            <a:r>
              <a:rPr lang="nb-NO" dirty="0">
                <a:sym typeface="Wingdings" pitchFamily="2" charset="2"/>
              </a:rPr>
              <a:t> as </a:t>
            </a:r>
            <a:r>
              <a:rPr lang="nb-NO" dirty="0" err="1">
                <a:sym typeface="Wingdings" pitchFamily="2" charset="2"/>
              </a:rPr>
              <a:t>subject</a:t>
            </a:r>
            <a:r>
              <a:rPr lang="nb-NO" dirty="0">
                <a:sym typeface="Wingdings" pitchFamily="2" charset="2"/>
              </a:rPr>
              <a:t>  </a:t>
            </a:r>
            <a:r>
              <a:rPr lang="nb-NO" b="1" dirty="0">
                <a:solidFill>
                  <a:schemeClr val="accent2"/>
                </a:solidFill>
                <a:sym typeface="Wingdings" pitchFamily="2" charset="2"/>
              </a:rPr>
              <a:t>SF</a:t>
            </a:r>
            <a:br>
              <a:rPr lang="nb-NO" dirty="0">
                <a:sym typeface="Wingdings" pitchFamily="2" charset="2"/>
              </a:rPr>
            </a:br>
            <a:r>
              <a:rPr lang="nb-NO" sz="2400" dirty="0">
                <a:sym typeface="Wingdings" pitchFamily="2" charset="2"/>
              </a:rPr>
              <a:t>(</a:t>
            </a:r>
            <a:r>
              <a:rPr lang="ru-RU" sz="2400" i="1" dirty="0">
                <a:sym typeface="Wingdings" pitchFamily="2" charset="2"/>
              </a:rPr>
              <a:t>это</a:t>
            </a:r>
            <a:r>
              <a:rPr lang="nb-NO" sz="2400" dirty="0">
                <a:sym typeface="Wingdings" pitchFamily="2" charset="2"/>
              </a:rPr>
              <a:t> ‘</a:t>
            </a:r>
            <a:r>
              <a:rPr lang="nb-NO" sz="2400" dirty="0" err="1">
                <a:sym typeface="Wingdings" pitchFamily="2" charset="2"/>
              </a:rPr>
              <a:t>this</a:t>
            </a:r>
            <a:r>
              <a:rPr lang="nb-NO" sz="2400" dirty="0">
                <a:sym typeface="Wingdings" pitchFamily="2" charset="2"/>
              </a:rPr>
              <a:t>’, </a:t>
            </a:r>
            <a:r>
              <a:rPr lang="nb-NO" sz="2400" i="1" dirty="0">
                <a:sym typeface="Wingdings" pitchFamily="2" charset="2"/>
              </a:rPr>
              <a:t>to</a:t>
            </a:r>
            <a:r>
              <a:rPr lang="nb-NO" sz="2400" dirty="0">
                <a:sym typeface="Wingdings" pitchFamily="2" charset="2"/>
              </a:rPr>
              <a:t> ‘</a:t>
            </a:r>
            <a:r>
              <a:rPr lang="nb-NO" sz="2400" dirty="0" err="1">
                <a:sym typeface="Wingdings" pitchFamily="2" charset="2"/>
              </a:rPr>
              <a:t>that</a:t>
            </a:r>
            <a:r>
              <a:rPr lang="nb-NO" sz="2400" dirty="0">
                <a:sym typeface="Wingdings" pitchFamily="2" charset="2"/>
              </a:rPr>
              <a:t>’, </a:t>
            </a:r>
            <a:r>
              <a:rPr lang="ru-RU" sz="2400" i="1" dirty="0">
                <a:sym typeface="Wingdings" pitchFamily="2" charset="2"/>
              </a:rPr>
              <a:t>вс</a:t>
            </a:r>
            <a:r>
              <a:rPr lang="nb-NO" sz="2400" i="1" dirty="0" err="1">
                <a:sym typeface="Wingdings" pitchFamily="2" charset="2"/>
              </a:rPr>
              <a:t>ë</a:t>
            </a:r>
            <a:r>
              <a:rPr lang="nb-NO" sz="2400" dirty="0">
                <a:sym typeface="Wingdings" pitchFamily="2" charset="2"/>
              </a:rPr>
              <a:t> ‘all’ etc.)</a:t>
            </a:r>
            <a:br>
              <a:rPr lang="nb-NO" sz="2400" dirty="0">
                <a:sym typeface="Wingdings" pitchFamily="2" charset="2"/>
              </a:rPr>
            </a:br>
            <a:r>
              <a:rPr lang="nb-NO" sz="2400" dirty="0">
                <a:sym typeface="Wingdings" pitchFamily="2" charset="2"/>
              </a:rPr>
              <a:t>(13 </a:t>
            </a:r>
            <a:r>
              <a:rPr lang="nb-NO" sz="2400" dirty="0" err="1">
                <a:sym typeface="Wingdings" pitchFamily="2" charset="2"/>
              </a:rPr>
              <a:t>exceptions</a:t>
            </a:r>
            <a:r>
              <a:rPr lang="nb-NO" sz="2400" dirty="0">
                <a:sym typeface="Wingdings" pitchFamily="2" charset="2"/>
              </a:rPr>
              <a:t> </a:t>
            </a:r>
            <a:r>
              <a:rPr lang="nb-NO" sz="2400" dirty="0" err="1">
                <a:sym typeface="Wingdings" pitchFamily="2" charset="2"/>
              </a:rPr>
              <a:t>out</a:t>
            </a:r>
            <a:r>
              <a:rPr lang="nb-NO" sz="2400" dirty="0">
                <a:sym typeface="Wingdings" pitchFamily="2" charset="2"/>
              </a:rPr>
              <a:t> </a:t>
            </a:r>
            <a:r>
              <a:rPr lang="nb-NO" sz="2400" dirty="0" err="1">
                <a:sym typeface="Wingdings" pitchFamily="2" charset="2"/>
              </a:rPr>
              <a:t>of</a:t>
            </a:r>
            <a:r>
              <a:rPr lang="nb-NO" sz="2400" dirty="0">
                <a:sym typeface="Wingdings" pitchFamily="2" charset="2"/>
              </a:rPr>
              <a:t> 325, </a:t>
            </a:r>
            <a:r>
              <a:rPr lang="nb-NO" sz="2400" dirty="0" err="1">
                <a:sym typeface="Wingdings" pitchFamily="2" charset="2"/>
              </a:rPr>
              <a:t>coverage</a:t>
            </a:r>
            <a:r>
              <a:rPr lang="nb-NO" sz="2400" dirty="0">
                <a:sym typeface="Wingdings" pitchFamily="2" charset="2"/>
              </a:rPr>
              <a:t> ≈ 96%)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ym typeface="Wingdings" pitchFamily="2" charset="2"/>
              </a:rPr>
              <a:t>Word-order (</a:t>
            </a:r>
            <a:r>
              <a:rPr lang="nb-NO" dirty="0" err="1">
                <a:sym typeface="Wingdings" pitchFamily="2" charset="2"/>
              </a:rPr>
              <a:t>rhematic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subject</a:t>
            </a:r>
            <a:r>
              <a:rPr lang="nb-NO" dirty="0">
                <a:sym typeface="Wingdings" pitchFamily="2" charset="2"/>
              </a:rPr>
              <a:t>): AS  </a:t>
            </a:r>
            <a:r>
              <a:rPr lang="nb-NO" b="1" dirty="0">
                <a:solidFill>
                  <a:schemeClr val="accent2"/>
                </a:solidFill>
                <a:sym typeface="Wingdings" pitchFamily="2" charset="2"/>
              </a:rPr>
              <a:t>SF</a:t>
            </a:r>
            <a:br>
              <a:rPr lang="nb-NO" dirty="0">
                <a:sym typeface="Wingdings" pitchFamily="2" charset="2"/>
              </a:rPr>
            </a:br>
            <a:r>
              <a:rPr lang="nb-NO" sz="2600" dirty="0">
                <a:sym typeface="Wingdings" pitchFamily="2" charset="2"/>
              </a:rPr>
              <a:t>(10 </a:t>
            </a:r>
            <a:r>
              <a:rPr lang="nb-NO" sz="2600" dirty="0" err="1">
                <a:sym typeface="Wingdings" pitchFamily="2" charset="2"/>
              </a:rPr>
              <a:t>exceptions</a:t>
            </a:r>
            <a:r>
              <a:rPr lang="nb-NO" sz="2600" dirty="0">
                <a:sym typeface="Wingdings" pitchFamily="2" charset="2"/>
              </a:rPr>
              <a:t> </a:t>
            </a:r>
            <a:r>
              <a:rPr lang="nb-NO" sz="2600" dirty="0" err="1">
                <a:sym typeface="Wingdings" pitchFamily="2" charset="2"/>
              </a:rPr>
              <a:t>out</a:t>
            </a:r>
            <a:r>
              <a:rPr lang="nb-NO" sz="2600" dirty="0">
                <a:sym typeface="Wingdings" pitchFamily="2" charset="2"/>
              </a:rPr>
              <a:t> </a:t>
            </a:r>
            <a:r>
              <a:rPr lang="nb-NO" sz="2600" dirty="0" err="1">
                <a:sym typeface="Wingdings" pitchFamily="2" charset="2"/>
              </a:rPr>
              <a:t>of</a:t>
            </a:r>
            <a:r>
              <a:rPr lang="nb-NO" sz="2600" dirty="0">
                <a:sym typeface="Wingdings" pitchFamily="2" charset="2"/>
              </a:rPr>
              <a:t> 429 </a:t>
            </a:r>
            <a:r>
              <a:rPr lang="nb-NO" sz="2600" dirty="0" err="1">
                <a:sym typeface="Wingdings" pitchFamily="2" charset="2"/>
              </a:rPr>
              <a:t>examples</a:t>
            </a:r>
            <a:r>
              <a:rPr lang="nb-NO" sz="2600" dirty="0">
                <a:sym typeface="Wingdings" pitchFamily="2" charset="2"/>
              </a:rPr>
              <a:t>, </a:t>
            </a:r>
            <a:r>
              <a:rPr lang="nb-NO" sz="2600" dirty="0" err="1">
                <a:sym typeface="Wingdings" pitchFamily="2" charset="2"/>
              </a:rPr>
              <a:t>coverage</a:t>
            </a:r>
            <a:r>
              <a:rPr lang="nb-NO" sz="2600" dirty="0">
                <a:sym typeface="Wingdings" pitchFamily="2" charset="2"/>
              </a:rPr>
              <a:t> ≈ 98%)</a:t>
            </a:r>
            <a:endParaRPr lang="nb-NO" dirty="0">
              <a:sym typeface="Wingdings" pitchFamily="2" charset="2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15ED97B-0C70-3122-481D-461C043DEAFD}"/>
              </a:ext>
            </a:extLst>
          </p:cNvPr>
          <p:cNvSpPr txBox="1"/>
          <p:nvPr/>
        </p:nvSpPr>
        <p:spPr>
          <a:xfrm>
            <a:off x="691978" y="5632044"/>
            <a:ext cx="1135586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3200" dirty="0"/>
              <a:t>All (</a:t>
            </a:r>
            <a:r>
              <a:rPr lang="nb-NO" sz="3200" dirty="0" err="1"/>
              <a:t>nearly</a:t>
            </a:r>
            <a:r>
              <a:rPr lang="nb-NO" sz="3200" dirty="0"/>
              <a:t>) </a:t>
            </a:r>
            <a:r>
              <a:rPr lang="nb-NO" sz="3200" dirty="0" err="1"/>
              <a:t>categorical</a:t>
            </a:r>
            <a:r>
              <a:rPr lang="nb-NO" sz="3200" dirty="0"/>
              <a:t> </a:t>
            </a:r>
            <a:r>
              <a:rPr lang="nb-NO" sz="3200" dirty="0" err="1"/>
              <a:t>rules</a:t>
            </a:r>
            <a:r>
              <a:rPr lang="nb-NO" sz="3200" dirty="0"/>
              <a:t> </a:t>
            </a:r>
            <a:r>
              <a:rPr lang="nb-NO" sz="3200" dirty="0" err="1"/>
              <a:t>involve</a:t>
            </a:r>
            <a:r>
              <a:rPr lang="nb-NO" sz="3200" dirty="0"/>
              <a:t> </a:t>
            </a:r>
            <a:r>
              <a:rPr lang="nb-NO" sz="3200" b="1" dirty="0">
                <a:solidFill>
                  <a:schemeClr val="accent2"/>
                </a:solidFill>
              </a:rPr>
              <a:t>SF</a:t>
            </a:r>
            <a:r>
              <a:rPr lang="nb-NO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3200" dirty="0"/>
              <a:t>No </a:t>
            </a:r>
            <a:r>
              <a:rPr lang="nb-NO" sz="3200" dirty="0" err="1"/>
              <a:t>morphosyntactic</a:t>
            </a:r>
            <a:r>
              <a:rPr lang="nb-NO" sz="3200" dirty="0"/>
              <a:t> </a:t>
            </a:r>
            <a:r>
              <a:rPr lang="nb-NO" sz="3200" dirty="0" err="1"/>
              <a:t>contexts</a:t>
            </a:r>
            <a:r>
              <a:rPr lang="nb-NO" sz="3200" dirty="0"/>
              <a:t> </a:t>
            </a:r>
            <a:r>
              <a:rPr lang="nb-NO" sz="3200" dirty="0" err="1"/>
              <a:t>where</a:t>
            </a:r>
            <a:r>
              <a:rPr lang="nb-NO" sz="3200" dirty="0"/>
              <a:t> </a:t>
            </a:r>
            <a:r>
              <a:rPr lang="nb-NO" sz="3200" b="1" dirty="0">
                <a:solidFill>
                  <a:schemeClr val="tx2"/>
                </a:solidFill>
              </a:rPr>
              <a:t>LF</a:t>
            </a:r>
            <a:r>
              <a:rPr lang="nb-NO" sz="3200" dirty="0"/>
              <a:t> is </a:t>
            </a:r>
            <a:r>
              <a:rPr lang="nb-NO" sz="3200" dirty="0" err="1"/>
              <a:t>the</a:t>
            </a:r>
            <a:r>
              <a:rPr lang="nb-NO" sz="3200" dirty="0"/>
              <a:t> </a:t>
            </a:r>
            <a:r>
              <a:rPr lang="nb-NO" sz="3200" dirty="0" err="1"/>
              <a:t>only</a:t>
            </a:r>
            <a:r>
              <a:rPr lang="nb-NO" sz="3200" dirty="0"/>
              <a:t> </a:t>
            </a:r>
            <a:r>
              <a:rPr lang="nb-NO" sz="3200" dirty="0" err="1"/>
              <a:t>option</a:t>
            </a:r>
            <a:r>
              <a:rPr lang="nb-NO" sz="3200" dirty="0"/>
              <a:t>!</a:t>
            </a:r>
          </a:p>
        </p:txBody>
      </p:sp>
      <p:sp>
        <p:nvSpPr>
          <p:cNvPr id="8" name="Bildeforklaring formet som et avrundet rektangel 7">
            <a:extLst>
              <a:ext uri="{FF2B5EF4-FFF2-40B4-BE49-F238E27FC236}">
                <a16:creationId xmlns:a16="http://schemas.microsoft.com/office/drawing/2014/main" id="{F8D0D572-4AA3-530D-2C1D-B346939BC136}"/>
              </a:ext>
            </a:extLst>
          </p:cNvPr>
          <p:cNvSpPr/>
          <p:nvPr/>
        </p:nvSpPr>
        <p:spPr>
          <a:xfrm>
            <a:off x="9465276" y="2261286"/>
            <a:ext cx="2582562" cy="2379153"/>
          </a:xfrm>
          <a:prstGeom prst="wedgeRoundRectCallout">
            <a:avLst>
              <a:gd name="adj1" fmla="val -76520"/>
              <a:gd name="adj2" fmla="val 8011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err="1">
                <a:solidFill>
                  <a:sysClr val="windowText" lastClr="000000"/>
                </a:solidFill>
              </a:rPr>
              <a:t>Let’s</a:t>
            </a:r>
            <a:r>
              <a:rPr lang="nb-NO" sz="2400" b="1" dirty="0">
                <a:solidFill>
                  <a:sysClr val="windowText" lastClr="000000"/>
                </a:solidFill>
              </a:rPr>
              <a:t> </a:t>
            </a:r>
            <a:r>
              <a:rPr lang="nb-NO" sz="2400" b="1" dirty="0" err="1">
                <a:solidFill>
                  <a:sysClr val="windowText" lastClr="000000"/>
                </a:solidFill>
              </a:rPr>
              <a:t>take</a:t>
            </a:r>
            <a:r>
              <a:rPr lang="nb-NO" sz="2400" b="1" dirty="0">
                <a:solidFill>
                  <a:sysClr val="windowText" lastClr="000000"/>
                </a:solidFill>
              </a:rPr>
              <a:t> a </a:t>
            </a:r>
            <a:r>
              <a:rPr lang="nb-NO" sz="2400" b="1" dirty="0" err="1">
                <a:solidFill>
                  <a:sysClr val="windowText" lastClr="000000"/>
                </a:solidFill>
              </a:rPr>
              <a:t>closer</a:t>
            </a:r>
            <a:r>
              <a:rPr lang="nb-NO" sz="2400" b="1" dirty="0">
                <a:solidFill>
                  <a:sysClr val="windowText" lastClr="000000"/>
                </a:solidFill>
              </a:rPr>
              <a:t> </a:t>
            </a:r>
            <a:r>
              <a:rPr lang="nb-NO" sz="2400" b="1" dirty="0" err="1">
                <a:solidFill>
                  <a:sysClr val="windowText" lastClr="000000"/>
                </a:solidFill>
              </a:rPr>
              <a:t>look</a:t>
            </a:r>
            <a:r>
              <a:rPr lang="nb-NO" sz="2400" b="1" dirty="0">
                <a:solidFill>
                  <a:sysClr val="windowText" lastClr="000000"/>
                </a:solidFill>
              </a:rPr>
              <a:t>: </a:t>
            </a:r>
            <a:br>
              <a:rPr lang="nb-NO" sz="2400" b="1" dirty="0">
                <a:solidFill>
                  <a:sysClr val="windowText" lastClr="000000"/>
                </a:solidFill>
              </a:rPr>
            </a:br>
            <a:r>
              <a:rPr lang="nb-NO" sz="2400" b="1" dirty="0">
                <a:solidFill>
                  <a:sysClr val="windowText" lastClr="000000"/>
                </a:solidFill>
              </a:rPr>
              <a:t>Is </a:t>
            </a:r>
            <a:r>
              <a:rPr lang="nb-NO" sz="2400" b="1" dirty="0" err="1">
                <a:solidFill>
                  <a:sysClr val="windowText" lastClr="000000"/>
                </a:solidFill>
              </a:rPr>
              <a:t>there</a:t>
            </a:r>
            <a:r>
              <a:rPr lang="nb-NO" sz="2400" b="1" dirty="0">
                <a:solidFill>
                  <a:sysClr val="windowText" lastClr="000000"/>
                </a:solidFill>
              </a:rPr>
              <a:t> a </a:t>
            </a:r>
            <a:r>
              <a:rPr lang="nb-NO" sz="2400" b="1" dirty="0" err="1">
                <a:solidFill>
                  <a:sysClr val="windowText" lastClr="000000"/>
                </a:solidFill>
              </a:rPr>
              <a:t>common</a:t>
            </a:r>
            <a:r>
              <a:rPr lang="nb-NO" sz="2400" b="1" dirty="0">
                <a:solidFill>
                  <a:sysClr val="windowText" lastClr="000000"/>
                </a:solidFill>
              </a:rPr>
              <a:t> </a:t>
            </a:r>
            <a:r>
              <a:rPr lang="nb-NO" sz="2400" b="1" dirty="0" err="1">
                <a:solidFill>
                  <a:sysClr val="windowText" lastClr="000000"/>
                </a:solidFill>
              </a:rPr>
              <a:t>denominator</a:t>
            </a:r>
            <a:r>
              <a:rPr lang="nb-NO" sz="2400" b="1" dirty="0">
                <a:solidFill>
                  <a:sysClr val="windowText" lastClr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790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2D2DD-EC5C-FDE5-6647-C9E7E2E10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Descriptions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situations</a:t>
            </a:r>
            <a:r>
              <a:rPr lang="nb-NO" dirty="0"/>
              <a:t> vs. </a:t>
            </a:r>
            <a:r>
              <a:rPr lang="nb-NO" dirty="0" err="1"/>
              <a:t>participants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09894D-8A35-2C79-0023-37D271279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58" y="1441331"/>
            <a:ext cx="9882352" cy="455287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/>
              <a:t>Найти</a:t>
            </a:r>
            <a:r>
              <a:rPr lang="nb-NO" b="1" dirty="0"/>
              <a:t> </a:t>
            </a:r>
            <a:r>
              <a:rPr lang="ru-RU" b="1" dirty="0"/>
              <a:t>заинтересованного</a:t>
            </a:r>
            <a:r>
              <a:rPr lang="nb-NO" b="1" dirty="0"/>
              <a:t> </a:t>
            </a:r>
            <a:r>
              <a:rPr lang="ru-RU" b="1" dirty="0"/>
              <a:t>капиталиста</a:t>
            </a:r>
            <a:r>
              <a:rPr lang="nb-NO" dirty="0"/>
              <a:t> </a:t>
            </a:r>
            <a:r>
              <a:rPr lang="ru-RU" dirty="0"/>
              <a:t>практически</a:t>
            </a:r>
            <a:r>
              <a:rPr lang="nb-NO" dirty="0"/>
              <a:t> </a:t>
            </a:r>
            <a:r>
              <a:rPr lang="ru-RU" b="1" dirty="0">
                <a:solidFill>
                  <a:schemeClr val="accent2"/>
                </a:solidFill>
              </a:rPr>
              <a:t>невозможно</a:t>
            </a:r>
            <a:r>
              <a:rPr lang="nb-NO" b="1" baseline="-25000" dirty="0">
                <a:solidFill>
                  <a:schemeClr val="accent2"/>
                </a:solidFill>
              </a:rPr>
              <a:t>SF</a:t>
            </a:r>
            <a:r>
              <a:rPr lang="nb-NO" dirty="0"/>
              <a:t>.</a:t>
            </a:r>
            <a:br>
              <a:rPr lang="nb-NO" dirty="0"/>
            </a:br>
            <a:r>
              <a:rPr lang="nb-NO" dirty="0"/>
              <a:t>‘</a:t>
            </a:r>
            <a:r>
              <a:rPr lang="nb-NO" dirty="0" err="1"/>
              <a:t>Finding</a:t>
            </a:r>
            <a:r>
              <a:rPr lang="nb-NO" dirty="0"/>
              <a:t> an </a:t>
            </a:r>
            <a:r>
              <a:rPr lang="nb-NO" dirty="0" err="1"/>
              <a:t>interested</a:t>
            </a:r>
            <a:r>
              <a:rPr lang="nb-NO" dirty="0"/>
              <a:t> </a:t>
            </a:r>
            <a:r>
              <a:rPr lang="nb-NO" dirty="0" err="1"/>
              <a:t>capitalist</a:t>
            </a:r>
            <a:r>
              <a:rPr lang="nb-NO" dirty="0"/>
              <a:t> is </a:t>
            </a:r>
            <a:r>
              <a:rPr lang="nb-NO" dirty="0" err="1"/>
              <a:t>practically</a:t>
            </a:r>
            <a:r>
              <a:rPr lang="nb-NO" dirty="0"/>
              <a:t> impossible.’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Что</a:t>
            </a:r>
            <a:r>
              <a:rPr lang="nb-NO" b="1" dirty="0"/>
              <a:t> </a:t>
            </a:r>
            <a:r>
              <a:rPr lang="ru-RU" b="1" dirty="0"/>
              <a:t>это</a:t>
            </a:r>
            <a:r>
              <a:rPr lang="nb-NO" b="1" dirty="0"/>
              <a:t> </a:t>
            </a:r>
            <a:r>
              <a:rPr lang="ru-RU" b="1" dirty="0"/>
              <a:t>не</a:t>
            </a:r>
            <a:r>
              <a:rPr lang="nb-NO" b="1" dirty="0"/>
              <a:t> </a:t>
            </a:r>
            <a:r>
              <a:rPr lang="ru-RU" b="1" dirty="0"/>
              <a:t>зеркало</a:t>
            </a:r>
            <a:r>
              <a:rPr lang="nb-NO" b="1" dirty="0"/>
              <a:t> </a:t>
            </a:r>
            <a:r>
              <a:rPr lang="nb-NO" dirty="0"/>
              <a:t>– </a:t>
            </a:r>
            <a:r>
              <a:rPr lang="ru-RU" b="1" dirty="0">
                <a:solidFill>
                  <a:schemeClr val="accent2"/>
                </a:solidFill>
              </a:rPr>
              <a:t>точно</a:t>
            </a:r>
            <a:r>
              <a:rPr lang="nb-NO" b="1" baseline="-25000" dirty="0">
                <a:solidFill>
                  <a:schemeClr val="accent2"/>
                </a:solidFill>
              </a:rPr>
              <a:t>SF</a:t>
            </a:r>
            <a:r>
              <a:rPr lang="nb-NO" dirty="0"/>
              <a:t>, </a:t>
            </a:r>
            <a:r>
              <a:rPr lang="ru-RU" dirty="0"/>
              <a:t>потому</a:t>
            </a:r>
            <a:r>
              <a:rPr lang="nb-NO" dirty="0"/>
              <a:t> </a:t>
            </a:r>
            <a:r>
              <a:rPr lang="ru-RU" dirty="0"/>
              <a:t>что</a:t>
            </a:r>
            <a:r>
              <a:rPr lang="nb-NO" dirty="0"/>
              <a:t> [...].</a:t>
            </a:r>
            <a:br>
              <a:rPr lang="nb-NO" dirty="0"/>
            </a:br>
            <a:r>
              <a:rPr lang="nb-NO" dirty="0"/>
              <a:t>‘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is not a </a:t>
            </a:r>
            <a:r>
              <a:rPr lang="nb-NO" dirty="0" err="1"/>
              <a:t>mirror</a:t>
            </a:r>
            <a:r>
              <a:rPr lang="nb-NO" dirty="0"/>
              <a:t> is </a:t>
            </a:r>
            <a:r>
              <a:rPr lang="nb-NO" dirty="0" err="1"/>
              <a:t>clear</a:t>
            </a:r>
            <a:r>
              <a:rPr lang="nb-NO" dirty="0"/>
              <a:t>, </a:t>
            </a:r>
            <a:r>
              <a:rPr lang="nb-NO" dirty="0" err="1"/>
              <a:t>because</a:t>
            </a:r>
            <a:r>
              <a:rPr lang="nb-NO" dirty="0"/>
              <a:t> [...].’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Каждый</a:t>
            </a:r>
            <a:r>
              <a:rPr lang="nb-NO" dirty="0"/>
              <a:t> </a:t>
            </a:r>
            <a:r>
              <a:rPr lang="ru-RU" dirty="0"/>
              <a:t>актер</a:t>
            </a:r>
            <a:r>
              <a:rPr lang="nb-NO" dirty="0"/>
              <a:t> </a:t>
            </a:r>
            <a:r>
              <a:rPr lang="ru-RU" dirty="0"/>
              <a:t>привнес</a:t>
            </a:r>
            <a:r>
              <a:rPr lang="nb-NO" dirty="0"/>
              <a:t> </a:t>
            </a:r>
            <a:r>
              <a:rPr lang="ru-RU" dirty="0"/>
              <a:t>в</a:t>
            </a:r>
            <a:r>
              <a:rPr lang="nb-NO" dirty="0"/>
              <a:t> </a:t>
            </a:r>
            <a:r>
              <a:rPr lang="ru-RU" dirty="0"/>
              <a:t>фильм</a:t>
            </a:r>
            <a:r>
              <a:rPr lang="nb-NO" dirty="0"/>
              <a:t> </a:t>
            </a:r>
            <a:r>
              <a:rPr lang="ru-RU" dirty="0"/>
              <a:t>свою</a:t>
            </a:r>
            <a:r>
              <a:rPr lang="nb-NO" dirty="0"/>
              <a:t> </a:t>
            </a:r>
            <a:r>
              <a:rPr lang="ru-RU" dirty="0"/>
              <a:t>неподражаемую ауру</a:t>
            </a:r>
            <a:r>
              <a:rPr lang="nb-NO" dirty="0"/>
              <a:t>: </a:t>
            </a:r>
            <a:r>
              <a:rPr lang="ru-RU" dirty="0"/>
              <a:t>Светлана</a:t>
            </a:r>
            <a:r>
              <a:rPr lang="nb-NO" dirty="0"/>
              <a:t> </a:t>
            </a:r>
            <a:r>
              <a:rPr lang="ru-RU" dirty="0"/>
              <a:t>Немоляева</a:t>
            </a:r>
            <a:r>
              <a:rPr lang="nb-NO" dirty="0"/>
              <a:t>, </a:t>
            </a:r>
            <a:r>
              <a:rPr lang="ru-RU" dirty="0"/>
              <a:t>Лия</a:t>
            </a:r>
            <a:r>
              <a:rPr lang="nb-NO" dirty="0"/>
              <a:t> </a:t>
            </a:r>
            <a:r>
              <a:rPr lang="ru-RU" dirty="0"/>
              <a:t>Ахеджакова</a:t>
            </a:r>
            <a:r>
              <a:rPr lang="nb-NO" dirty="0"/>
              <a:t>, </a:t>
            </a:r>
            <a:r>
              <a:rPr lang="ru-RU" dirty="0"/>
              <a:t>Людмила</a:t>
            </a:r>
            <a:r>
              <a:rPr lang="nb-NO" dirty="0"/>
              <a:t> </a:t>
            </a:r>
            <a:r>
              <a:rPr lang="ru-RU" dirty="0"/>
              <a:t>Иванова</a:t>
            </a:r>
            <a:r>
              <a:rPr lang="nb-NO" dirty="0"/>
              <a:t> ... </a:t>
            </a:r>
            <a:r>
              <a:rPr lang="ru-RU" dirty="0"/>
              <a:t>Как</a:t>
            </a:r>
            <a:r>
              <a:rPr lang="nb-NO" dirty="0"/>
              <a:t> </a:t>
            </a:r>
            <a:r>
              <a:rPr lang="ru-RU" dirty="0"/>
              <a:t>ими</a:t>
            </a:r>
            <a:r>
              <a:rPr lang="nb-NO" dirty="0"/>
              <a:t> </a:t>
            </a:r>
            <a:r>
              <a:rPr lang="ru-RU" dirty="0"/>
              <a:t>можно</a:t>
            </a:r>
            <a:r>
              <a:rPr lang="nb-NO" dirty="0"/>
              <a:t> </a:t>
            </a:r>
            <a:r>
              <a:rPr lang="ru-RU" dirty="0"/>
              <a:t>не</a:t>
            </a:r>
            <a:r>
              <a:rPr lang="nb-NO" dirty="0"/>
              <a:t> </a:t>
            </a:r>
            <a:r>
              <a:rPr lang="ru-RU" dirty="0"/>
              <a:t>восхищаться</a:t>
            </a:r>
            <a:r>
              <a:rPr lang="nb-NO" dirty="0"/>
              <a:t> </a:t>
            </a:r>
            <a:r>
              <a:rPr lang="ru-RU" dirty="0"/>
              <a:t>и</a:t>
            </a:r>
            <a:r>
              <a:rPr lang="nb-NO" dirty="0"/>
              <a:t> </a:t>
            </a:r>
            <a:r>
              <a:rPr lang="ru-RU" dirty="0"/>
              <a:t>не</a:t>
            </a:r>
            <a:r>
              <a:rPr lang="nb-NO" dirty="0"/>
              <a:t> </a:t>
            </a:r>
            <a:r>
              <a:rPr lang="ru-RU" dirty="0"/>
              <a:t>любить</a:t>
            </a:r>
            <a:r>
              <a:rPr lang="nb-NO" dirty="0"/>
              <a:t>?</a:t>
            </a:r>
            <a:r>
              <a:rPr lang="nb-NO" b="1" dirty="0"/>
              <a:t> </a:t>
            </a:r>
            <a:r>
              <a:rPr lang="ru-RU" b="1" dirty="0"/>
              <a:t>Это</a:t>
            </a:r>
            <a:r>
              <a:rPr lang="nb-NO" b="1" dirty="0"/>
              <a:t> </a:t>
            </a:r>
            <a:r>
              <a:rPr lang="ru-RU" b="1" dirty="0">
                <a:solidFill>
                  <a:schemeClr val="accent2"/>
                </a:solidFill>
              </a:rPr>
              <a:t>невозможно</a:t>
            </a:r>
            <a:r>
              <a:rPr lang="nb-NO" b="1" baseline="-25000" dirty="0">
                <a:solidFill>
                  <a:schemeClr val="accent2"/>
                </a:solidFill>
              </a:rPr>
              <a:t>SF</a:t>
            </a:r>
            <a:r>
              <a:rPr lang="nb-NO" dirty="0"/>
              <a:t>! </a:t>
            </a:r>
            <a:br>
              <a:rPr lang="nb-NO" dirty="0"/>
            </a:br>
            <a:r>
              <a:rPr lang="nb-NO" dirty="0"/>
              <a:t>‘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actor</a:t>
            </a:r>
            <a:r>
              <a:rPr lang="nb-NO" dirty="0"/>
              <a:t> </a:t>
            </a:r>
            <a:r>
              <a:rPr lang="nb-NO" dirty="0" err="1"/>
              <a:t>contributed</a:t>
            </a:r>
            <a:r>
              <a:rPr lang="nb-NO" dirty="0"/>
              <a:t>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inimitable</a:t>
            </a:r>
            <a:r>
              <a:rPr lang="nb-NO" dirty="0"/>
              <a:t> aura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movie</a:t>
            </a:r>
            <a:r>
              <a:rPr lang="nb-NO" dirty="0"/>
              <a:t>: S. N., L. A., L. I. ... How is it </a:t>
            </a:r>
            <a:r>
              <a:rPr lang="nb-NO" dirty="0" err="1"/>
              <a:t>possible</a:t>
            </a:r>
            <a:r>
              <a:rPr lang="nb-NO" dirty="0"/>
              <a:t> not to be </a:t>
            </a:r>
            <a:r>
              <a:rPr lang="nb-NO" dirty="0" err="1"/>
              <a:t>excited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them</a:t>
            </a:r>
            <a:r>
              <a:rPr lang="nb-NO" dirty="0"/>
              <a:t> and not to love </a:t>
            </a:r>
            <a:r>
              <a:rPr lang="nb-NO" dirty="0" err="1"/>
              <a:t>them</a:t>
            </a:r>
            <a:r>
              <a:rPr lang="nb-NO" dirty="0"/>
              <a:t>? It’s impossible!’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Это</a:t>
            </a:r>
            <a:r>
              <a:rPr lang="nb-NO" dirty="0"/>
              <a:t> </a:t>
            </a:r>
            <a:r>
              <a:rPr lang="ru-RU" dirty="0"/>
              <a:t>место</a:t>
            </a:r>
            <a:r>
              <a:rPr lang="nb-NO" dirty="0"/>
              <a:t> </a:t>
            </a:r>
            <a:r>
              <a:rPr lang="ru-RU" dirty="0"/>
              <a:t>не</a:t>
            </a:r>
            <a:r>
              <a:rPr lang="nb-NO" dirty="0"/>
              <a:t> </a:t>
            </a:r>
            <a:r>
              <a:rPr lang="ru-RU" dirty="0"/>
              <a:t>узнать</a:t>
            </a:r>
            <a:r>
              <a:rPr lang="nb-NO" dirty="0"/>
              <a:t>: </a:t>
            </a:r>
            <a:r>
              <a:rPr lang="ru-RU" b="1" dirty="0"/>
              <a:t>оно</a:t>
            </a:r>
            <a:r>
              <a:rPr lang="nb-NO" dirty="0"/>
              <a:t> </a:t>
            </a:r>
            <a:r>
              <a:rPr lang="ru-RU" b="1" dirty="0">
                <a:solidFill>
                  <a:schemeClr val="tx2"/>
                </a:solidFill>
              </a:rPr>
              <a:t>золотое</a:t>
            </a:r>
            <a:r>
              <a:rPr lang="nb-NO" b="1" baseline="-25000" dirty="0">
                <a:solidFill>
                  <a:schemeClr val="tx2"/>
                </a:solidFill>
              </a:rPr>
              <a:t>LF</a:t>
            </a:r>
            <a:r>
              <a:rPr lang="nb-NO" dirty="0"/>
              <a:t>, </a:t>
            </a:r>
            <a:r>
              <a:rPr lang="ru-RU" dirty="0"/>
              <a:t>а</a:t>
            </a:r>
            <a:r>
              <a:rPr lang="nb-NO" dirty="0"/>
              <a:t> </a:t>
            </a:r>
            <a:r>
              <a:rPr lang="ru-RU" dirty="0"/>
              <a:t>за</a:t>
            </a:r>
            <a:r>
              <a:rPr lang="nb-NO" dirty="0"/>
              <a:t> </a:t>
            </a:r>
            <a:r>
              <a:rPr lang="ru-RU" dirty="0"/>
              <a:t>ним</a:t>
            </a:r>
            <a:r>
              <a:rPr lang="nb-NO" dirty="0"/>
              <a:t> </a:t>
            </a:r>
            <a:r>
              <a:rPr lang="ru-RU" dirty="0"/>
              <a:t>совершенно чёрная река</a:t>
            </a:r>
            <a:r>
              <a:rPr lang="nb-NO" dirty="0"/>
              <a:t>.</a:t>
            </a:r>
            <a:br>
              <a:rPr lang="nb-NO" dirty="0"/>
            </a:br>
            <a:r>
              <a:rPr lang="nb-NO" dirty="0"/>
              <a:t>‘This </a:t>
            </a:r>
            <a:r>
              <a:rPr lang="nb-NO" dirty="0" err="1"/>
              <a:t>place</a:t>
            </a:r>
            <a:r>
              <a:rPr lang="nb-NO" dirty="0"/>
              <a:t> is </a:t>
            </a:r>
            <a:r>
              <a:rPr lang="nb-NO" dirty="0" err="1"/>
              <a:t>unrecognizable</a:t>
            </a:r>
            <a:r>
              <a:rPr lang="nb-NO" dirty="0"/>
              <a:t>: it is </a:t>
            </a:r>
            <a:r>
              <a:rPr lang="nb-NO" dirty="0" err="1"/>
              <a:t>golden</a:t>
            </a:r>
            <a:r>
              <a:rPr lang="nb-NO" dirty="0"/>
              <a:t>, and </a:t>
            </a:r>
            <a:r>
              <a:rPr lang="nb-NO" dirty="0" err="1"/>
              <a:t>behind</a:t>
            </a:r>
            <a:r>
              <a:rPr lang="nb-NO" dirty="0"/>
              <a:t> it </a:t>
            </a:r>
            <a:r>
              <a:rPr lang="nb-NO" dirty="0" err="1"/>
              <a:t>there</a:t>
            </a:r>
            <a:r>
              <a:rPr lang="nb-NO" dirty="0"/>
              <a:t> is a </a:t>
            </a:r>
            <a:r>
              <a:rPr lang="nb-NO" dirty="0" err="1"/>
              <a:t>completely</a:t>
            </a:r>
            <a:r>
              <a:rPr lang="nb-NO" dirty="0"/>
              <a:t> </a:t>
            </a:r>
            <a:r>
              <a:rPr lang="nb-NO" dirty="0" err="1"/>
              <a:t>black</a:t>
            </a:r>
            <a:r>
              <a:rPr lang="nb-NO" dirty="0"/>
              <a:t> river.’</a:t>
            </a:r>
          </a:p>
        </p:txBody>
      </p:sp>
      <p:sp>
        <p:nvSpPr>
          <p:cNvPr id="5" name="Bildeforklaring formet som et avrundet rektangel 4">
            <a:extLst>
              <a:ext uri="{FF2B5EF4-FFF2-40B4-BE49-F238E27FC236}">
                <a16:creationId xmlns:a16="http://schemas.microsoft.com/office/drawing/2014/main" id="{DC85F832-C648-6336-FBCE-4E1B5594C33C}"/>
              </a:ext>
            </a:extLst>
          </p:cNvPr>
          <p:cNvSpPr/>
          <p:nvPr/>
        </p:nvSpPr>
        <p:spPr>
          <a:xfrm>
            <a:off x="10126837" y="2313998"/>
            <a:ext cx="1905328" cy="806755"/>
          </a:xfrm>
          <a:prstGeom prst="wedgeRoundRectCallout">
            <a:avLst>
              <a:gd name="adj1" fmla="val -218417"/>
              <a:gd name="adj2" fmla="val -28085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>
                <a:solidFill>
                  <a:schemeClr val="accent2"/>
                </a:solidFill>
              </a:rPr>
              <a:t>SF</a:t>
            </a:r>
            <a:r>
              <a:rPr lang="nb-NO" sz="2000" dirty="0">
                <a:solidFill>
                  <a:sysClr val="windowText" lastClr="000000"/>
                </a:solidFill>
              </a:rPr>
              <a:t> </a:t>
            </a:r>
            <a:r>
              <a:rPr lang="nb-NO" sz="2000" dirty="0" err="1">
                <a:solidFill>
                  <a:sysClr val="windowText" lastClr="000000"/>
                </a:solidFill>
              </a:rPr>
              <a:t>describes</a:t>
            </a:r>
            <a:r>
              <a:rPr lang="nb-NO" sz="2000" dirty="0">
                <a:solidFill>
                  <a:sysClr val="windowText" lastClr="000000"/>
                </a:solidFill>
              </a:rPr>
              <a:t> </a:t>
            </a:r>
            <a:r>
              <a:rPr lang="nb-NO" sz="2000" dirty="0" err="1">
                <a:solidFill>
                  <a:sysClr val="windowText" lastClr="000000"/>
                </a:solidFill>
              </a:rPr>
              <a:t>situation</a:t>
            </a:r>
            <a:endParaRPr lang="nb-NO" sz="2000" dirty="0">
              <a:solidFill>
                <a:sysClr val="windowText" lastClr="000000"/>
              </a:solidFill>
            </a:endParaRPr>
          </a:p>
        </p:txBody>
      </p:sp>
      <p:sp>
        <p:nvSpPr>
          <p:cNvPr id="6" name="Bildeforklaring formet som et avrundet rektangel 5">
            <a:extLst>
              <a:ext uri="{FF2B5EF4-FFF2-40B4-BE49-F238E27FC236}">
                <a16:creationId xmlns:a16="http://schemas.microsoft.com/office/drawing/2014/main" id="{65201EF8-A090-CCFF-1C2E-F0AE631BC756}"/>
              </a:ext>
            </a:extLst>
          </p:cNvPr>
          <p:cNvSpPr/>
          <p:nvPr/>
        </p:nvSpPr>
        <p:spPr>
          <a:xfrm>
            <a:off x="10126837" y="2313997"/>
            <a:ext cx="1905328" cy="806755"/>
          </a:xfrm>
          <a:prstGeom prst="wedgeRoundRectCallout">
            <a:avLst>
              <a:gd name="adj1" fmla="val -145669"/>
              <a:gd name="adj2" fmla="val -11591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>
                <a:solidFill>
                  <a:schemeClr val="accent2"/>
                </a:solidFill>
              </a:rPr>
              <a:t>SF</a:t>
            </a:r>
            <a:r>
              <a:rPr lang="nb-NO" sz="2000" dirty="0">
                <a:solidFill>
                  <a:sysClr val="windowText" lastClr="000000"/>
                </a:solidFill>
              </a:rPr>
              <a:t> </a:t>
            </a:r>
            <a:r>
              <a:rPr lang="nb-NO" sz="2000" dirty="0" err="1">
                <a:solidFill>
                  <a:sysClr val="windowText" lastClr="000000"/>
                </a:solidFill>
              </a:rPr>
              <a:t>describes</a:t>
            </a:r>
            <a:r>
              <a:rPr lang="nb-NO" sz="2000" dirty="0">
                <a:solidFill>
                  <a:sysClr val="windowText" lastClr="000000"/>
                </a:solidFill>
              </a:rPr>
              <a:t> </a:t>
            </a:r>
            <a:r>
              <a:rPr lang="nb-NO" sz="2000" dirty="0" err="1">
                <a:solidFill>
                  <a:sysClr val="windowText" lastClr="000000"/>
                </a:solidFill>
              </a:rPr>
              <a:t>situation</a:t>
            </a:r>
            <a:endParaRPr lang="nb-NO" sz="2000" dirty="0">
              <a:solidFill>
                <a:sysClr val="windowText" lastClr="000000"/>
              </a:solidFill>
            </a:endParaRPr>
          </a:p>
        </p:txBody>
      </p:sp>
      <p:sp>
        <p:nvSpPr>
          <p:cNvPr id="7" name="Bildeforklaring formet som et avrundet rektangel 6">
            <a:extLst>
              <a:ext uri="{FF2B5EF4-FFF2-40B4-BE49-F238E27FC236}">
                <a16:creationId xmlns:a16="http://schemas.microsoft.com/office/drawing/2014/main" id="{601EB5D6-E1A1-3F18-2979-5805D67B6218}"/>
              </a:ext>
            </a:extLst>
          </p:cNvPr>
          <p:cNvSpPr/>
          <p:nvPr/>
        </p:nvSpPr>
        <p:spPr>
          <a:xfrm>
            <a:off x="10126837" y="2313996"/>
            <a:ext cx="1905328" cy="806755"/>
          </a:xfrm>
          <a:prstGeom prst="wedgeRoundRectCallout">
            <a:avLst>
              <a:gd name="adj1" fmla="val -80308"/>
              <a:gd name="adj2" fmla="val 10073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>
                <a:solidFill>
                  <a:schemeClr val="accent2"/>
                </a:solidFill>
              </a:rPr>
              <a:t>SF</a:t>
            </a:r>
            <a:r>
              <a:rPr lang="nb-NO" sz="2000" dirty="0">
                <a:solidFill>
                  <a:sysClr val="windowText" lastClr="000000"/>
                </a:solidFill>
              </a:rPr>
              <a:t> </a:t>
            </a:r>
            <a:r>
              <a:rPr lang="nb-NO" sz="2000" dirty="0" err="1">
                <a:solidFill>
                  <a:sysClr val="windowText" lastClr="000000"/>
                </a:solidFill>
              </a:rPr>
              <a:t>describes</a:t>
            </a:r>
            <a:r>
              <a:rPr lang="nb-NO" sz="2000" dirty="0">
                <a:solidFill>
                  <a:sysClr val="windowText" lastClr="000000"/>
                </a:solidFill>
              </a:rPr>
              <a:t> </a:t>
            </a:r>
            <a:r>
              <a:rPr lang="nb-NO" sz="2000" dirty="0" err="1">
                <a:solidFill>
                  <a:sysClr val="windowText" lastClr="000000"/>
                </a:solidFill>
              </a:rPr>
              <a:t>situation</a:t>
            </a:r>
            <a:endParaRPr lang="nb-NO" sz="2000" dirty="0">
              <a:solidFill>
                <a:sysClr val="windowText" lastClr="000000"/>
              </a:solidFill>
            </a:endParaRPr>
          </a:p>
        </p:txBody>
      </p:sp>
      <p:sp>
        <p:nvSpPr>
          <p:cNvPr id="8" name="Bildeforklaring formet som et avrundet rektangel 7">
            <a:extLst>
              <a:ext uri="{FF2B5EF4-FFF2-40B4-BE49-F238E27FC236}">
                <a16:creationId xmlns:a16="http://schemas.microsoft.com/office/drawing/2014/main" id="{E8321A3E-3F66-DCFC-19FB-D26BA9C5990D}"/>
              </a:ext>
            </a:extLst>
          </p:cNvPr>
          <p:cNvSpPr/>
          <p:nvPr/>
        </p:nvSpPr>
        <p:spPr>
          <a:xfrm>
            <a:off x="10182016" y="4609914"/>
            <a:ext cx="1905328" cy="806755"/>
          </a:xfrm>
          <a:prstGeom prst="wedgeRoundRectCallout">
            <a:avLst>
              <a:gd name="adj1" fmla="val -72700"/>
              <a:gd name="adj2" fmla="val 812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>
                <a:solidFill>
                  <a:schemeClr val="accent1"/>
                </a:solidFill>
              </a:rPr>
              <a:t>LF</a:t>
            </a:r>
            <a:r>
              <a:rPr lang="nb-NO" sz="2000" dirty="0">
                <a:solidFill>
                  <a:sysClr val="windowText" lastClr="000000"/>
                </a:solidFill>
              </a:rPr>
              <a:t> </a:t>
            </a:r>
            <a:r>
              <a:rPr lang="nb-NO" sz="2000" dirty="0" err="1">
                <a:solidFill>
                  <a:sysClr val="windowText" lastClr="000000"/>
                </a:solidFill>
              </a:rPr>
              <a:t>describes</a:t>
            </a:r>
            <a:r>
              <a:rPr lang="nb-NO" sz="2000" dirty="0">
                <a:solidFill>
                  <a:sysClr val="windowText" lastClr="000000"/>
                </a:solidFill>
              </a:rPr>
              <a:t> </a:t>
            </a:r>
            <a:r>
              <a:rPr lang="nb-NO" sz="2000" dirty="0" err="1">
                <a:solidFill>
                  <a:sysClr val="windowText" lastClr="000000"/>
                </a:solidFill>
              </a:rPr>
              <a:t>participant</a:t>
            </a:r>
            <a:endParaRPr lang="nb-NO" sz="2000" dirty="0">
              <a:solidFill>
                <a:sysClr val="windowText" lastClr="000000"/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215B4BF-40AA-761E-641D-8F9AF2EABB14}"/>
              </a:ext>
            </a:extLst>
          </p:cNvPr>
          <p:cNvSpPr txBox="1"/>
          <p:nvPr/>
        </p:nvSpPr>
        <p:spPr>
          <a:xfrm>
            <a:off x="838200" y="5744846"/>
            <a:ext cx="8922745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z="2800" dirty="0" err="1"/>
              <a:t>Revised</a:t>
            </a:r>
            <a:r>
              <a:rPr lang="nb-NO" sz="2800" dirty="0"/>
              <a:t> (</a:t>
            </a:r>
            <a:r>
              <a:rPr lang="nb-NO" sz="2800" dirty="0" err="1"/>
              <a:t>nearly</a:t>
            </a:r>
            <a:r>
              <a:rPr lang="nb-NO" sz="2800" dirty="0"/>
              <a:t>) </a:t>
            </a:r>
            <a:r>
              <a:rPr lang="nb-NO" sz="2800" dirty="0" err="1"/>
              <a:t>categorical</a:t>
            </a:r>
            <a:r>
              <a:rPr lang="nb-NO" sz="2800" dirty="0"/>
              <a:t> </a:t>
            </a:r>
            <a:r>
              <a:rPr lang="nb-NO" sz="2800" dirty="0" err="1"/>
              <a:t>rule</a:t>
            </a:r>
            <a:r>
              <a:rPr lang="nb-NO" sz="2800" dirty="0"/>
              <a:t>:</a:t>
            </a:r>
          </a:p>
          <a:p>
            <a:r>
              <a:rPr lang="nb-NO" sz="2800" dirty="0" err="1"/>
              <a:t>Predicate</a:t>
            </a:r>
            <a:r>
              <a:rPr lang="nb-NO" sz="2800" dirty="0"/>
              <a:t> </a:t>
            </a:r>
            <a:r>
              <a:rPr lang="nb-NO" sz="2800" dirty="0" err="1"/>
              <a:t>adjective</a:t>
            </a:r>
            <a:r>
              <a:rPr lang="nb-NO" sz="2800" dirty="0"/>
              <a:t> </a:t>
            </a:r>
            <a:r>
              <a:rPr lang="nb-NO" sz="2800" dirty="0" err="1"/>
              <a:t>describes</a:t>
            </a:r>
            <a:r>
              <a:rPr lang="nb-NO" sz="2800" dirty="0"/>
              <a:t> </a:t>
            </a:r>
            <a:r>
              <a:rPr lang="nb-NO" sz="2800" dirty="0" err="1"/>
              <a:t>situation</a:t>
            </a:r>
            <a:r>
              <a:rPr lang="nb-NO" sz="2800" dirty="0"/>
              <a:t> </a:t>
            </a:r>
            <a:r>
              <a:rPr lang="nb-NO" sz="2800" dirty="0">
                <a:sym typeface="Wingdings" pitchFamily="2" charset="2"/>
              </a:rPr>
              <a:t> </a:t>
            </a:r>
            <a:r>
              <a:rPr lang="nb-NO" sz="2800" b="1" dirty="0">
                <a:sym typeface="Wingdings" pitchFamily="2" charset="2"/>
              </a:rPr>
              <a:t>SF</a:t>
            </a:r>
            <a:endParaRPr lang="nb-NO" sz="2800" b="1" dirty="0"/>
          </a:p>
        </p:txBody>
      </p:sp>
      <p:sp>
        <p:nvSpPr>
          <p:cNvPr id="10" name="Stjerne med 32 tagger 9">
            <a:extLst>
              <a:ext uri="{FF2B5EF4-FFF2-40B4-BE49-F238E27FC236}">
                <a16:creationId xmlns:a16="http://schemas.microsoft.com/office/drawing/2014/main" id="{E1290CC7-4522-0B48-F4C0-91D2773862B2}"/>
              </a:ext>
            </a:extLst>
          </p:cNvPr>
          <p:cNvSpPr/>
          <p:nvPr/>
        </p:nvSpPr>
        <p:spPr>
          <a:xfrm>
            <a:off x="6778434" y="4941562"/>
            <a:ext cx="5743766" cy="1954167"/>
          </a:xfrm>
          <a:prstGeom prst="star32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 err="1">
                <a:solidFill>
                  <a:sysClr val="windowText" lastClr="000000"/>
                </a:solidFill>
              </a:rPr>
              <a:t>Sentences</a:t>
            </a:r>
            <a:r>
              <a:rPr lang="nb-NO" sz="2000" b="1" dirty="0">
                <a:solidFill>
                  <a:sysClr val="windowText" lastClr="000000"/>
                </a:solidFill>
              </a:rPr>
              <a:t> 1–2 </a:t>
            </a:r>
            <a:r>
              <a:rPr lang="nb-NO" sz="2000" b="1" dirty="0" err="1">
                <a:solidFill>
                  <a:sysClr val="windowText" lastClr="000000"/>
                </a:solidFill>
              </a:rPr>
              <a:t>are</a:t>
            </a:r>
            <a:r>
              <a:rPr lang="nb-NO" sz="2000" b="1" dirty="0">
                <a:solidFill>
                  <a:sysClr val="windowText" lastClr="000000"/>
                </a:solidFill>
              </a:rPr>
              <a:t> </a:t>
            </a:r>
            <a:r>
              <a:rPr lang="nb-NO" sz="2000" b="1" dirty="0" err="1">
                <a:solidFill>
                  <a:sysClr val="windowText" lastClr="000000"/>
                </a:solidFill>
              </a:rPr>
              <a:t>traditionally</a:t>
            </a:r>
            <a:r>
              <a:rPr lang="nb-NO" sz="2000" b="1" dirty="0">
                <a:solidFill>
                  <a:sysClr val="windowText" lastClr="000000"/>
                </a:solidFill>
              </a:rPr>
              <a:t> </a:t>
            </a:r>
            <a:r>
              <a:rPr lang="nb-NO" sz="2000" b="1" dirty="0" err="1">
                <a:solidFill>
                  <a:sysClr val="windowText" lastClr="000000"/>
                </a:solidFill>
              </a:rPr>
              <a:t>analyzed</a:t>
            </a:r>
            <a:r>
              <a:rPr lang="nb-NO" sz="2000" b="1" dirty="0">
                <a:solidFill>
                  <a:sysClr val="windowText" lastClr="000000"/>
                </a:solidFill>
              </a:rPr>
              <a:t> as ADVERBS.</a:t>
            </a:r>
            <a:br>
              <a:rPr lang="nb-NO" sz="2000" b="1" dirty="0">
                <a:solidFill>
                  <a:sysClr val="windowText" lastClr="000000"/>
                </a:solidFill>
              </a:rPr>
            </a:br>
            <a:r>
              <a:rPr lang="nb-NO" sz="2000" b="1" dirty="0" err="1">
                <a:solidFill>
                  <a:sysClr val="windowText" lastClr="000000"/>
                </a:solidFill>
              </a:rPr>
              <a:t>However</a:t>
            </a:r>
            <a:r>
              <a:rPr lang="nb-NO" sz="2000" b="1" dirty="0">
                <a:solidFill>
                  <a:sysClr val="windowText" lastClr="000000"/>
                </a:solidFill>
              </a:rPr>
              <a:t>, same ending –o.</a:t>
            </a:r>
          </a:p>
        </p:txBody>
      </p:sp>
    </p:spTree>
    <p:extLst>
      <p:ext uri="{BB962C8B-B14F-4D97-AF65-F5344CB8AC3E}">
        <p14:creationId xmlns:p14="http://schemas.microsoft.com/office/powerpoint/2010/main" val="310380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C41C-4339-F571-4548-BCACC3B9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Word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08997-43D3-8DE4-F28C-C6219445B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Thematic word order = SA = subject before predicate adjective</a:t>
            </a:r>
          </a:p>
          <a:p>
            <a:pPr lvl="1"/>
            <a:r>
              <a:rPr lang="en-NO" dirty="0"/>
              <a:t>See all previous examples</a:t>
            </a:r>
          </a:p>
          <a:p>
            <a:r>
              <a:rPr lang="en-NO" dirty="0"/>
              <a:t>Rhematic word order = AS = predicate adjective before subject</a:t>
            </a:r>
          </a:p>
          <a:p>
            <a:pPr lvl="1"/>
            <a:r>
              <a:rPr lang="ru-RU" b="1" dirty="0"/>
              <a:t>Известно</a:t>
            </a:r>
            <a:r>
              <a:rPr lang="en-GB" b="1" baseline="-25000" dirty="0"/>
              <a:t>SF</a:t>
            </a:r>
            <a:r>
              <a:rPr lang="en-GB" dirty="0"/>
              <a:t> </a:t>
            </a:r>
            <a:r>
              <a:rPr lang="ru-RU" dirty="0"/>
              <a:t>имя</a:t>
            </a:r>
            <a:r>
              <a:rPr lang="en-GB" dirty="0"/>
              <a:t> </a:t>
            </a:r>
            <a:r>
              <a:rPr lang="ru-RU" dirty="0"/>
              <a:t>его</a:t>
            </a:r>
            <a:r>
              <a:rPr lang="en-GB" dirty="0"/>
              <a:t> </a:t>
            </a:r>
            <a:r>
              <a:rPr lang="ru-RU" dirty="0"/>
              <a:t>отца</a:t>
            </a:r>
            <a:r>
              <a:rPr lang="en-GB" dirty="0"/>
              <a:t> – </a:t>
            </a:r>
            <a:r>
              <a:rPr lang="ru-RU" dirty="0"/>
              <a:t>Рейнер</a:t>
            </a:r>
            <a:r>
              <a:rPr lang="en-GB" dirty="0"/>
              <a:t> </a:t>
            </a:r>
            <a:r>
              <a:rPr lang="ru-RU" dirty="0" err="1"/>
              <a:t>Фос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‘The name of his father is well known – Reiner Foss.’ </a:t>
            </a:r>
          </a:p>
          <a:p>
            <a:pPr lvl="1"/>
            <a:endParaRPr lang="en-NO" dirty="0"/>
          </a:p>
          <a:p>
            <a:endParaRPr lang="en-NO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A9DA4FF-821A-7DF1-43CD-23D02F0FEE03}"/>
              </a:ext>
            </a:extLst>
          </p:cNvPr>
          <p:cNvSpPr/>
          <p:nvPr/>
        </p:nvSpPr>
        <p:spPr>
          <a:xfrm>
            <a:off x="1442652" y="4586286"/>
            <a:ext cx="9306696" cy="967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/>
              <a:t>SF in over 9</a:t>
            </a:r>
            <a:r>
              <a:rPr lang="ru-RU" sz="3600" dirty="0"/>
              <a:t>7</a:t>
            </a:r>
            <a:r>
              <a:rPr lang="nb-NO" sz="3600" dirty="0"/>
              <a:t>% </a:t>
            </a:r>
            <a:r>
              <a:rPr lang="nb-NO" sz="3600" dirty="0" err="1"/>
              <a:t>of</a:t>
            </a:r>
            <a:r>
              <a:rPr lang="nb-NO" sz="3600" dirty="0"/>
              <a:t> </a:t>
            </a:r>
            <a:r>
              <a:rPr lang="nb-NO" sz="3600" dirty="0" err="1"/>
              <a:t>examples</a:t>
            </a:r>
            <a:r>
              <a:rPr lang="nb-NO" sz="3600" dirty="0"/>
              <a:t> AS </a:t>
            </a:r>
            <a:r>
              <a:rPr lang="nb-NO" sz="3600" dirty="0" err="1"/>
              <a:t>word</a:t>
            </a:r>
            <a:r>
              <a:rPr lang="nb-NO" sz="3600" dirty="0"/>
              <a:t> order</a:t>
            </a:r>
            <a:endParaRPr lang="en-NO" sz="3600" dirty="0"/>
          </a:p>
        </p:txBody>
      </p:sp>
    </p:spTree>
    <p:extLst>
      <p:ext uri="{BB962C8B-B14F-4D97-AF65-F5344CB8AC3E}">
        <p14:creationId xmlns:p14="http://schemas.microsoft.com/office/powerpoint/2010/main" val="117852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0EE162-057F-3084-F7DE-A541B559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52"/>
            <a:ext cx="10515600" cy="1325563"/>
          </a:xfrm>
        </p:spPr>
        <p:txBody>
          <a:bodyPr/>
          <a:lstStyle/>
          <a:p>
            <a:r>
              <a:rPr lang="nb-NO" dirty="0" err="1"/>
              <a:t>Overview</a:t>
            </a:r>
            <a:r>
              <a:rPr lang="nb-NO" dirty="0"/>
              <a:t> – </a:t>
            </a:r>
            <a:r>
              <a:rPr lang="nb-NO" dirty="0" err="1"/>
              <a:t>decision</a:t>
            </a:r>
            <a:r>
              <a:rPr lang="nb-NO" dirty="0"/>
              <a:t> </a:t>
            </a:r>
            <a:r>
              <a:rPr lang="nb-NO" dirty="0" err="1"/>
              <a:t>tree</a:t>
            </a:r>
            <a:endParaRPr lang="nb-NO" dirty="0"/>
          </a:p>
        </p:txBody>
      </p:sp>
      <p:pic>
        <p:nvPicPr>
          <p:cNvPr id="4" name="Plassholder for innhold 3" descr="Et bilde som inneholder skjermbilde, Rektangel, kvadrat, line&#10;&#10;Automatisk generert beskrivelse">
            <a:extLst>
              <a:ext uri="{FF2B5EF4-FFF2-40B4-BE49-F238E27FC236}">
                <a16:creationId xmlns:a16="http://schemas.microsoft.com/office/drawing/2014/main" id="{B3981C94-3D91-A489-124E-1B73CBE6D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3" y="978991"/>
            <a:ext cx="5863461" cy="5123592"/>
          </a:xfrm>
          <a:prstGeom prst="rect">
            <a:avLst/>
          </a:prstGeom>
        </p:spPr>
      </p:pic>
      <p:sp>
        <p:nvSpPr>
          <p:cNvPr id="5" name="Bildeforklaring formet som et avrundet rektangel 4">
            <a:extLst>
              <a:ext uri="{FF2B5EF4-FFF2-40B4-BE49-F238E27FC236}">
                <a16:creationId xmlns:a16="http://schemas.microsoft.com/office/drawing/2014/main" id="{1E82602E-003C-CE51-65E5-2A70DC45C51C}"/>
              </a:ext>
            </a:extLst>
          </p:cNvPr>
          <p:cNvSpPr/>
          <p:nvPr/>
        </p:nvSpPr>
        <p:spPr>
          <a:xfrm>
            <a:off x="6701661" y="5971634"/>
            <a:ext cx="5371148" cy="755417"/>
          </a:xfrm>
          <a:prstGeom prst="wedgeRoundRectCallout">
            <a:avLst>
              <a:gd name="adj1" fmla="val -61225"/>
              <a:gd name="adj2" fmla="val -58447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>
                <a:solidFill>
                  <a:schemeClr val="tx1"/>
                </a:solidFill>
              </a:rPr>
              <a:t>Next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step</a:t>
            </a:r>
            <a:r>
              <a:rPr lang="nb-NO" sz="2400" dirty="0">
                <a:solidFill>
                  <a:schemeClr val="tx1"/>
                </a:solidFill>
              </a:rPr>
              <a:t>: Statistical </a:t>
            </a:r>
            <a:r>
              <a:rPr lang="nb-NO" sz="2400" dirty="0" err="1">
                <a:solidFill>
                  <a:schemeClr val="tx1"/>
                </a:solidFill>
              </a:rPr>
              <a:t>analysis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of</a:t>
            </a:r>
            <a:r>
              <a:rPr lang="nb-NO" sz="2400" dirty="0">
                <a:solidFill>
                  <a:schemeClr val="tx1"/>
                </a:solidFill>
              </a:rPr>
              <a:t>  “</a:t>
            </a:r>
            <a:r>
              <a:rPr lang="nb-NO" sz="2400" dirty="0" err="1">
                <a:solidFill>
                  <a:schemeClr val="tx1"/>
                </a:solidFill>
              </a:rPr>
              <a:t>space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of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competition</a:t>
            </a:r>
            <a:r>
              <a:rPr lang="nb-NO" sz="2400" dirty="0">
                <a:solidFill>
                  <a:schemeClr val="tx1"/>
                </a:solidFill>
              </a:rPr>
              <a:t>” </a:t>
            </a:r>
          </a:p>
        </p:txBody>
      </p:sp>
      <p:sp>
        <p:nvSpPr>
          <p:cNvPr id="6" name="Bildeforklaring formet som et avrundet rektangel 5">
            <a:extLst>
              <a:ext uri="{FF2B5EF4-FFF2-40B4-BE49-F238E27FC236}">
                <a16:creationId xmlns:a16="http://schemas.microsoft.com/office/drawing/2014/main" id="{E193298D-65D4-2D9E-8F7F-45BDECF0A152}"/>
              </a:ext>
            </a:extLst>
          </p:cNvPr>
          <p:cNvSpPr/>
          <p:nvPr/>
        </p:nvSpPr>
        <p:spPr>
          <a:xfrm>
            <a:off x="6701661" y="1001704"/>
            <a:ext cx="5371148" cy="2640522"/>
          </a:xfrm>
          <a:prstGeom prst="wedgeRoundRectCallout">
            <a:avLst>
              <a:gd name="adj1" fmla="val -50937"/>
              <a:gd name="adj2" fmla="val 78126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r>
              <a:rPr lang="nb-NO" sz="2400" dirty="0">
                <a:solidFill>
                  <a:schemeClr val="tx1"/>
                </a:solidFill>
              </a:rPr>
              <a:t>The </a:t>
            </a:r>
            <a:r>
              <a:rPr lang="nb-NO" sz="2400" dirty="0" err="1">
                <a:solidFill>
                  <a:schemeClr val="tx1"/>
                </a:solidFill>
              </a:rPr>
              <a:t>situation</a:t>
            </a:r>
            <a:r>
              <a:rPr lang="nb-NO" sz="2400" dirty="0">
                <a:solidFill>
                  <a:schemeClr val="tx1"/>
                </a:solidFill>
              </a:rPr>
              <a:t>/</a:t>
            </a:r>
            <a:r>
              <a:rPr lang="nb-NO" sz="2400" dirty="0" err="1">
                <a:solidFill>
                  <a:schemeClr val="tx1"/>
                </a:solidFill>
              </a:rPr>
              <a:t>Participant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Hypothesis</a:t>
            </a:r>
            <a:endParaRPr lang="nb-NO" sz="24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nb-NO" sz="2400" dirty="0">
                <a:solidFill>
                  <a:schemeClr val="tx1"/>
                </a:solidFill>
              </a:rPr>
              <a:t>“In </a:t>
            </a:r>
            <a:r>
              <a:rPr lang="nb-NO" sz="2400" dirty="0" err="1">
                <a:solidFill>
                  <a:schemeClr val="tx1"/>
                </a:solidFill>
              </a:rPr>
              <a:t>sentences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without</a:t>
            </a:r>
            <a:r>
              <a:rPr lang="nb-NO" sz="2400" dirty="0">
                <a:solidFill>
                  <a:schemeClr val="tx1"/>
                </a:solidFill>
              </a:rPr>
              <a:t> a </a:t>
            </a:r>
            <a:r>
              <a:rPr lang="nb-NO" sz="2400" dirty="0" err="1">
                <a:solidFill>
                  <a:schemeClr val="tx1"/>
                </a:solidFill>
              </a:rPr>
              <a:t>complement</a:t>
            </a:r>
            <a:endParaRPr lang="nb-NO" sz="24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lphaLcPeriod"/>
            </a:pPr>
            <a:r>
              <a:rPr lang="nb-NO" sz="2400" dirty="0">
                <a:solidFill>
                  <a:schemeClr val="tx1"/>
                </a:solidFill>
              </a:rPr>
              <a:t>Long forms </a:t>
            </a:r>
            <a:r>
              <a:rPr lang="nb-NO" sz="2400" dirty="0" err="1">
                <a:solidFill>
                  <a:schemeClr val="tx1"/>
                </a:solidFill>
              </a:rPr>
              <a:t>are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descriptions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of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thematic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participants</a:t>
            </a:r>
            <a:r>
              <a:rPr lang="nb-NO" sz="2400" dirty="0">
                <a:solidFill>
                  <a:schemeClr val="tx1"/>
                </a:solidFill>
              </a:rPr>
              <a:t>.</a:t>
            </a:r>
          </a:p>
          <a:p>
            <a:pPr marL="514350" lvl="0" indent="-514350">
              <a:buFont typeface="+mj-lt"/>
              <a:buAutoNum type="alphaLcPeriod"/>
            </a:pPr>
            <a:r>
              <a:rPr lang="nb-NO" sz="2400" dirty="0">
                <a:solidFill>
                  <a:schemeClr val="tx1"/>
                </a:solidFill>
              </a:rPr>
              <a:t>Short forms </a:t>
            </a:r>
            <a:r>
              <a:rPr lang="nb-NO" sz="2400" dirty="0" err="1">
                <a:solidFill>
                  <a:schemeClr val="tx1"/>
                </a:solidFill>
              </a:rPr>
              <a:t>are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descriptions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of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situations</a:t>
            </a:r>
            <a:r>
              <a:rPr lang="nb-NO" sz="2400" dirty="0">
                <a:solidFill>
                  <a:schemeClr val="tx1"/>
                </a:solidFill>
              </a:rPr>
              <a:t> or </a:t>
            </a:r>
            <a:r>
              <a:rPr lang="nb-NO" sz="2400" dirty="0" err="1">
                <a:solidFill>
                  <a:schemeClr val="tx1"/>
                </a:solidFill>
              </a:rPr>
              <a:t>participants</a:t>
            </a:r>
            <a:r>
              <a:rPr lang="nb-NO" sz="2400" dirty="0">
                <a:solidFill>
                  <a:schemeClr val="tx1"/>
                </a:solidFill>
              </a:rPr>
              <a:t>.” </a:t>
            </a:r>
          </a:p>
        </p:txBody>
      </p:sp>
      <p:sp>
        <p:nvSpPr>
          <p:cNvPr id="7" name="Bildeforklaring formet som et avrundet rektangel 6">
            <a:extLst>
              <a:ext uri="{FF2B5EF4-FFF2-40B4-BE49-F238E27FC236}">
                <a16:creationId xmlns:a16="http://schemas.microsoft.com/office/drawing/2014/main" id="{9C741479-7EA7-109B-6A6E-C27A47E58D56}"/>
              </a:ext>
            </a:extLst>
          </p:cNvPr>
          <p:cNvSpPr/>
          <p:nvPr/>
        </p:nvSpPr>
        <p:spPr>
          <a:xfrm>
            <a:off x="6701661" y="5116802"/>
            <a:ext cx="5371148" cy="755417"/>
          </a:xfrm>
          <a:prstGeom prst="wedgeRoundRectCallout">
            <a:avLst>
              <a:gd name="adj1" fmla="val -61225"/>
              <a:gd name="adj2" fmla="val 4636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“Space </a:t>
            </a:r>
            <a:r>
              <a:rPr lang="nb-NO" sz="2400" dirty="0" err="1">
                <a:solidFill>
                  <a:schemeClr val="tx1"/>
                </a:solidFill>
              </a:rPr>
              <a:t>of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competition</a:t>
            </a:r>
            <a:r>
              <a:rPr lang="nb-NO" sz="2400" dirty="0">
                <a:solidFill>
                  <a:schemeClr val="tx1"/>
                </a:solidFill>
              </a:rPr>
              <a:t>”:</a:t>
            </a:r>
          </a:p>
          <a:p>
            <a:pPr algn="ctr"/>
            <a:r>
              <a:rPr lang="nb-NO" sz="2400" dirty="0">
                <a:solidFill>
                  <a:schemeClr val="tx1"/>
                </a:solidFill>
              </a:rPr>
              <a:t>Even </a:t>
            </a:r>
            <a:r>
              <a:rPr lang="nb-NO" sz="2400" dirty="0" err="1">
                <a:solidFill>
                  <a:schemeClr val="tx1"/>
                </a:solidFill>
              </a:rPr>
              <a:t>here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b="1" dirty="0">
                <a:solidFill>
                  <a:schemeClr val="accent2"/>
                </a:solidFill>
              </a:rPr>
              <a:t>SF</a:t>
            </a:r>
            <a:r>
              <a:rPr lang="nb-NO" sz="2400" b="1" dirty="0">
                <a:solidFill>
                  <a:schemeClr val="tx1"/>
                </a:solidFill>
              </a:rPr>
              <a:t> </a:t>
            </a:r>
            <a:r>
              <a:rPr lang="nb-NO" sz="2400" dirty="0">
                <a:solidFill>
                  <a:schemeClr val="tx1"/>
                </a:solidFill>
              </a:rPr>
              <a:t>is dominant!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97BCFFE-5563-741E-DC68-AFD3D55BF174}"/>
              </a:ext>
            </a:extLst>
          </p:cNvPr>
          <p:cNvSpPr/>
          <p:nvPr/>
        </p:nvSpPr>
        <p:spPr>
          <a:xfrm>
            <a:off x="1594624" y="1757121"/>
            <a:ext cx="5051504" cy="4833250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970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B33D-2CCA-8FDE-86BC-D836D3E89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Other factors in the space of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D57D2-361D-FA4D-06DD-467AB70D7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b="1" dirty="0"/>
              <a:t>Type of subject</a:t>
            </a:r>
          </a:p>
          <a:p>
            <a:r>
              <a:rPr lang="en-NO" dirty="0"/>
              <a:t>Gender and number</a:t>
            </a:r>
          </a:p>
          <a:p>
            <a:r>
              <a:rPr lang="en-NO" dirty="0"/>
              <a:t>Frequency of adjective overall and frequency of adjective as predicate </a:t>
            </a:r>
          </a:p>
        </p:txBody>
      </p:sp>
    </p:spTree>
    <p:extLst>
      <p:ext uri="{BB962C8B-B14F-4D97-AF65-F5344CB8AC3E}">
        <p14:creationId xmlns:p14="http://schemas.microsoft.com/office/powerpoint/2010/main" val="2824676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EAC1E-78EB-1EB1-817C-D4376D06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Type of subject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0CA82-10AB-2C6F-C27E-1FCBD08C6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Non-personal pronouns </a:t>
            </a:r>
            <a:r>
              <a:rPr lang="ru-RU" dirty="0"/>
              <a:t>Это, Всё</a:t>
            </a:r>
          </a:p>
          <a:p>
            <a:r>
              <a:rPr lang="en-NO" dirty="0"/>
              <a:t>Noun phrases unmodified</a:t>
            </a:r>
          </a:p>
          <a:p>
            <a:r>
              <a:rPr lang="en-NO" dirty="0"/>
              <a:t>Noun phrases modified</a:t>
            </a:r>
          </a:p>
          <a:p>
            <a:r>
              <a:rPr lang="en-NO" dirty="0"/>
              <a:t>Personal pronouns</a:t>
            </a:r>
          </a:p>
          <a:p>
            <a:r>
              <a:rPr lang="en-NO" dirty="0"/>
              <a:t>No subject</a:t>
            </a:r>
          </a:p>
          <a:p>
            <a:r>
              <a:rPr lang="en-NO" dirty="0"/>
              <a:t>Other subject</a:t>
            </a:r>
          </a:p>
        </p:txBody>
      </p:sp>
    </p:spTree>
    <p:extLst>
      <p:ext uri="{BB962C8B-B14F-4D97-AF65-F5344CB8AC3E}">
        <p14:creationId xmlns:p14="http://schemas.microsoft.com/office/powerpoint/2010/main" val="3765002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184FA-7AF7-8129-F023-206D9E1BC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Statistical </a:t>
            </a:r>
            <a:r>
              <a:rPr lang="nb-NO" dirty="0" err="1"/>
              <a:t>analysis</a:t>
            </a:r>
            <a:r>
              <a:rPr lang="nb-NO" dirty="0"/>
              <a:t> </a:t>
            </a:r>
            <a:r>
              <a:rPr lang="nb-NO" dirty="0" err="1"/>
              <a:t>focuses</a:t>
            </a:r>
            <a:r>
              <a:rPr lang="nb-NO" dirty="0"/>
              <a:t> </a:t>
            </a:r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“</a:t>
            </a:r>
            <a:r>
              <a:rPr lang="nb-NO" dirty="0" err="1"/>
              <a:t>space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competition</a:t>
            </a:r>
            <a:r>
              <a:rPr lang="nb-NO" dirty="0"/>
              <a:t>” </a:t>
            </a:r>
            <a:r>
              <a:rPr lang="nb-NO" dirty="0" err="1"/>
              <a:t>between</a:t>
            </a:r>
            <a:r>
              <a:rPr lang="nb-NO" dirty="0"/>
              <a:t> SF and LF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C514D-AC74-1A04-B028-E8172512F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O" dirty="0"/>
              <a:t>Predicate adjectives</a:t>
            </a:r>
          </a:p>
          <a:p>
            <a:pPr lvl="1"/>
            <a:r>
              <a:rPr lang="en-NO" sz="2800" dirty="0"/>
              <a:t>Without a complement</a:t>
            </a:r>
          </a:p>
          <a:p>
            <a:pPr lvl="2"/>
            <a:r>
              <a:rPr lang="en-NO" sz="2800" dirty="0"/>
              <a:t>That describe a participant (not a situation)</a:t>
            </a:r>
          </a:p>
          <a:p>
            <a:pPr lvl="3"/>
            <a:r>
              <a:rPr lang="en-NO" sz="2800" dirty="0"/>
              <a:t>The participant is thematic (appears before the </a:t>
            </a:r>
            <a:r>
              <a:rPr lang="en-NO" sz="2800"/>
              <a:t>adjective)</a:t>
            </a:r>
          </a:p>
          <a:p>
            <a:pPr lvl="3"/>
            <a:endParaRPr lang="en-NO" sz="2800" dirty="0"/>
          </a:p>
          <a:p>
            <a:r>
              <a:rPr lang="en-NO" dirty="0"/>
              <a:t>The dataset contains 1516 such examples</a:t>
            </a:r>
          </a:p>
          <a:p>
            <a:pPr lvl="1"/>
            <a:r>
              <a:rPr lang="en-NO" sz="2800" dirty="0"/>
              <a:t>67% of them use SF</a:t>
            </a:r>
          </a:p>
        </p:txBody>
      </p:sp>
    </p:spTree>
    <p:extLst>
      <p:ext uri="{BB962C8B-B14F-4D97-AF65-F5344CB8AC3E}">
        <p14:creationId xmlns:p14="http://schemas.microsoft.com/office/powerpoint/2010/main" val="2069268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575568-EE5D-40C6-433D-B44334E8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Statistical </a:t>
            </a:r>
            <a:r>
              <a:rPr lang="nb-NO" dirty="0" err="1"/>
              <a:t>analysis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9D367B-965A-F9CB-85E5-CD97279C3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234"/>
            <a:ext cx="10515600" cy="977210"/>
          </a:xfrm>
        </p:spPr>
        <p:txBody>
          <a:bodyPr/>
          <a:lstStyle/>
          <a:p>
            <a:pPr marL="0" indent="0">
              <a:buNone/>
            </a:pPr>
            <a:r>
              <a:rPr lang="nb-NO" dirty="0" err="1"/>
              <a:t>Adjective_form</a:t>
            </a:r>
            <a:r>
              <a:rPr lang="nb-NO" dirty="0"/>
              <a:t> ~ 1 + </a:t>
            </a:r>
            <a:r>
              <a:rPr lang="nb-NO" dirty="0" err="1"/>
              <a:t>Log_Frequency_predicative</a:t>
            </a:r>
            <a:r>
              <a:rPr lang="nb-NO" dirty="0"/>
              <a:t> + </a:t>
            </a:r>
            <a:r>
              <a:rPr lang="nb-NO" dirty="0" err="1"/>
              <a:t>Subject</a:t>
            </a:r>
            <a:r>
              <a:rPr lang="nb-NO" dirty="0"/>
              <a:t> + </a:t>
            </a:r>
            <a:r>
              <a:rPr lang="nb-NO" dirty="0" err="1"/>
              <a:t>Gender_Number_adj</a:t>
            </a:r>
            <a:endParaRPr lang="nb-NO" dirty="0"/>
          </a:p>
          <a:p>
            <a:endParaRPr lang="nb-NO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1D98E4E-F17F-971F-1C00-1BD7A188DDEA}"/>
              </a:ext>
            </a:extLst>
          </p:cNvPr>
          <p:cNvSpPr/>
          <p:nvPr/>
        </p:nvSpPr>
        <p:spPr>
          <a:xfrm>
            <a:off x="1013254" y="2326444"/>
            <a:ext cx="10120184" cy="38766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effectLst/>
              </a:rPr>
              <a:t>Our model yields correct predictions in 70.05% of all cases. While this is not a lot better than the baseline of 67.02%, a statistical comparison of our model with the baseline shows that the difference is highly significant and the probability that this difference (or a greater one) could occur by chance is 0.006. The C-score measure of goodness of fit is 0.704, which indicates a good model. The R-squared value indicates that the model accounts for 16.5% of the variance in the data.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6254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ED2DA3E-C2F3-9BDA-E95D-4E4D26C3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Short-form adjectives and their rivals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1B03CE-02E6-B9B4-1348-9D2CBF734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NO" dirty="0"/>
              <a:t>- copula:</a:t>
            </a:r>
          </a:p>
          <a:p>
            <a:r>
              <a:rPr lang="en-NO" dirty="0"/>
              <a:t>Short-form vs. long-form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CAF7A34-37ED-D000-E4DF-4E4B006950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Критерии</a:t>
            </a:r>
            <a:r>
              <a:rPr lang="en-GB" dirty="0"/>
              <a:t> </a:t>
            </a:r>
            <a:r>
              <a:rPr lang="ru-RU" dirty="0"/>
              <a:t>очень </a:t>
            </a:r>
            <a:r>
              <a:rPr lang="ru-RU" b="1" dirty="0"/>
              <a:t>простые</a:t>
            </a:r>
            <a:r>
              <a:rPr lang="en-GB" b="1" baseline="-25000" dirty="0"/>
              <a:t>LF</a:t>
            </a:r>
            <a:r>
              <a:rPr lang="en-GB" dirty="0"/>
              <a:t>. </a:t>
            </a:r>
            <a:r>
              <a:rPr lang="en-GB" sz="2800" dirty="0"/>
              <a:t>‘The criteria are very simple.’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Критерии</a:t>
            </a:r>
            <a:r>
              <a:rPr lang="en-GB" dirty="0"/>
              <a:t> </a:t>
            </a:r>
            <a:r>
              <a:rPr lang="ru-RU" dirty="0"/>
              <a:t>очень </a:t>
            </a:r>
            <a:r>
              <a:rPr lang="ru-RU" b="1" dirty="0"/>
              <a:t>просты</a:t>
            </a:r>
            <a:r>
              <a:rPr lang="en-GB" b="1" baseline="-25000" dirty="0"/>
              <a:t>SF</a:t>
            </a:r>
            <a:r>
              <a:rPr lang="en-GB" dirty="0"/>
              <a:t>, </a:t>
            </a:r>
            <a:r>
              <a:rPr lang="ru-RU" dirty="0"/>
              <a:t>и их всего два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‘The criteria are very simple, and there are only two of them.’ </a:t>
            </a:r>
            <a:endParaRPr lang="ru-RU" dirty="0"/>
          </a:p>
          <a:p>
            <a:endParaRPr lang="en-NO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94F0784-D1FD-0866-454B-F262F8E10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NO" dirty="0"/>
              <a:t>+ copula:</a:t>
            </a:r>
          </a:p>
          <a:p>
            <a:r>
              <a:rPr lang="en-NO" dirty="0"/>
              <a:t>Short-form vs. long-form vs. INS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090E472-1E24-B7EF-890E-79C60EFB3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723467" cy="407352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Город был </a:t>
            </a:r>
            <a:r>
              <a:rPr lang="ru-RU" b="1" dirty="0"/>
              <a:t>пуст</a:t>
            </a:r>
            <a:r>
              <a:rPr lang="en-GB" b="1" baseline="-25000" dirty="0"/>
              <a:t>SF</a:t>
            </a:r>
            <a:r>
              <a:rPr lang="en-GB" dirty="0"/>
              <a:t>: </a:t>
            </a:r>
            <a:r>
              <a:rPr lang="ru-RU" dirty="0"/>
              <a:t>талибы оставили его накануне ночью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‘The town was empty: the Taliban warriors had left it just before that at night.’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Прилавки были </a:t>
            </a:r>
            <a:r>
              <a:rPr lang="ru-RU" b="1" dirty="0"/>
              <a:t>пустые</a:t>
            </a:r>
            <a:r>
              <a:rPr lang="nb-NO" b="1" baseline="-25000" dirty="0"/>
              <a:t>L</a:t>
            </a:r>
            <a:r>
              <a:rPr lang="en-GB" b="1" baseline="-25000" dirty="0"/>
              <a:t>F</a:t>
            </a:r>
            <a:r>
              <a:rPr lang="en-GB" dirty="0"/>
              <a:t>, </a:t>
            </a:r>
            <a:r>
              <a:rPr lang="ru-RU" dirty="0"/>
              <a:t>но </a:t>
            </a:r>
            <a:r>
              <a:rPr lang="ru-RU" dirty="0" err="1"/>
              <a:t>голодато</a:t>
            </a:r>
            <a:r>
              <a:rPr lang="ru-RU" dirty="0"/>
              <a:t> не было никакого </a:t>
            </a:r>
            <a:r>
              <a:rPr lang="en-GB" dirty="0"/>
              <a:t>[…].</a:t>
            </a:r>
            <a:br>
              <a:rPr lang="en-GB" dirty="0"/>
            </a:br>
            <a:r>
              <a:rPr lang="en-GB" dirty="0"/>
              <a:t>‘The stalls were empty, but there was no hunger at all […].’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Фойе</a:t>
            </a:r>
            <a:r>
              <a:rPr lang="en-GB" dirty="0"/>
              <a:t> </a:t>
            </a:r>
            <a:r>
              <a:rPr lang="ru-RU" dirty="0"/>
              <a:t>гостиницы</a:t>
            </a:r>
            <a:r>
              <a:rPr lang="en-GB" dirty="0"/>
              <a:t> </a:t>
            </a:r>
            <a:r>
              <a:rPr lang="ru-RU" dirty="0"/>
              <a:t>тоже было</a:t>
            </a:r>
            <a:r>
              <a:rPr lang="en-GB" dirty="0"/>
              <a:t> </a:t>
            </a:r>
            <a:r>
              <a:rPr lang="ru-RU" b="1" dirty="0"/>
              <a:t>пустым</a:t>
            </a:r>
            <a:r>
              <a:rPr lang="en-GB" b="1" baseline="-25000" dirty="0"/>
              <a:t>INS</a:t>
            </a:r>
            <a:r>
              <a:rPr lang="en-GB" b="1" dirty="0"/>
              <a:t> </a:t>
            </a:r>
            <a:r>
              <a:rPr lang="en-GB" dirty="0"/>
              <a:t>[…].</a:t>
            </a:r>
            <a:br>
              <a:rPr lang="en-GB" dirty="0"/>
            </a:br>
            <a:r>
              <a:rPr lang="en-GB" dirty="0"/>
              <a:t>‘The hotel foyer was also empty […].’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7512876-9217-D574-87F3-1C71A30B07E0}"/>
              </a:ext>
            </a:extLst>
          </p:cNvPr>
          <p:cNvSpPr/>
          <p:nvPr/>
        </p:nvSpPr>
        <p:spPr>
          <a:xfrm>
            <a:off x="914400" y="4555067"/>
            <a:ext cx="4944533" cy="20235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3600" dirty="0"/>
              <a:t>Two contexts </a:t>
            </a:r>
          </a:p>
          <a:p>
            <a:pPr algn="ctr"/>
            <a:r>
              <a:rPr lang="en-NO" sz="3600" dirty="0"/>
              <a:t>(-/+ copula) are analyzed in two articles</a:t>
            </a:r>
          </a:p>
        </p:txBody>
      </p:sp>
    </p:spTree>
    <p:extLst>
      <p:ext uri="{BB962C8B-B14F-4D97-AF65-F5344CB8AC3E}">
        <p14:creationId xmlns:p14="http://schemas.microsoft.com/office/powerpoint/2010/main" val="138995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575568-EE5D-40C6-433D-B44334E8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Statistical </a:t>
            </a:r>
            <a:r>
              <a:rPr lang="nb-NO" dirty="0" err="1"/>
              <a:t>analysis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9D367B-965A-F9CB-85E5-CD97279C3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234"/>
            <a:ext cx="10515600" cy="977210"/>
          </a:xfrm>
        </p:spPr>
        <p:txBody>
          <a:bodyPr/>
          <a:lstStyle/>
          <a:p>
            <a:pPr marL="0" indent="0">
              <a:buNone/>
            </a:pPr>
            <a:r>
              <a:rPr lang="nb-NO" dirty="0" err="1"/>
              <a:t>Adjective_form</a:t>
            </a:r>
            <a:r>
              <a:rPr lang="nb-NO" dirty="0"/>
              <a:t> ~ 1 + </a:t>
            </a:r>
            <a:r>
              <a:rPr lang="nb-NO" dirty="0" err="1"/>
              <a:t>Log_Frequency_predicative</a:t>
            </a:r>
            <a:r>
              <a:rPr lang="nb-NO" dirty="0"/>
              <a:t> + </a:t>
            </a:r>
            <a:r>
              <a:rPr lang="nb-NO" dirty="0" err="1"/>
              <a:t>Subject</a:t>
            </a:r>
            <a:r>
              <a:rPr lang="nb-NO" dirty="0"/>
              <a:t> + </a:t>
            </a:r>
            <a:r>
              <a:rPr lang="nb-NO" dirty="0" err="1"/>
              <a:t>Gender_Number_adj</a:t>
            </a:r>
            <a:endParaRPr lang="nb-NO" dirty="0"/>
          </a:p>
          <a:p>
            <a:endParaRPr lang="nb-NO" dirty="0"/>
          </a:p>
        </p:txBody>
      </p:sp>
      <p:pic>
        <p:nvPicPr>
          <p:cNvPr id="4" name="Bilde 3" descr="Et bilde som inneholder tekst, skjermbilde, diagram, nummer&#10;&#10;Automatisk generert beskrivelse">
            <a:extLst>
              <a:ext uri="{FF2B5EF4-FFF2-40B4-BE49-F238E27FC236}">
                <a16:creationId xmlns:a16="http://schemas.microsoft.com/office/drawing/2014/main" id="{4C99E329-83B9-BA44-01DF-2518A953D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26444"/>
            <a:ext cx="6343898" cy="4531556"/>
          </a:xfrm>
          <a:prstGeom prst="rect">
            <a:avLst/>
          </a:prstGeom>
        </p:spPr>
      </p:pic>
      <p:sp>
        <p:nvSpPr>
          <p:cNvPr id="5" name="Stjerne med 32 tagger 4">
            <a:extLst>
              <a:ext uri="{FF2B5EF4-FFF2-40B4-BE49-F238E27FC236}">
                <a16:creationId xmlns:a16="http://schemas.microsoft.com/office/drawing/2014/main" id="{D7484D2E-A931-60B5-2EC4-1D52B5D17587}"/>
              </a:ext>
            </a:extLst>
          </p:cNvPr>
          <p:cNvSpPr/>
          <p:nvPr/>
        </p:nvSpPr>
        <p:spPr>
          <a:xfrm>
            <a:off x="7866530" y="2674797"/>
            <a:ext cx="3917576" cy="3209364"/>
          </a:xfrm>
          <a:prstGeom prst="star3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>
                <a:solidFill>
                  <a:schemeClr val="tx1"/>
                </a:solidFill>
              </a:rPr>
              <a:t>We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now</a:t>
            </a:r>
            <a:r>
              <a:rPr lang="nb-NO" sz="2400" dirty="0">
                <a:solidFill>
                  <a:schemeClr val="tx1"/>
                </a:solidFill>
              </a:rPr>
              <a:t> turn to </a:t>
            </a:r>
            <a:r>
              <a:rPr lang="nb-NO" sz="2400" dirty="0" err="1">
                <a:solidFill>
                  <a:schemeClr val="tx1"/>
                </a:solidFill>
              </a:rPr>
              <a:t>analysis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of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individual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factors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5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D8ED87-F521-56D9-8242-364B4F5B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370"/>
            <a:ext cx="10515600" cy="1325563"/>
          </a:xfrm>
        </p:spPr>
        <p:txBody>
          <a:bodyPr/>
          <a:lstStyle/>
          <a:p>
            <a:r>
              <a:rPr lang="nb-NO" dirty="0" err="1"/>
              <a:t>Subject</a:t>
            </a:r>
            <a:r>
              <a:rPr lang="nb-NO" dirty="0"/>
              <a:t> types</a:t>
            </a:r>
          </a:p>
        </p:txBody>
      </p:sp>
      <p:pic>
        <p:nvPicPr>
          <p:cNvPr id="5" name="Plassholder for innhold 4" descr="Et bilde som inneholder diagram, sketch, Teknisk tegning, line&#10;&#10;Automatisk generert beskrivelse">
            <a:extLst>
              <a:ext uri="{FF2B5EF4-FFF2-40B4-BE49-F238E27FC236}">
                <a16:creationId xmlns:a16="http://schemas.microsoft.com/office/drawing/2014/main" id="{1ABF8AC3-CB5D-88A3-1D11-9A3E2FF28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283723"/>
            <a:ext cx="9363701" cy="4671515"/>
          </a:xfrm>
          <a:prstGeom prst="rect">
            <a:avLst/>
          </a:prstGeom>
        </p:spPr>
      </p:pic>
      <p:sp>
        <p:nvSpPr>
          <p:cNvPr id="7" name="Bildeforklaring formet som et avrundet rektangel 6">
            <a:extLst>
              <a:ext uri="{FF2B5EF4-FFF2-40B4-BE49-F238E27FC236}">
                <a16:creationId xmlns:a16="http://schemas.microsoft.com/office/drawing/2014/main" id="{04532D61-E475-D153-DAB1-6C15E56A28CF}"/>
              </a:ext>
            </a:extLst>
          </p:cNvPr>
          <p:cNvSpPr/>
          <p:nvPr/>
        </p:nvSpPr>
        <p:spPr>
          <a:xfrm>
            <a:off x="2315817" y="6019115"/>
            <a:ext cx="8543459" cy="612989"/>
          </a:xfrm>
          <a:prstGeom prst="wedgeRoundRectCallout">
            <a:avLst>
              <a:gd name="adj1" fmla="val -8879"/>
              <a:gd name="adj2" fmla="val -111651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 err="1">
                <a:solidFill>
                  <a:schemeClr val="tx1"/>
                </a:solidFill>
              </a:rPr>
              <a:t>Elliptic</a:t>
            </a:r>
            <a:r>
              <a:rPr lang="nb-NO" sz="3200" dirty="0">
                <a:solidFill>
                  <a:schemeClr val="tx1"/>
                </a:solidFill>
              </a:rPr>
              <a:t> </a:t>
            </a:r>
            <a:r>
              <a:rPr lang="nb-NO" sz="3200" dirty="0" err="1">
                <a:solidFill>
                  <a:schemeClr val="tx1"/>
                </a:solidFill>
              </a:rPr>
              <a:t>sentences</a:t>
            </a:r>
            <a:r>
              <a:rPr lang="nb-NO" sz="3200" dirty="0">
                <a:solidFill>
                  <a:schemeClr val="tx1"/>
                </a:solidFill>
              </a:rPr>
              <a:t> </a:t>
            </a:r>
            <a:r>
              <a:rPr lang="nb-NO" sz="3200" dirty="0" err="1">
                <a:solidFill>
                  <a:schemeClr val="tx1"/>
                </a:solidFill>
              </a:rPr>
              <a:t>without</a:t>
            </a:r>
            <a:r>
              <a:rPr lang="nb-NO" sz="3200" dirty="0">
                <a:solidFill>
                  <a:schemeClr val="tx1"/>
                </a:solidFill>
              </a:rPr>
              <a:t> </a:t>
            </a:r>
            <a:r>
              <a:rPr lang="nb-NO" sz="3200" dirty="0" err="1">
                <a:solidFill>
                  <a:schemeClr val="tx1"/>
                </a:solidFill>
              </a:rPr>
              <a:t>subject</a:t>
            </a:r>
            <a:r>
              <a:rPr lang="nb-NO" sz="3200" dirty="0">
                <a:solidFill>
                  <a:schemeClr val="tx1"/>
                </a:solidFill>
              </a:rPr>
              <a:t> </a:t>
            </a:r>
            <a:r>
              <a:rPr lang="nb-NO" sz="3200" dirty="0" err="1">
                <a:solidFill>
                  <a:schemeClr val="tx1"/>
                </a:solidFill>
              </a:rPr>
              <a:t>favor</a:t>
            </a:r>
            <a:r>
              <a:rPr lang="nb-NO" sz="3200" dirty="0">
                <a:solidFill>
                  <a:schemeClr val="tx1"/>
                </a:solidFill>
              </a:rPr>
              <a:t> </a:t>
            </a:r>
            <a:r>
              <a:rPr lang="nb-NO" sz="3200" b="1" dirty="0">
                <a:solidFill>
                  <a:schemeClr val="tx2"/>
                </a:solidFill>
              </a:rPr>
              <a:t>LF</a:t>
            </a:r>
            <a:r>
              <a:rPr lang="nb-NO" sz="32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" name="Stjerne med 32 tagger 2">
            <a:extLst>
              <a:ext uri="{FF2B5EF4-FFF2-40B4-BE49-F238E27FC236}">
                <a16:creationId xmlns:a16="http://schemas.microsoft.com/office/drawing/2014/main" id="{64070B48-0163-903F-1D46-7D7B813DDC7D}"/>
              </a:ext>
            </a:extLst>
          </p:cNvPr>
          <p:cNvSpPr/>
          <p:nvPr/>
        </p:nvSpPr>
        <p:spPr>
          <a:xfrm>
            <a:off x="8269358" y="-165251"/>
            <a:ext cx="4717774" cy="2274804"/>
          </a:xfrm>
          <a:prstGeom prst="star32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 err="1">
                <a:solidFill>
                  <a:schemeClr val="tx1"/>
                </a:solidFill>
              </a:rPr>
              <a:t>Thicker</a:t>
            </a:r>
            <a:r>
              <a:rPr lang="nb-NO" sz="3200" b="1" dirty="0">
                <a:solidFill>
                  <a:schemeClr val="tx1"/>
                </a:solidFill>
              </a:rPr>
              <a:t> </a:t>
            </a:r>
            <a:r>
              <a:rPr lang="nb-NO" sz="3200" b="1" dirty="0" err="1">
                <a:solidFill>
                  <a:schemeClr val="tx1"/>
                </a:solidFill>
              </a:rPr>
              <a:t>columns</a:t>
            </a:r>
            <a:r>
              <a:rPr lang="nb-NO" sz="3200" b="1" dirty="0">
                <a:solidFill>
                  <a:schemeClr val="tx1"/>
                </a:solidFill>
              </a:rPr>
              <a:t> </a:t>
            </a:r>
            <a:br>
              <a:rPr lang="nb-NO" sz="3200" b="1" dirty="0">
                <a:solidFill>
                  <a:schemeClr val="tx1"/>
                </a:solidFill>
              </a:rPr>
            </a:br>
            <a:r>
              <a:rPr lang="nb-NO" sz="3200" b="1" dirty="0">
                <a:solidFill>
                  <a:schemeClr val="tx1"/>
                </a:solidFill>
              </a:rPr>
              <a:t>= more data</a:t>
            </a:r>
          </a:p>
        </p:txBody>
      </p:sp>
    </p:spTree>
    <p:extLst>
      <p:ext uri="{BB962C8B-B14F-4D97-AF65-F5344CB8AC3E}">
        <p14:creationId xmlns:p14="http://schemas.microsoft.com/office/powerpoint/2010/main" val="82641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57B4F-A6B8-D3A0-3530-53EF926A4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Gender</a:t>
            </a:r>
            <a:r>
              <a:rPr lang="nb-NO" dirty="0"/>
              <a:t> and </a:t>
            </a:r>
            <a:r>
              <a:rPr lang="nb-NO" dirty="0" err="1"/>
              <a:t>number</a:t>
            </a:r>
            <a:endParaRPr lang="nb-NO" dirty="0"/>
          </a:p>
        </p:txBody>
      </p:sp>
      <p:pic>
        <p:nvPicPr>
          <p:cNvPr id="4" name="Plassholder for innhold 3" descr="Et bilde som inneholder tekst, diagram, skjermbilde, line&#10;&#10;Automatisk generert beskrivelse">
            <a:extLst>
              <a:ext uri="{FF2B5EF4-FFF2-40B4-BE49-F238E27FC236}">
                <a16:creationId xmlns:a16="http://schemas.microsoft.com/office/drawing/2014/main" id="{A035DE33-E891-9C31-8E22-CA68521E9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2"/>
          <a:stretch/>
        </p:blipFill>
        <p:spPr bwMode="auto">
          <a:xfrm>
            <a:off x="1212575" y="1356641"/>
            <a:ext cx="7938880" cy="3633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2605812-A24F-F271-F305-5E3B8AC3FDB3}"/>
              </a:ext>
            </a:extLst>
          </p:cNvPr>
          <p:cNvSpPr txBox="1"/>
          <p:nvPr/>
        </p:nvSpPr>
        <p:spPr>
          <a:xfrm>
            <a:off x="103094" y="5227154"/>
            <a:ext cx="11985812" cy="15081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600" dirty="0"/>
              <a:t>The </a:t>
            </a:r>
            <a:r>
              <a:rPr lang="nb-NO" sz="3600" dirty="0" err="1"/>
              <a:t>gender</a:t>
            </a:r>
            <a:r>
              <a:rPr lang="nb-NO" sz="3600" dirty="0"/>
              <a:t>/</a:t>
            </a:r>
            <a:r>
              <a:rPr lang="nb-NO" sz="3600" dirty="0" err="1"/>
              <a:t>number</a:t>
            </a:r>
            <a:r>
              <a:rPr lang="nb-NO" sz="3600" dirty="0"/>
              <a:t> </a:t>
            </a:r>
            <a:r>
              <a:rPr lang="nb-NO" sz="3600" dirty="0" err="1"/>
              <a:t>hierarchy</a:t>
            </a:r>
            <a:r>
              <a:rPr lang="nb-NO" sz="3600" dirty="0"/>
              <a:t>:</a:t>
            </a:r>
          </a:p>
          <a:p>
            <a:pPr lvl="0" algn="ctr"/>
            <a:r>
              <a:rPr lang="en-US" sz="2800" dirty="0"/>
              <a:t>Masculine singular, plural &gt; feminine singular, neuter singular </a:t>
            </a:r>
            <a:br>
              <a:rPr lang="en-US" sz="2800" dirty="0"/>
            </a:br>
            <a:r>
              <a:rPr lang="en-US" sz="2800" dirty="0"/>
              <a:t>(where &gt; means “is more likely to combine with an </a:t>
            </a:r>
            <a:r>
              <a:rPr lang="en-US" sz="2800" b="1" dirty="0">
                <a:solidFill>
                  <a:schemeClr val="accent2"/>
                </a:solidFill>
              </a:rPr>
              <a:t>SF</a:t>
            </a:r>
            <a:r>
              <a:rPr lang="en-US" sz="2800" dirty="0"/>
              <a:t> than”) </a:t>
            </a:r>
            <a:endParaRPr lang="nb-NO" sz="2800" dirty="0"/>
          </a:p>
        </p:txBody>
      </p:sp>
      <p:sp>
        <p:nvSpPr>
          <p:cNvPr id="6" name="Bildeforklaring formet som et avrundet rektangel 5">
            <a:extLst>
              <a:ext uri="{FF2B5EF4-FFF2-40B4-BE49-F238E27FC236}">
                <a16:creationId xmlns:a16="http://schemas.microsoft.com/office/drawing/2014/main" id="{428E3BC5-C447-169F-5480-21FAE87C0FA6}"/>
              </a:ext>
            </a:extLst>
          </p:cNvPr>
          <p:cNvSpPr/>
          <p:nvPr/>
        </p:nvSpPr>
        <p:spPr>
          <a:xfrm>
            <a:off x="7981122" y="3081379"/>
            <a:ext cx="4107784" cy="1809678"/>
          </a:xfrm>
          <a:prstGeom prst="wedgeRoundRectCallout">
            <a:avLst>
              <a:gd name="adj1" fmla="val -46930"/>
              <a:gd name="adj2" fmla="val 74535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 err="1">
                <a:solidFill>
                  <a:schemeClr val="tx1"/>
                </a:solidFill>
              </a:rPr>
              <a:t>But</a:t>
            </a:r>
            <a:r>
              <a:rPr lang="nb-NO" sz="3200" dirty="0">
                <a:solidFill>
                  <a:schemeClr val="tx1"/>
                </a:solidFill>
              </a:rPr>
              <a:t> </a:t>
            </a:r>
            <a:r>
              <a:rPr lang="nb-NO" sz="3200" dirty="0" err="1">
                <a:solidFill>
                  <a:schemeClr val="tx1"/>
                </a:solidFill>
              </a:rPr>
              <a:t>differences</a:t>
            </a:r>
            <a:r>
              <a:rPr lang="nb-NO" sz="3200" dirty="0">
                <a:solidFill>
                  <a:schemeClr val="tx1"/>
                </a:solidFill>
              </a:rPr>
              <a:t> </a:t>
            </a:r>
            <a:r>
              <a:rPr lang="nb-NO" sz="3200" dirty="0" err="1">
                <a:solidFill>
                  <a:schemeClr val="tx1"/>
                </a:solidFill>
              </a:rPr>
              <a:t>are</a:t>
            </a:r>
            <a:r>
              <a:rPr lang="nb-NO" sz="3200" dirty="0">
                <a:solidFill>
                  <a:schemeClr val="tx1"/>
                </a:solidFill>
              </a:rPr>
              <a:t> </a:t>
            </a:r>
            <a:r>
              <a:rPr lang="nb-NO" sz="3200" dirty="0" err="1">
                <a:solidFill>
                  <a:schemeClr val="tx1"/>
                </a:solidFill>
              </a:rPr>
              <a:t>rather</a:t>
            </a:r>
            <a:r>
              <a:rPr lang="nb-NO" sz="3200" dirty="0">
                <a:solidFill>
                  <a:schemeClr val="tx1"/>
                </a:solidFill>
              </a:rPr>
              <a:t> </a:t>
            </a:r>
            <a:r>
              <a:rPr lang="nb-NO" sz="3200" dirty="0" err="1">
                <a:solidFill>
                  <a:schemeClr val="tx1"/>
                </a:solidFill>
              </a:rPr>
              <a:t>small</a:t>
            </a:r>
            <a:r>
              <a:rPr lang="nb-NO" sz="32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7797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6F8092-EB9B-0CED-E12A-E88E49AA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Frequency</a:t>
            </a:r>
            <a:endParaRPr lang="nb-NO" dirty="0"/>
          </a:p>
        </p:txBody>
      </p:sp>
      <p:pic>
        <p:nvPicPr>
          <p:cNvPr id="4" name="Plassholder for innhold 3" descr="Et bilde som inneholder tekst, line, Plottdiagram, diagram&#10;&#10;Automatisk generert beskrivelse">
            <a:extLst>
              <a:ext uri="{FF2B5EF4-FFF2-40B4-BE49-F238E27FC236}">
                <a16:creationId xmlns:a16="http://schemas.microsoft.com/office/drawing/2014/main" id="{DED13AF8-F85C-6345-EE7E-6274694D4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9" b="2438"/>
          <a:stretch/>
        </p:blipFill>
        <p:spPr bwMode="auto">
          <a:xfrm>
            <a:off x="2734521" y="1368425"/>
            <a:ext cx="6722957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2F626CE-1A16-1517-3B27-F970B61BE1CF}"/>
              </a:ext>
            </a:extLst>
          </p:cNvPr>
          <p:cNvSpPr txBox="1"/>
          <p:nvPr/>
        </p:nvSpPr>
        <p:spPr>
          <a:xfrm>
            <a:off x="717177" y="5969655"/>
            <a:ext cx="1063662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600" dirty="0" err="1"/>
              <a:t>Higher</a:t>
            </a:r>
            <a:r>
              <a:rPr lang="nb-NO" sz="3600" dirty="0"/>
              <a:t> </a:t>
            </a:r>
            <a:r>
              <a:rPr lang="nb-NO" sz="3600" dirty="0" err="1"/>
              <a:t>frequency</a:t>
            </a:r>
            <a:r>
              <a:rPr lang="nb-NO" sz="3600" dirty="0"/>
              <a:t> </a:t>
            </a:r>
            <a:r>
              <a:rPr lang="nb-NO" sz="3600" dirty="0" err="1"/>
              <a:t>yields</a:t>
            </a:r>
            <a:r>
              <a:rPr lang="nb-NO" sz="3600" dirty="0"/>
              <a:t> </a:t>
            </a:r>
            <a:r>
              <a:rPr lang="nb-NO" sz="3600" dirty="0" err="1"/>
              <a:t>higher</a:t>
            </a:r>
            <a:r>
              <a:rPr lang="nb-NO" sz="3600" dirty="0"/>
              <a:t> </a:t>
            </a:r>
            <a:r>
              <a:rPr lang="nb-NO" sz="3600" dirty="0" err="1"/>
              <a:t>likelihood</a:t>
            </a:r>
            <a:r>
              <a:rPr lang="nb-NO" sz="3600" dirty="0"/>
              <a:t> </a:t>
            </a:r>
            <a:r>
              <a:rPr lang="nb-NO" sz="3600" dirty="0" err="1"/>
              <a:t>of</a:t>
            </a:r>
            <a:r>
              <a:rPr lang="nb-NO" sz="3600" dirty="0"/>
              <a:t> </a:t>
            </a:r>
            <a:r>
              <a:rPr lang="nb-NO" sz="3600" b="1" dirty="0">
                <a:solidFill>
                  <a:schemeClr val="accent2"/>
                </a:solidFill>
              </a:rPr>
              <a:t>SF</a:t>
            </a:r>
            <a:r>
              <a:rPr lang="nb-NO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562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776CB19-8E17-DE39-8227-1A7C29C17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4215"/>
            <a:ext cx="12005624" cy="664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75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5F2B58-63EF-1492-9B2A-91352B96C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Interim </a:t>
            </a:r>
            <a:r>
              <a:rPr lang="nb-NO" dirty="0" err="1"/>
              <a:t>summary</a:t>
            </a:r>
            <a:r>
              <a:rPr lang="nb-NO" dirty="0"/>
              <a:t> – Ø </a:t>
            </a:r>
            <a:r>
              <a:rPr lang="nb-NO" dirty="0" err="1"/>
              <a:t>copula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2D5C2F-9012-B804-3688-B6087D92A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754"/>
            <a:ext cx="7868478" cy="492304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Most </a:t>
            </a:r>
            <a:r>
              <a:rPr lang="nb-NO" dirty="0" err="1"/>
              <a:t>frequent</a:t>
            </a:r>
            <a:r>
              <a:rPr lang="nb-NO" dirty="0"/>
              <a:t> </a:t>
            </a:r>
            <a:r>
              <a:rPr lang="nb-NO" dirty="0" err="1"/>
              <a:t>option</a:t>
            </a:r>
            <a:r>
              <a:rPr lang="nb-NO" dirty="0"/>
              <a:t>: </a:t>
            </a:r>
            <a:r>
              <a:rPr lang="nb-NO" b="1" dirty="0">
                <a:solidFill>
                  <a:schemeClr val="accent2"/>
                </a:solidFill>
              </a:rPr>
              <a:t>SF</a:t>
            </a: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(</a:t>
            </a:r>
            <a:r>
              <a:rPr lang="nb-NO" dirty="0" err="1"/>
              <a:t>Nearly</a:t>
            </a:r>
            <a:r>
              <a:rPr lang="nb-NO" dirty="0"/>
              <a:t>) </a:t>
            </a:r>
            <a:r>
              <a:rPr lang="nb-NO" dirty="0" err="1"/>
              <a:t>categorical</a:t>
            </a:r>
            <a:r>
              <a:rPr lang="nb-NO" dirty="0"/>
              <a:t> </a:t>
            </a:r>
            <a:r>
              <a:rPr lang="nb-NO" dirty="0" err="1"/>
              <a:t>rules</a:t>
            </a:r>
            <a:r>
              <a:rPr lang="nb-NO" dirty="0"/>
              <a:t>: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 err="1"/>
              <a:t>Adjective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complement</a:t>
            </a:r>
            <a:r>
              <a:rPr lang="nb-NO" dirty="0"/>
              <a:t> </a:t>
            </a:r>
            <a:r>
              <a:rPr lang="nb-NO" dirty="0">
                <a:sym typeface="Wingdings" pitchFamily="2" charset="2"/>
              </a:rPr>
              <a:t> </a:t>
            </a:r>
            <a:r>
              <a:rPr lang="nb-NO" b="1" dirty="0">
                <a:solidFill>
                  <a:schemeClr val="accent2"/>
                </a:solidFill>
                <a:sym typeface="Wingdings" pitchFamily="2" charset="2"/>
              </a:rPr>
              <a:t>SF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 err="1">
                <a:sym typeface="Wingdings" pitchFamily="2" charset="2"/>
              </a:rPr>
              <a:t>Impersonal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constructions</a:t>
            </a:r>
            <a:r>
              <a:rPr lang="nb-NO" dirty="0">
                <a:sym typeface="Wingdings" pitchFamily="2" charset="2"/>
              </a:rPr>
              <a:t>  </a:t>
            </a:r>
            <a:r>
              <a:rPr lang="nb-NO" b="1" dirty="0">
                <a:solidFill>
                  <a:schemeClr val="accent2"/>
                </a:solidFill>
                <a:sym typeface="Wingdings" pitchFamily="2" charset="2"/>
              </a:rPr>
              <a:t>SF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>
                <a:sym typeface="Wingdings" pitchFamily="2" charset="2"/>
              </a:rPr>
              <a:t>Non-personal </a:t>
            </a:r>
            <a:r>
              <a:rPr lang="nb-NO" dirty="0" err="1">
                <a:sym typeface="Wingdings" pitchFamily="2" charset="2"/>
              </a:rPr>
              <a:t>pronoun</a:t>
            </a:r>
            <a:r>
              <a:rPr lang="nb-NO" dirty="0">
                <a:sym typeface="Wingdings" pitchFamily="2" charset="2"/>
              </a:rPr>
              <a:t> as </a:t>
            </a:r>
            <a:r>
              <a:rPr lang="nb-NO" dirty="0" err="1">
                <a:sym typeface="Wingdings" pitchFamily="2" charset="2"/>
              </a:rPr>
              <a:t>subject</a:t>
            </a:r>
            <a:r>
              <a:rPr lang="nb-NO" dirty="0">
                <a:sym typeface="Wingdings" pitchFamily="2" charset="2"/>
              </a:rPr>
              <a:t>  </a:t>
            </a:r>
            <a:r>
              <a:rPr lang="nb-NO" b="1" dirty="0">
                <a:solidFill>
                  <a:schemeClr val="accent2"/>
                </a:solidFill>
                <a:sym typeface="Wingdings" pitchFamily="2" charset="2"/>
              </a:rPr>
              <a:t>SF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>
                <a:sym typeface="Wingdings" pitchFamily="2" charset="2"/>
              </a:rPr>
              <a:t>Word-order: AS  </a:t>
            </a:r>
            <a:r>
              <a:rPr lang="nb-NO" b="1" dirty="0">
                <a:solidFill>
                  <a:schemeClr val="accent2"/>
                </a:solidFill>
                <a:sym typeface="Wingdings" pitchFamily="2" charset="2"/>
              </a:rPr>
              <a:t>SF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The </a:t>
            </a:r>
            <a:r>
              <a:rPr lang="nb-NO" dirty="0" err="1"/>
              <a:t>Situation</a:t>
            </a:r>
            <a:r>
              <a:rPr lang="nb-NO" dirty="0"/>
              <a:t>/</a:t>
            </a:r>
            <a:r>
              <a:rPr lang="nb-NO" dirty="0" err="1"/>
              <a:t>Participant</a:t>
            </a:r>
            <a:r>
              <a:rPr lang="nb-NO" dirty="0"/>
              <a:t> </a:t>
            </a:r>
            <a:r>
              <a:rPr lang="nb-NO" dirty="0" err="1"/>
              <a:t>Hypothesis</a:t>
            </a:r>
            <a:r>
              <a:rPr lang="nb-NO" dirty="0"/>
              <a:t>:</a:t>
            </a:r>
          </a:p>
          <a:p>
            <a:pPr lvl="1"/>
            <a:r>
              <a:rPr lang="nb-NO" dirty="0"/>
              <a:t>“In </a:t>
            </a:r>
            <a:r>
              <a:rPr lang="nb-NO" dirty="0" err="1"/>
              <a:t>sentences</a:t>
            </a:r>
            <a:r>
              <a:rPr lang="nb-NO" dirty="0"/>
              <a:t> </a:t>
            </a:r>
            <a:r>
              <a:rPr lang="nb-NO" dirty="0" err="1"/>
              <a:t>without</a:t>
            </a:r>
            <a:r>
              <a:rPr lang="nb-NO" dirty="0"/>
              <a:t> a </a:t>
            </a:r>
            <a:r>
              <a:rPr lang="nb-NO" dirty="0" err="1"/>
              <a:t>complement</a:t>
            </a:r>
            <a:endParaRPr lang="nb-NO" dirty="0"/>
          </a:p>
          <a:p>
            <a:pPr marL="1428750" lvl="2" indent="-514350">
              <a:buFont typeface="+mj-lt"/>
              <a:buAutoNum type="alphaLcPeriod"/>
            </a:pPr>
            <a:r>
              <a:rPr lang="nb-NO" dirty="0"/>
              <a:t>Long forms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descriptions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thematic</a:t>
            </a:r>
            <a:r>
              <a:rPr lang="nb-NO" dirty="0"/>
              <a:t> </a:t>
            </a:r>
            <a:r>
              <a:rPr lang="nb-NO" dirty="0" err="1"/>
              <a:t>participants</a:t>
            </a:r>
            <a:r>
              <a:rPr lang="nb-NO" dirty="0"/>
              <a:t>.</a:t>
            </a:r>
          </a:p>
          <a:p>
            <a:pPr marL="1428750" lvl="2" indent="-514350">
              <a:buFont typeface="+mj-lt"/>
              <a:buAutoNum type="alphaLcPeriod"/>
            </a:pPr>
            <a:r>
              <a:rPr lang="nb-NO" dirty="0"/>
              <a:t>Short forms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descriptions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situations</a:t>
            </a:r>
            <a:r>
              <a:rPr lang="nb-NO" dirty="0"/>
              <a:t> or </a:t>
            </a:r>
            <a:r>
              <a:rPr lang="nb-NO" dirty="0" err="1"/>
              <a:t>participants</a:t>
            </a:r>
            <a:r>
              <a:rPr lang="nb-NO" dirty="0"/>
              <a:t>.”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err="1">
                <a:sym typeface="Wingdings" pitchFamily="2" charset="2"/>
              </a:rPr>
              <a:t>Factors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favoring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b="1" dirty="0">
                <a:solidFill>
                  <a:schemeClr val="accent2"/>
                </a:solidFill>
                <a:sym typeface="Wingdings" pitchFamily="2" charset="2"/>
              </a:rPr>
              <a:t>SF</a:t>
            </a:r>
            <a:r>
              <a:rPr lang="nb-NO" dirty="0">
                <a:sym typeface="Wingdings" pitchFamily="2" charset="2"/>
              </a:rPr>
              <a:t>: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 err="1">
                <a:sym typeface="Wingdings" pitchFamily="2" charset="2"/>
              </a:rPr>
              <a:t>Overt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subject</a:t>
            </a:r>
            <a:endParaRPr lang="nb-NO" dirty="0">
              <a:sym typeface="Wingdings" pitchFamily="2" charset="2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nb-NO" dirty="0" err="1">
                <a:sym typeface="Wingdings" pitchFamily="2" charset="2"/>
              </a:rPr>
              <a:t>Masc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sg</a:t>
            </a:r>
            <a:r>
              <a:rPr lang="nb-NO" dirty="0">
                <a:sym typeface="Wingdings" pitchFamily="2" charset="2"/>
              </a:rPr>
              <a:t> or </a:t>
            </a:r>
            <a:r>
              <a:rPr lang="nb-NO" dirty="0" err="1">
                <a:sym typeface="Wingdings" pitchFamily="2" charset="2"/>
              </a:rPr>
              <a:t>pl</a:t>
            </a:r>
            <a:endParaRPr lang="nb-NO" dirty="0">
              <a:sym typeface="Wingdings" pitchFamily="2" charset="2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nb-NO" dirty="0">
                <a:sym typeface="Wingdings" pitchFamily="2" charset="2"/>
              </a:rPr>
              <a:t>High </a:t>
            </a:r>
            <a:r>
              <a:rPr lang="nb-NO" dirty="0" err="1">
                <a:sym typeface="Wingdings" pitchFamily="2" charset="2"/>
              </a:rPr>
              <a:t>frequency</a:t>
            </a:r>
            <a:endParaRPr lang="nb-NO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nb-NO" dirty="0" err="1">
                <a:sym typeface="Wingdings" pitchFamily="2" charset="2"/>
              </a:rPr>
              <a:t>Relatively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free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variation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inside</a:t>
            </a:r>
            <a:r>
              <a:rPr lang="nb-NO" dirty="0">
                <a:sym typeface="Wingdings" pitchFamily="2" charset="2"/>
              </a:rPr>
              <a:t> “</a:t>
            </a:r>
            <a:r>
              <a:rPr lang="nb-NO" dirty="0" err="1">
                <a:sym typeface="Wingdings" pitchFamily="2" charset="2"/>
              </a:rPr>
              <a:t>space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of</a:t>
            </a:r>
            <a:r>
              <a:rPr lang="nb-NO" dirty="0">
                <a:sym typeface="Wingdings" pitchFamily="2" charset="2"/>
              </a:rPr>
              <a:t> </a:t>
            </a:r>
            <a:r>
              <a:rPr lang="nb-NO" dirty="0" err="1">
                <a:sym typeface="Wingdings" pitchFamily="2" charset="2"/>
              </a:rPr>
              <a:t>competition</a:t>
            </a:r>
            <a:r>
              <a:rPr lang="nb-NO" dirty="0">
                <a:sym typeface="Wingdings" pitchFamily="2" charset="2"/>
              </a:rPr>
              <a:t>”</a:t>
            </a:r>
            <a:endParaRPr lang="nb-NO" b="1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BF6DB64-17B4-BE69-03DE-6744C6ED0D84}"/>
              </a:ext>
            </a:extLst>
          </p:cNvPr>
          <p:cNvSpPr txBox="1"/>
          <p:nvPr/>
        </p:nvSpPr>
        <p:spPr>
          <a:xfrm>
            <a:off x="8450542" y="860564"/>
            <a:ext cx="3491559" cy="563231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600" dirty="0" err="1"/>
              <a:t>These</a:t>
            </a:r>
            <a:r>
              <a:rPr lang="nb-NO" sz="3600" dirty="0"/>
              <a:t> </a:t>
            </a:r>
            <a:r>
              <a:rPr lang="nb-NO" sz="3600" dirty="0" err="1"/>
              <a:t>findings</a:t>
            </a:r>
            <a:r>
              <a:rPr lang="nb-NO" sz="3600" dirty="0"/>
              <a:t> </a:t>
            </a:r>
            <a:r>
              <a:rPr lang="nb-NO" sz="3600" dirty="0" err="1"/>
              <a:t>are</a:t>
            </a:r>
            <a:r>
              <a:rPr lang="nb-NO" sz="3600" dirty="0"/>
              <a:t> </a:t>
            </a:r>
            <a:r>
              <a:rPr lang="nb-NO" sz="3600" dirty="0" err="1"/>
              <a:t>compatible</a:t>
            </a:r>
            <a:r>
              <a:rPr lang="nb-NO" sz="3600" dirty="0"/>
              <a:t> </a:t>
            </a:r>
            <a:r>
              <a:rPr lang="nb-NO" sz="3600" dirty="0" err="1"/>
              <a:t>with</a:t>
            </a:r>
            <a:r>
              <a:rPr lang="nb-NO" sz="3600" dirty="0"/>
              <a:t> a </a:t>
            </a:r>
            <a:r>
              <a:rPr lang="nb-NO" sz="3600" dirty="0" err="1"/>
              <a:t>situation</a:t>
            </a:r>
            <a:r>
              <a:rPr lang="nb-NO" sz="3600" dirty="0"/>
              <a:t> </a:t>
            </a:r>
            <a:r>
              <a:rPr lang="nb-NO" sz="3600" dirty="0" err="1"/>
              <a:t>where</a:t>
            </a:r>
            <a:r>
              <a:rPr lang="nb-NO" sz="3600" dirty="0"/>
              <a:t> </a:t>
            </a:r>
            <a:r>
              <a:rPr lang="nb-NO" sz="3600" b="1" dirty="0">
                <a:solidFill>
                  <a:schemeClr val="tx2"/>
                </a:solidFill>
              </a:rPr>
              <a:t>LF</a:t>
            </a:r>
            <a:r>
              <a:rPr lang="nb-NO" sz="3600" dirty="0"/>
              <a:t> and </a:t>
            </a:r>
            <a:r>
              <a:rPr lang="nb-NO" sz="3600" b="1" dirty="0">
                <a:solidFill>
                  <a:schemeClr val="accent2"/>
                </a:solidFill>
              </a:rPr>
              <a:t>SF</a:t>
            </a:r>
            <a:r>
              <a:rPr lang="nb-NO" sz="3600" dirty="0"/>
              <a:t> </a:t>
            </a:r>
            <a:r>
              <a:rPr lang="nb-NO" sz="3600" dirty="0" err="1"/>
              <a:t>convey</a:t>
            </a:r>
            <a:r>
              <a:rPr lang="nb-NO" sz="3600" dirty="0"/>
              <a:t> different </a:t>
            </a:r>
            <a:r>
              <a:rPr lang="nb-NO" sz="3600" dirty="0" err="1"/>
              <a:t>meanings</a:t>
            </a:r>
            <a:r>
              <a:rPr lang="nb-NO" sz="3600" dirty="0"/>
              <a:t> (</a:t>
            </a:r>
            <a:r>
              <a:rPr lang="nb-NO" sz="3600" dirty="0" err="1"/>
              <a:t>since</a:t>
            </a:r>
            <a:r>
              <a:rPr lang="nb-NO" sz="3600" dirty="0"/>
              <a:t> </a:t>
            </a:r>
            <a:r>
              <a:rPr lang="nb-NO" sz="3600" dirty="0" err="1"/>
              <a:t>the</a:t>
            </a:r>
            <a:r>
              <a:rPr lang="nb-NO" sz="3600" dirty="0"/>
              <a:t> </a:t>
            </a:r>
            <a:r>
              <a:rPr lang="nb-NO" sz="3600" dirty="0" err="1"/>
              <a:t>choice</a:t>
            </a:r>
            <a:r>
              <a:rPr lang="nb-NO" sz="3600" dirty="0"/>
              <a:t> is not </a:t>
            </a:r>
            <a:r>
              <a:rPr lang="nb-NO" sz="3600" dirty="0" err="1"/>
              <a:t>completely</a:t>
            </a:r>
            <a:r>
              <a:rPr lang="nb-NO" sz="3600" dirty="0"/>
              <a:t> </a:t>
            </a:r>
            <a:r>
              <a:rPr lang="nb-NO" sz="3600" dirty="0" err="1"/>
              <a:t>determined</a:t>
            </a:r>
            <a:r>
              <a:rPr lang="nb-NO" sz="3600" dirty="0"/>
              <a:t> by </a:t>
            </a:r>
            <a:r>
              <a:rPr lang="nb-NO" sz="3600" dirty="0" err="1"/>
              <a:t>the</a:t>
            </a:r>
            <a:r>
              <a:rPr lang="nb-NO" sz="3600" dirty="0"/>
              <a:t> </a:t>
            </a:r>
            <a:r>
              <a:rPr lang="nb-NO" sz="3600" dirty="0" err="1"/>
              <a:t>context</a:t>
            </a:r>
            <a:r>
              <a:rPr lang="nb-NO" sz="3600" dirty="0"/>
              <a:t>).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9646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9E6FD-32F3-6385-2E54-2631EDFB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What we did not look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CFF9-CC85-2E84-EC8E-738197CC6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Variation in meaning expressed by LF vs. SF</a:t>
            </a:r>
          </a:p>
          <a:p>
            <a:pPr lvl="1"/>
            <a:r>
              <a:rPr lang="en-NO" dirty="0"/>
              <a:t>SF = state “contingent and potentially variable” (Timberlake 2004: 292)?</a:t>
            </a:r>
          </a:p>
          <a:p>
            <a:r>
              <a:rPr lang="en-NO" dirty="0"/>
              <a:t>Stylistic and sociolinguistic factors</a:t>
            </a:r>
          </a:p>
          <a:p>
            <a:pPr lvl="1"/>
            <a:r>
              <a:rPr lang="en-NO" dirty="0"/>
              <a:t>SF more bookish?</a:t>
            </a:r>
          </a:p>
          <a:p>
            <a:r>
              <a:rPr lang="en-NO" dirty="0"/>
              <a:t>Change over time</a:t>
            </a:r>
          </a:p>
          <a:p>
            <a:pPr lvl="1"/>
            <a:r>
              <a:rPr lang="en-NO" dirty="0"/>
              <a:t>SF decreasing?</a:t>
            </a:r>
          </a:p>
        </p:txBody>
      </p:sp>
      <p:sp>
        <p:nvSpPr>
          <p:cNvPr id="4" name="Stjerne med 32 tagger 3">
            <a:extLst>
              <a:ext uri="{FF2B5EF4-FFF2-40B4-BE49-F238E27FC236}">
                <a16:creationId xmlns:a16="http://schemas.microsoft.com/office/drawing/2014/main" id="{F4513937-E10F-F823-A5FE-EF8E3A673B98}"/>
              </a:ext>
            </a:extLst>
          </p:cNvPr>
          <p:cNvSpPr/>
          <p:nvPr/>
        </p:nvSpPr>
        <p:spPr>
          <a:xfrm>
            <a:off x="7866530" y="2674797"/>
            <a:ext cx="3917576" cy="3209364"/>
          </a:xfrm>
          <a:prstGeom prst="star3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>
                <a:solidFill>
                  <a:schemeClr val="tx1"/>
                </a:solidFill>
              </a:rPr>
              <a:t>These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are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good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topics</a:t>
            </a:r>
            <a:r>
              <a:rPr lang="nb-NO" sz="2400" dirty="0">
                <a:solidFill>
                  <a:schemeClr val="tx1"/>
                </a:solidFill>
              </a:rPr>
              <a:t> for </a:t>
            </a:r>
            <a:r>
              <a:rPr lang="nb-NO" sz="2400" dirty="0" err="1">
                <a:solidFill>
                  <a:schemeClr val="tx1"/>
                </a:solidFill>
              </a:rPr>
              <a:t>future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research</a:t>
            </a:r>
            <a:r>
              <a:rPr lang="nb-NO" sz="24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7171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9D205-0E57-60DC-6B96-7FCEBD48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88" y="147686"/>
            <a:ext cx="11597267" cy="1325563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Conclusion</a:t>
            </a:r>
            <a:r>
              <a:rPr lang="nb-NO" dirty="0"/>
              <a:t>: </a:t>
            </a:r>
            <a:br>
              <a:rPr lang="nb-NO" dirty="0"/>
            </a:br>
            <a:r>
              <a:rPr lang="nb-NO" dirty="0" err="1"/>
              <a:t>Towards</a:t>
            </a:r>
            <a:r>
              <a:rPr lang="nb-NO" dirty="0"/>
              <a:t> a </a:t>
            </a:r>
            <a:r>
              <a:rPr lang="nb-NO" dirty="0" err="1"/>
              <a:t>methodology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study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rival forms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C31A7C-E3ED-3619-A5FD-1F6040A25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88" y="1462098"/>
            <a:ext cx="8335987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 err="1"/>
              <a:t>Create</a:t>
            </a:r>
            <a:r>
              <a:rPr lang="nb-NO" dirty="0"/>
              <a:t> a database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corpus</a:t>
            </a:r>
            <a:r>
              <a:rPr lang="nb-NO" dirty="0"/>
              <a:t> </a:t>
            </a:r>
            <a:r>
              <a:rPr lang="nb-NO" dirty="0" err="1"/>
              <a:t>examples</a:t>
            </a: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 err="1"/>
              <a:t>Pinpoint</a:t>
            </a:r>
            <a:r>
              <a:rPr lang="nb-NO" dirty="0"/>
              <a:t> (</a:t>
            </a:r>
            <a:r>
              <a:rPr lang="nb-NO" dirty="0" err="1"/>
              <a:t>nearly</a:t>
            </a:r>
            <a:r>
              <a:rPr lang="nb-NO" dirty="0"/>
              <a:t>) </a:t>
            </a:r>
            <a:r>
              <a:rPr lang="nb-NO" dirty="0" err="1"/>
              <a:t>categorical</a:t>
            </a:r>
            <a:r>
              <a:rPr lang="nb-NO" dirty="0"/>
              <a:t> </a:t>
            </a:r>
            <a:r>
              <a:rPr lang="nb-NO" dirty="0" err="1"/>
              <a:t>rules</a:t>
            </a: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 err="1"/>
              <a:t>Identify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“</a:t>
            </a:r>
            <a:r>
              <a:rPr lang="nb-NO" dirty="0" err="1"/>
              <a:t>space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competition</a:t>
            </a:r>
            <a:r>
              <a:rPr lang="nb-NO" dirty="0"/>
              <a:t>”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err="1"/>
              <a:t>Carry</a:t>
            </a:r>
            <a:r>
              <a:rPr lang="nb-NO" dirty="0"/>
              <a:t> 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statistical</a:t>
            </a:r>
            <a:r>
              <a:rPr lang="nb-NO" dirty="0"/>
              <a:t> </a:t>
            </a:r>
            <a:r>
              <a:rPr lang="nb-NO" dirty="0" err="1"/>
              <a:t>analysis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“</a:t>
            </a:r>
            <a:r>
              <a:rPr lang="nb-NO" dirty="0" err="1"/>
              <a:t>space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competion</a:t>
            </a:r>
            <a:r>
              <a:rPr lang="nb-NO" dirty="0"/>
              <a:t>”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err="1"/>
              <a:t>Clarify</a:t>
            </a:r>
            <a:r>
              <a:rPr lang="nb-NO" dirty="0"/>
              <a:t> to </a:t>
            </a:r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extent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choice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form is </a:t>
            </a:r>
            <a:r>
              <a:rPr lang="nb-NO" dirty="0" err="1"/>
              <a:t>predictable</a:t>
            </a:r>
            <a:r>
              <a:rPr lang="nb-NO" dirty="0"/>
              <a:t> from </a:t>
            </a:r>
            <a:r>
              <a:rPr lang="nb-NO" dirty="0" err="1"/>
              <a:t>context</a:t>
            </a: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sz="2800" dirty="0"/>
              <a:t>To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dirty="0" err="1"/>
              <a:t>extent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choice</a:t>
            </a:r>
            <a:r>
              <a:rPr lang="nb-NO" dirty="0"/>
              <a:t> is </a:t>
            </a:r>
            <a:r>
              <a:rPr lang="nb-NO" sz="2800" dirty="0"/>
              <a:t>NOT </a:t>
            </a:r>
            <a:r>
              <a:rPr lang="nb-NO" sz="2800" dirty="0" err="1"/>
              <a:t>predictable</a:t>
            </a:r>
            <a:r>
              <a:rPr lang="nb-NO" sz="2800" dirty="0"/>
              <a:t> from </a:t>
            </a:r>
            <a:r>
              <a:rPr lang="nb-NO" sz="2800" dirty="0" err="1"/>
              <a:t>context</a:t>
            </a:r>
            <a:r>
              <a:rPr lang="nb-NO" dirty="0"/>
              <a:t>, </a:t>
            </a:r>
            <a:r>
              <a:rPr lang="nb-NO" dirty="0" err="1"/>
              <a:t>the</a:t>
            </a:r>
            <a:r>
              <a:rPr lang="nb-NO" dirty="0"/>
              <a:t> forms</a:t>
            </a:r>
            <a:r>
              <a:rPr lang="nb-NO" sz="2800" dirty="0"/>
              <a:t> </a:t>
            </a:r>
            <a:r>
              <a:rPr lang="nb-NO" sz="2800" dirty="0" err="1"/>
              <a:t>may</a:t>
            </a:r>
            <a:r>
              <a:rPr lang="nb-NO" sz="2800" dirty="0"/>
              <a:t> have different </a:t>
            </a:r>
            <a:r>
              <a:rPr lang="nb-NO" sz="2800" dirty="0" err="1"/>
              <a:t>meanings</a:t>
            </a:r>
            <a:r>
              <a:rPr lang="nb-NO" sz="2800" dirty="0"/>
              <a:t>, ...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... </a:t>
            </a:r>
            <a:r>
              <a:rPr lang="nb-NO" sz="2800" dirty="0" err="1"/>
              <a:t>but</a:t>
            </a:r>
            <a:r>
              <a:rPr lang="nb-NO" sz="2800" dirty="0"/>
              <a:t> </a:t>
            </a:r>
            <a:r>
              <a:rPr lang="nb-NO" sz="2800" dirty="0" err="1"/>
              <a:t>we</a:t>
            </a:r>
            <a:r>
              <a:rPr lang="nb-NO" sz="2800" dirty="0"/>
              <a:t> </a:t>
            </a:r>
            <a:r>
              <a:rPr lang="nb-NO" sz="2800" dirty="0" err="1"/>
              <a:t>may</a:t>
            </a:r>
            <a:r>
              <a:rPr lang="nb-NO" sz="2800" dirty="0"/>
              <a:t> </a:t>
            </a:r>
            <a:r>
              <a:rPr lang="nb-NO" sz="2800" dirty="0" err="1"/>
              <a:t>also</a:t>
            </a:r>
            <a:r>
              <a:rPr lang="nb-NO" sz="2800" dirty="0"/>
              <a:t> not have </a:t>
            </a:r>
            <a:r>
              <a:rPr lang="nb-NO" sz="2800" dirty="0" err="1"/>
              <a:t>identified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correct</a:t>
            </a:r>
            <a:r>
              <a:rPr lang="nb-NO" sz="2800" dirty="0"/>
              <a:t> </a:t>
            </a:r>
            <a:r>
              <a:rPr lang="nb-NO" sz="2800" dirty="0" err="1"/>
              <a:t>contextual</a:t>
            </a:r>
            <a:r>
              <a:rPr lang="nb-NO" sz="2800" dirty="0"/>
              <a:t> </a:t>
            </a:r>
            <a:r>
              <a:rPr lang="nb-NO" sz="2800" dirty="0" err="1"/>
              <a:t>factors</a:t>
            </a:r>
            <a:r>
              <a:rPr lang="nb-NO" sz="2800" dirty="0"/>
              <a:t>.</a:t>
            </a:r>
            <a:endParaRPr lang="nb-NO" dirty="0"/>
          </a:p>
          <a:p>
            <a:pPr marL="514350" indent="-514350">
              <a:buFont typeface="+mj-lt"/>
              <a:buAutoNum type="arabicPeriod"/>
            </a:pP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6A848D9-CE2E-F12D-CAB3-FEA401DA8AB1}"/>
              </a:ext>
            </a:extLst>
          </p:cNvPr>
          <p:cNvSpPr txBox="1"/>
          <p:nvPr/>
        </p:nvSpPr>
        <p:spPr>
          <a:xfrm>
            <a:off x="345688" y="5625316"/>
            <a:ext cx="11597267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600" dirty="0"/>
              <a:t>This </a:t>
            </a:r>
            <a:r>
              <a:rPr lang="nb-NO" sz="3600" dirty="0" err="1"/>
              <a:t>methodology</a:t>
            </a:r>
            <a:r>
              <a:rPr lang="nb-NO" sz="3600" dirty="0"/>
              <a:t> </a:t>
            </a:r>
            <a:r>
              <a:rPr lang="nb-NO" sz="3600" dirty="0" err="1"/>
              <a:t>sheds</a:t>
            </a:r>
            <a:r>
              <a:rPr lang="nb-NO" sz="3600" dirty="0"/>
              <a:t> </a:t>
            </a:r>
            <a:r>
              <a:rPr lang="nb-NO" sz="3600" dirty="0" err="1"/>
              <a:t>new</a:t>
            </a:r>
            <a:r>
              <a:rPr lang="nb-NO" sz="3600" dirty="0"/>
              <a:t> </a:t>
            </a:r>
            <a:r>
              <a:rPr lang="nb-NO" sz="3600" dirty="0" err="1"/>
              <a:t>light</a:t>
            </a:r>
            <a:r>
              <a:rPr lang="nb-NO" sz="3600" dirty="0"/>
              <a:t> </a:t>
            </a:r>
            <a:r>
              <a:rPr lang="nb-NO" sz="3600" dirty="0" err="1"/>
              <a:t>on</a:t>
            </a:r>
            <a:r>
              <a:rPr lang="nb-NO" sz="3600" dirty="0"/>
              <a:t> </a:t>
            </a:r>
            <a:r>
              <a:rPr lang="nb-NO" sz="3600" dirty="0" err="1"/>
              <a:t>agreement</a:t>
            </a:r>
            <a:r>
              <a:rPr lang="nb-NO" sz="3600" dirty="0"/>
              <a:t> </a:t>
            </a:r>
            <a:r>
              <a:rPr lang="nb-NO" sz="3600" dirty="0" err="1"/>
              <a:t>with</a:t>
            </a:r>
            <a:r>
              <a:rPr lang="nb-NO" sz="3600" dirty="0"/>
              <a:t> </a:t>
            </a:r>
            <a:r>
              <a:rPr lang="nb-NO" sz="3600" dirty="0" err="1"/>
              <a:t>predicate</a:t>
            </a:r>
            <a:r>
              <a:rPr lang="nb-NO" sz="3600" dirty="0"/>
              <a:t> </a:t>
            </a:r>
            <a:r>
              <a:rPr lang="nb-NO" sz="3600" dirty="0" err="1"/>
              <a:t>adjectives</a:t>
            </a:r>
            <a:r>
              <a:rPr lang="nb-NO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83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2B1E9-EADD-61E6-F293-98E73A931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D4B7B-BBA9-4591-96EE-3B4F9AD0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3" y="908023"/>
            <a:ext cx="11126478" cy="4788583"/>
          </a:xfrm>
        </p:spPr>
        <p:txBody>
          <a:bodyPr>
            <a:noAutofit/>
          </a:bodyPr>
          <a:lstStyle/>
          <a:p>
            <a:pPr algn="ctr"/>
            <a:r>
              <a:rPr lang="nb-NO" sz="4400" dirty="0"/>
              <a:t>Tore Nesset &amp; Laura A. Janda (2025): </a:t>
            </a:r>
            <a:br>
              <a:rPr lang="nb-NO" sz="4400" dirty="0"/>
            </a:br>
            <a:r>
              <a:rPr lang="nb-NO" sz="4400" dirty="0" err="1"/>
              <a:t>Contextually</a:t>
            </a:r>
            <a:r>
              <a:rPr lang="nb-NO" sz="4400" dirty="0"/>
              <a:t> </a:t>
            </a:r>
            <a:r>
              <a:rPr lang="nb-NO" sz="4400" dirty="0" err="1"/>
              <a:t>determined</a:t>
            </a:r>
            <a:r>
              <a:rPr lang="nb-NO" sz="4400" dirty="0"/>
              <a:t> or </a:t>
            </a:r>
            <a:r>
              <a:rPr lang="nb-NO" sz="4400" dirty="0" err="1"/>
              <a:t>semantically</a:t>
            </a:r>
            <a:r>
              <a:rPr lang="nb-NO" sz="4400" dirty="0"/>
              <a:t> </a:t>
            </a:r>
            <a:r>
              <a:rPr lang="nb-NO" sz="4400" dirty="0" err="1"/>
              <a:t>distinct</a:t>
            </a:r>
            <a:r>
              <a:rPr lang="nb-NO" sz="4400" dirty="0"/>
              <a:t>? The </a:t>
            </a:r>
            <a:r>
              <a:rPr lang="nb-NO" sz="4400" dirty="0" err="1"/>
              <a:t>competition</a:t>
            </a:r>
            <a:r>
              <a:rPr lang="nb-NO" sz="4400" dirty="0"/>
              <a:t> </a:t>
            </a:r>
            <a:r>
              <a:rPr lang="nb-NO" sz="4400" dirty="0" err="1"/>
              <a:t>between</a:t>
            </a:r>
            <a:r>
              <a:rPr lang="nb-NO" sz="4400" dirty="0"/>
              <a:t> instrumental, </a:t>
            </a:r>
            <a:r>
              <a:rPr lang="nb-NO" sz="4400" dirty="0" err="1"/>
              <a:t>long</a:t>
            </a:r>
            <a:r>
              <a:rPr lang="nb-NO" sz="4400" dirty="0"/>
              <a:t> form </a:t>
            </a:r>
            <a:r>
              <a:rPr lang="nb-NO" sz="4400" dirty="0" err="1"/>
              <a:t>nominative</a:t>
            </a:r>
            <a:r>
              <a:rPr lang="nb-NO" sz="4400" dirty="0"/>
              <a:t> and </a:t>
            </a:r>
            <a:r>
              <a:rPr lang="nb-NO" sz="4400" dirty="0" err="1"/>
              <a:t>short</a:t>
            </a:r>
            <a:r>
              <a:rPr lang="nb-NO" sz="4400" dirty="0"/>
              <a:t> form </a:t>
            </a:r>
            <a:r>
              <a:rPr lang="nb-NO" sz="4400" dirty="0" err="1"/>
              <a:t>nominative</a:t>
            </a:r>
            <a:r>
              <a:rPr lang="nb-NO" sz="4400" dirty="0"/>
              <a:t> in Russian </a:t>
            </a:r>
            <a:r>
              <a:rPr lang="nb-NO" sz="4400" dirty="0" err="1"/>
              <a:t>predicate</a:t>
            </a:r>
            <a:r>
              <a:rPr lang="nb-NO" sz="4400" dirty="0"/>
              <a:t> </a:t>
            </a:r>
            <a:r>
              <a:rPr lang="nb-NO" sz="4400" dirty="0" err="1"/>
              <a:t>adjectives</a:t>
            </a:r>
            <a:br>
              <a:rPr lang="nb-NO" sz="4400" dirty="0"/>
            </a:br>
            <a:r>
              <a:rPr lang="nb-NO" sz="4400" dirty="0">
                <a:hlinkClick r:id="rId3"/>
              </a:rPr>
              <a:t>https://doi.org/10.1007/s11185-025-09314-w</a:t>
            </a:r>
            <a:r>
              <a:rPr lang="nb-NO" sz="4400" dirty="0"/>
              <a:t> </a:t>
            </a:r>
            <a:br>
              <a:rPr lang="nb-NO" sz="4400" dirty="0"/>
            </a:br>
            <a:r>
              <a:rPr lang="nb-NO" sz="3600" dirty="0"/>
              <a:t>(</a:t>
            </a:r>
            <a:r>
              <a:rPr lang="nb-NO" sz="3600" dirty="0" err="1"/>
              <a:t>open</a:t>
            </a:r>
            <a:r>
              <a:rPr lang="nb-NO" sz="3600" dirty="0"/>
              <a:t> </a:t>
            </a:r>
            <a:r>
              <a:rPr lang="nb-NO" sz="3600" dirty="0" err="1"/>
              <a:t>access</a:t>
            </a:r>
            <a:r>
              <a:rPr lang="nb-NO" sz="3600" dirty="0"/>
              <a:t>!) </a:t>
            </a:r>
          </a:p>
        </p:txBody>
      </p:sp>
      <p:sp>
        <p:nvSpPr>
          <p:cNvPr id="8" name="Stjerne med 32 tagger 1">
            <a:extLst>
              <a:ext uri="{FF2B5EF4-FFF2-40B4-BE49-F238E27FC236}">
                <a16:creationId xmlns:a16="http://schemas.microsoft.com/office/drawing/2014/main" id="{72FC89C1-5357-9B2A-08E2-8E8CD8655B1F}"/>
              </a:ext>
            </a:extLst>
          </p:cNvPr>
          <p:cNvSpPr/>
          <p:nvPr/>
        </p:nvSpPr>
        <p:spPr>
          <a:xfrm>
            <a:off x="7558937" y="3742439"/>
            <a:ext cx="5413566" cy="1954167"/>
          </a:xfrm>
          <a:prstGeom prst="star32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>
                <a:solidFill>
                  <a:sysClr val="windowText" lastClr="000000"/>
                </a:solidFill>
              </a:rPr>
              <a:t>Here </a:t>
            </a:r>
            <a:r>
              <a:rPr lang="nb-NO" sz="2000" b="1" dirty="0" err="1">
                <a:solidFill>
                  <a:sysClr val="windowText" lastClr="000000"/>
                </a:solidFill>
              </a:rPr>
              <a:t>we</a:t>
            </a:r>
            <a:r>
              <a:rPr lang="nb-NO" sz="2000" b="1" dirty="0">
                <a:solidFill>
                  <a:sysClr val="windowText" lastClr="000000"/>
                </a:solidFill>
              </a:rPr>
              <a:t> </a:t>
            </a:r>
            <a:r>
              <a:rPr lang="nb-NO" sz="2000" b="1" dirty="0" err="1">
                <a:solidFill>
                  <a:sysClr val="windowText" lastClr="000000"/>
                </a:solidFill>
              </a:rPr>
              <a:t>look</a:t>
            </a:r>
            <a:r>
              <a:rPr lang="nb-NO" sz="2000" b="1" dirty="0">
                <a:solidFill>
                  <a:sysClr val="windowText" lastClr="000000"/>
                </a:solidFill>
              </a:rPr>
              <a:t> at </a:t>
            </a:r>
            <a:r>
              <a:rPr lang="nb-NO" sz="2000" b="1" dirty="0" err="1">
                <a:solidFill>
                  <a:sysClr val="windowText" lastClr="000000"/>
                </a:solidFill>
              </a:rPr>
              <a:t>examples</a:t>
            </a:r>
            <a:r>
              <a:rPr lang="nb-NO" sz="2000" b="1" dirty="0">
                <a:solidFill>
                  <a:sysClr val="windowText" lastClr="000000"/>
                </a:solidFill>
              </a:rPr>
              <a:t> </a:t>
            </a:r>
            <a:r>
              <a:rPr lang="nb-NO" sz="2000" b="1" dirty="0" err="1">
                <a:solidFill>
                  <a:sysClr val="windowText" lastClr="000000"/>
                </a:solidFill>
              </a:rPr>
              <a:t>with</a:t>
            </a:r>
            <a:r>
              <a:rPr lang="nb-NO" sz="2000" b="1" dirty="0">
                <a:solidFill>
                  <a:sysClr val="windowText" lastClr="000000"/>
                </a:solidFill>
              </a:rPr>
              <a:t> </a:t>
            </a:r>
            <a:r>
              <a:rPr lang="nb-NO" sz="2000" b="1" dirty="0" err="1">
                <a:solidFill>
                  <a:sysClr val="windowText" lastClr="000000"/>
                </a:solidFill>
              </a:rPr>
              <a:t>copula</a:t>
            </a:r>
            <a:r>
              <a:rPr lang="nb-NO" sz="2000" b="1" dirty="0">
                <a:solidFill>
                  <a:sysClr val="windowText" lastClr="000000"/>
                </a:solidFill>
              </a:rPr>
              <a:t> and </a:t>
            </a:r>
            <a:r>
              <a:rPr lang="nb-NO" sz="2000" b="1" dirty="0" err="1">
                <a:solidFill>
                  <a:sysClr val="windowText" lastClr="000000"/>
                </a:solidFill>
              </a:rPr>
              <a:t>competition</a:t>
            </a:r>
            <a:r>
              <a:rPr lang="nb-NO" sz="2000" b="1" dirty="0">
                <a:solidFill>
                  <a:sysClr val="windowText" lastClr="000000"/>
                </a:solidFill>
              </a:rPr>
              <a:t> </a:t>
            </a:r>
            <a:r>
              <a:rPr lang="nb-NO" sz="2000" b="1" dirty="0" err="1">
                <a:solidFill>
                  <a:sysClr val="windowText" lastClr="000000"/>
                </a:solidFill>
              </a:rPr>
              <a:t>with</a:t>
            </a:r>
            <a:r>
              <a:rPr lang="nb-NO" sz="2000" b="1" dirty="0">
                <a:solidFill>
                  <a:sysClr val="windowText" lastClr="000000"/>
                </a:solidFill>
              </a:rPr>
              <a:t> INS</a:t>
            </a:r>
          </a:p>
        </p:txBody>
      </p:sp>
    </p:spTree>
    <p:extLst>
      <p:ext uri="{BB962C8B-B14F-4D97-AF65-F5344CB8AC3E}">
        <p14:creationId xmlns:p14="http://schemas.microsoft.com/office/powerpoint/2010/main" val="387290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9382-0FD0-5EC5-E6E3-4D1664105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365125"/>
            <a:ext cx="11328400" cy="1325563"/>
          </a:xfrm>
        </p:spPr>
        <p:txBody>
          <a:bodyPr/>
          <a:lstStyle/>
          <a:p>
            <a:r>
              <a:rPr lang="en-NO" dirty="0"/>
              <a:t>Instrumental (INS), long form (LF), short form (SF) </a:t>
            </a:r>
            <a:br>
              <a:rPr lang="en-NO" dirty="0"/>
            </a:br>
            <a:r>
              <a:rPr lang="en-NO" dirty="0"/>
              <a:t>with copular verb (</a:t>
            </a:r>
            <a:r>
              <a:rPr lang="ru-RU" dirty="0"/>
              <a:t>быть</a:t>
            </a:r>
            <a:r>
              <a:rPr lang="en-NO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937ED-A855-F690-DEE2-DAFD26CD1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0" y="1825625"/>
            <a:ext cx="11562080" cy="38334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Фойе</a:t>
            </a:r>
            <a:r>
              <a:rPr lang="en-GB" dirty="0"/>
              <a:t> </a:t>
            </a:r>
            <a:r>
              <a:rPr lang="ru-RU" dirty="0"/>
              <a:t>гостиницы</a:t>
            </a:r>
            <a:r>
              <a:rPr lang="en-GB" dirty="0"/>
              <a:t> </a:t>
            </a:r>
            <a:r>
              <a:rPr lang="ru-RU" dirty="0"/>
              <a:t>тоже было</a:t>
            </a:r>
            <a:r>
              <a:rPr lang="en-GB" dirty="0"/>
              <a:t> </a:t>
            </a:r>
            <a:r>
              <a:rPr lang="ru-RU" b="1" dirty="0"/>
              <a:t>пустым</a:t>
            </a:r>
            <a:r>
              <a:rPr lang="en-GB" b="1" baseline="-25000" dirty="0"/>
              <a:t>INS</a:t>
            </a:r>
            <a:r>
              <a:rPr lang="en-GB" b="1" dirty="0"/>
              <a:t> </a:t>
            </a:r>
            <a:r>
              <a:rPr lang="en-GB" dirty="0"/>
              <a:t>[…].</a:t>
            </a:r>
          </a:p>
          <a:p>
            <a:pPr marL="0" indent="0">
              <a:buNone/>
            </a:pPr>
            <a:r>
              <a:rPr lang="en-GB" dirty="0"/>
              <a:t>‘The hotel foyer was also empty […].’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ru-RU" dirty="0"/>
              <a:t>Прилавки были </a:t>
            </a:r>
            <a:r>
              <a:rPr lang="ru-RU" b="1" dirty="0"/>
              <a:t>пустые</a:t>
            </a:r>
            <a:r>
              <a:rPr lang="nb-NO" b="1" baseline="-25000" dirty="0"/>
              <a:t>L</a:t>
            </a:r>
            <a:r>
              <a:rPr lang="en-GB" b="1" baseline="-25000" dirty="0"/>
              <a:t>F</a:t>
            </a:r>
            <a:r>
              <a:rPr lang="en-GB" dirty="0"/>
              <a:t>, </a:t>
            </a:r>
            <a:r>
              <a:rPr lang="ru-RU" dirty="0"/>
              <a:t>но </a:t>
            </a:r>
            <a:r>
              <a:rPr lang="ru-RU" dirty="0" err="1"/>
              <a:t>голодато</a:t>
            </a:r>
            <a:r>
              <a:rPr lang="ru-RU" dirty="0"/>
              <a:t> не было никакого </a:t>
            </a:r>
            <a:r>
              <a:rPr lang="en-GB" dirty="0"/>
              <a:t>[…].</a:t>
            </a:r>
          </a:p>
          <a:p>
            <a:pPr marL="0" indent="0">
              <a:buNone/>
            </a:pPr>
            <a:r>
              <a:rPr lang="en-GB" dirty="0"/>
              <a:t>‘The stalls were empty, but there was no hunger at all […].’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ru-RU" dirty="0"/>
              <a:t>Город был </a:t>
            </a:r>
            <a:r>
              <a:rPr lang="ru-RU" b="1" dirty="0"/>
              <a:t>пуст</a:t>
            </a:r>
            <a:r>
              <a:rPr lang="en-GB" b="1" baseline="-25000" dirty="0"/>
              <a:t>SF</a:t>
            </a:r>
            <a:r>
              <a:rPr lang="en-GB" dirty="0"/>
              <a:t>: </a:t>
            </a:r>
            <a:r>
              <a:rPr lang="ru-RU" dirty="0"/>
              <a:t>талибы оставили его накануне ночью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‘The town was empty: the Taliban warriors had left it just before that at night.’</a:t>
            </a:r>
          </a:p>
          <a:p>
            <a:pPr marL="0" indent="0">
              <a:buNone/>
            </a:pPr>
            <a:endParaRPr lang="en-NO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3D24F8-B09D-F35E-92BD-0AB76657E863}"/>
              </a:ext>
            </a:extLst>
          </p:cNvPr>
          <p:cNvSpPr/>
          <p:nvPr/>
        </p:nvSpPr>
        <p:spPr>
          <a:xfrm>
            <a:off x="467360" y="5720080"/>
            <a:ext cx="11348720" cy="10058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3200" dirty="0"/>
              <a:t>Possible factors: </a:t>
            </a:r>
            <a:r>
              <a:rPr lang="en-GB" sz="3200" dirty="0"/>
              <a:t>form of the copula verb, subject, word order, complements to the predicate adjective, meaning</a:t>
            </a:r>
          </a:p>
        </p:txBody>
      </p:sp>
    </p:spTree>
    <p:extLst>
      <p:ext uri="{BB962C8B-B14F-4D97-AF65-F5344CB8AC3E}">
        <p14:creationId xmlns:p14="http://schemas.microsoft.com/office/powerpoint/2010/main" val="99336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1D95425-ADFB-D2D4-44EC-A9B9395E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Some context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F5EFC1-5E1A-47F1-3C73-6983164D1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O" sz="3200" dirty="0"/>
              <a:t>Other grammatical distinctions are usually named in terms of the </a:t>
            </a:r>
            <a:r>
              <a:rPr lang="en-NO" sz="3200" b="1" dirty="0"/>
              <a:t>concepts</a:t>
            </a:r>
            <a:r>
              <a:rPr lang="en-NO" sz="3200" dirty="0"/>
              <a:t> that they invoke: person, number, tense, aspect, voice, etc. By contrast, what is named is the </a:t>
            </a:r>
            <a:r>
              <a:rPr lang="en-NO" sz="3200" b="1" dirty="0"/>
              <a:t>form</a:t>
            </a:r>
            <a:r>
              <a:rPr lang="en-NO" sz="3200" dirty="0"/>
              <a:t> used to mark a distinction, leaving its meaning unclear.</a:t>
            </a:r>
          </a:p>
          <a:p>
            <a:r>
              <a:rPr lang="en-NO" sz="3200" dirty="0"/>
              <a:t>We tend to think of </a:t>
            </a:r>
            <a:r>
              <a:rPr lang="en-NO" sz="3200" b="1" dirty="0"/>
              <a:t>long form </a:t>
            </a:r>
            <a:r>
              <a:rPr lang="en-NO" sz="3200" dirty="0"/>
              <a:t>as the </a:t>
            </a:r>
            <a:r>
              <a:rPr lang="en-NO" sz="3200" b="1" dirty="0"/>
              <a:t>default</a:t>
            </a:r>
            <a:r>
              <a:rPr lang="en-NO" sz="3200" dirty="0"/>
              <a:t> form for adjectives, and the </a:t>
            </a:r>
            <a:r>
              <a:rPr lang="en-NO" sz="3200" b="1" dirty="0"/>
              <a:t>short form </a:t>
            </a:r>
            <a:r>
              <a:rPr lang="en-NO" sz="3200" dirty="0"/>
              <a:t>as something that is </a:t>
            </a:r>
            <a:r>
              <a:rPr lang="en-NO" sz="3200" b="1" dirty="0"/>
              <a:t>marginal</a:t>
            </a:r>
            <a:r>
              <a:rPr lang="en-NO" sz="3200" dirty="0"/>
              <a:t>, perhaps even losing ground historically. </a:t>
            </a:r>
          </a:p>
        </p:txBody>
      </p:sp>
    </p:spTree>
    <p:extLst>
      <p:ext uri="{BB962C8B-B14F-4D97-AF65-F5344CB8AC3E}">
        <p14:creationId xmlns:p14="http://schemas.microsoft.com/office/powerpoint/2010/main" val="948721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DC2D4-4B8F-3612-599B-8B8E2B00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Steps in the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95134-3FCC-9FB2-9569-D4D63867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Collected database of examples with overt copula from </a:t>
            </a:r>
            <a:r>
              <a:rPr lang="en-GB" dirty="0"/>
              <a:t>Russian National Corpus (syntactic </a:t>
            </a:r>
            <a:r>
              <a:rPr lang="en-GB" dirty="0" err="1"/>
              <a:t>subcorpus</a:t>
            </a:r>
            <a:r>
              <a:rPr lang="en-GB" dirty="0"/>
              <a:t>)</a:t>
            </a:r>
          </a:p>
          <a:p>
            <a:r>
              <a:rPr lang="en-GB" dirty="0"/>
              <a:t>Identified (nearly) categorical rules and narrowed focus to space of competition</a:t>
            </a:r>
          </a:p>
          <a:p>
            <a:r>
              <a:rPr lang="en-GB" dirty="0"/>
              <a:t>Statistical analysis of examples in the space of competition (1690 examples)</a:t>
            </a:r>
          </a:p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954042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D0BC3-842B-5F0C-3B29-FC139A06E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595A-6192-ACEB-3AE8-2D7AFFDED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440"/>
            <a:ext cx="10515600" cy="4877435"/>
          </a:xfrm>
        </p:spPr>
        <p:txBody>
          <a:bodyPr>
            <a:normAutofit lnSpcReduction="10000"/>
          </a:bodyPr>
          <a:lstStyle/>
          <a:p>
            <a:r>
              <a:rPr lang="en-NO" dirty="0"/>
              <a:t>Choice of adjective form is partly determined by 3 factors of context:</a:t>
            </a:r>
          </a:p>
          <a:p>
            <a:pPr lvl="1"/>
            <a:r>
              <a:rPr lang="en-NO" dirty="0"/>
              <a:t>presence/absence of a complement</a:t>
            </a:r>
          </a:p>
          <a:p>
            <a:pPr lvl="1"/>
            <a:r>
              <a:rPr lang="en-NO" dirty="0"/>
              <a:t>nature of subject</a:t>
            </a:r>
          </a:p>
          <a:p>
            <a:pPr lvl="1"/>
            <a:r>
              <a:rPr lang="en-NO" dirty="0"/>
              <a:t>mood of copula verb</a:t>
            </a:r>
          </a:p>
          <a:p>
            <a:r>
              <a:rPr lang="en-NO" dirty="0"/>
              <a:t>4 (nearly) categorical rules: one requires INS (very restricted), </a:t>
            </a:r>
            <a:r>
              <a:rPr lang="nb-NO" dirty="0"/>
              <a:t>3</a:t>
            </a:r>
            <a:r>
              <a:rPr lang="en-NO" dirty="0"/>
              <a:t> require SF</a:t>
            </a:r>
          </a:p>
          <a:p>
            <a:r>
              <a:rPr lang="en-NO" dirty="0"/>
              <a:t>SF is default option for predicate adjectives in almost all contexts</a:t>
            </a:r>
          </a:p>
          <a:p>
            <a:r>
              <a:rPr lang="en-NO" dirty="0"/>
              <a:t>LF is weakest, least frequent</a:t>
            </a:r>
          </a:p>
          <a:p>
            <a:r>
              <a:rPr lang="en-NO" dirty="0"/>
              <a:t>In contexts where INS, SF, LF are possible, they have differ</a:t>
            </a:r>
            <a:r>
              <a:rPr lang="en-GB" dirty="0"/>
              <a:t>e</a:t>
            </a:r>
            <a:r>
              <a:rPr lang="en-NO" dirty="0"/>
              <a:t>nt meanings</a:t>
            </a:r>
          </a:p>
          <a:p>
            <a:r>
              <a:rPr lang="en-NO" dirty="0"/>
              <a:t>SF marks temporary states rather than permanent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739742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3FEF7-4289-CE11-1948-4B400E2D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07757-EFA0-DB82-70C2-EFFD515F6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549"/>
            <a:ext cx="10515600" cy="2057614"/>
          </a:xfrm>
        </p:spPr>
        <p:txBody>
          <a:bodyPr/>
          <a:lstStyle/>
          <a:p>
            <a:r>
              <a:rPr lang="en-NO" dirty="0"/>
              <a:t>Sentences with forms of </a:t>
            </a:r>
            <a:r>
              <a:rPr lang="ru-RU" dirty="0"/>
              <a:t>быть</a:t>
            </a:r>
            <a:r>
              <a:rPr lang="nb-NO" dirty="0"/>
              <a:t> (</a:t>
            </a:r>
            <a:r>
              <a:rPr lang="nb-NO" dirty="0" err="1"/>
              <a:t>except</a:t>
            </a:r>
            <a:r>
              <a:rPr lang="nb-NO" dirty="0"/>
              <a:t> </a:t>
            </a:r>
            <a:r>
              <a:rPr lang="ru-RU" dirty="0"/>
              <a:t>есть</a:t>
            </a:r>
            <a:r>
              <a:rPr lang="nb-NO" dirty="0"/>
              <a:t>) and </a:t>
            </a:r>
            <a:r>
              <a:rPr lang="nb-NO" dirty="0" err="1"/>
              <a:t>predicate</a:t>
            </a:r>
            <a:r>
              <a:rPr lang="nb-NO" dirty="0"/>
              <a:t> </a:t>
            </a:r>
            <a:r>
              <a:rPr lang="nb-NO" dirty="0" err="1"/>
              <a:t>adjective</a:t>
            </a:r>
            <a:endParaRPr lang="nb-NO" dirty="0"/>
          </a:p>
          <a:p>
            <a:r>
              <a:rPr lang="nb-NO" dirty="0" err="1"/>
              <a:t>Removed</a:t>
            </a:r>
            <a:r>
              <a:rPr lang="nb-NO" dirty="0"/>
              <a:t> all </a:t>
            </a:r>
            <a:r>
              <a:rPr lang="nb-NO" dirty="0" err="1"/>
              <a:t>adjectives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do not have </a:t>
            </a:r>
            <a:r>
              <a:rPr lang="nb-NO" dirty="0" err="1"/>
              <a:t>both</a:t>
            </a:r>
            <a:r>
              <a:rPr lang="nb-NO" dirty="0"/>
              <a:t> </a:t>
            </a:r>
            <a:r>
              <a:rPr lang="nb-NO" dirty="0" err="1"/>
              <a:t>short</a:t>
            </a:r>
            <a:r>
              <a:rPr lang="nb-NO" dirty="0"/>
              <a:t> and </a:t>
            </a:r>
            <a:r>
              <a:rPr lang="nb-NO" dirty="0" err="1"/>
              <a:t>long</a:t>
            </a:r>
            <a:r>
              <a:rPr lang="nb-NO" dirty="0"/>
              <a:t> forms, e.g., </a:t>
            </a:r>
            <a:r>
              <a:rPr lang="nb-NO" dirty="0" err="1"/>
              <a:t>those</a:t>
            </a:r>
            <a:r>
              <a:rPr lang="nb-NO" dirty="0"/>
              <a:t> in </a:t>
            </a:r>
            <a:r>
              <a:rPr lang="ru-RU" dirty="0"/>
              <a:t>–</a:t>
            </a:r>
            <a:r>
              <a:rPr lang="ru-RU" dirty="0" err="1"/>
              <a:t>ский</a:t>
            </a:r>
            <a:r>
              <a:rPr lang="nb-NO" dirty="0"/>
              <a:t> and </a:t>
            </a:r>
            <a:r>
              <a:rPr lang="ru-RU" dirty="0"/>
              <a:t>рад</a:t>
            </a:r>
            <a:r>
              <a:rPr lang="nb-NO" dirty="0"/>
              <a:t> (</a:t>
            </a:r>
            <a:r>
              <a:rPr lang="nb-NO" dirty="0" err="1"/>
              <a:t>see</a:t>
            </a:r>
            <a:r>
              <a:rPr lang="nb-NO" dirty="0"/>
              <a:t> list from 2023 </a:t>
            </a:r>
            <a:r>
              <a:rPr lang="nb-NO" dirty="0" err="1"/>
              <a:t>article</a:t>
            </a:r>
            <a:r>
              <a:rPr lang="nb-NO" dirty="0"/>
              <a:t>)</a:t>
            </a:r>
            <a:r>
              <a:rPr lang="ru-RU" dirty="0"/>
              <a:t>.</a:t>
            </a:r>
            <a:endParaRPr lang="nb-NO" dirty="0"/>
          </a:p>
          <a:p>
            <a:pPr lvl="1"/>
            <a:endParaRPr lang="ru-RU" dirty="0"/>
          </a:p>
          <a:p>
            <a:endParaRPr lang="en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5B8DB-7828-356C-92CB-C2C5CB41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686" y="3398506"/>
            <a:ext cx="9446627" cy="32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22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845C8-0496-FD55-7850-F4085DBC3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Factors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D608F-DCF4-CD13-FB06-5035FD5D1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O" b="1" dirty="0"/>
              <a:t>Complement</a:t>
            </a:r>
            <a:r>
              <a:rPr lang="en-NO" dirty="0"/>
              <a:t> of adjective: finite clause, infinitive clause, noun phrase, prepositional phrase, no complement (see next slide)</a:t>
            </a:r>
          </a:p>
          <a:p>
            <a:r>
              <a:rPr lang="en-NO" b="1"/>
              <a:t>Subject</a:t>
            </a:r>
            <a:r>
              <a:rPr lang="en-NO"/>
              <a:t>: </a:t>
            </a:r>
            <a:r>
              <a:rPr lang="en-NO" dirty="0"/>
              <a:t>finite clause, infinitive clause, modified noun, unmodified noun, pronoun, other overt subject, no subject</a:t>
            </a:r>
          </a:p>
          <a:p>
            <a:r>
              <a:rPr lang="en-NO" b="1" dirty="0"/>
              <a:t>Word order</a:t>
            </a:r>
            <a:r>
              <a:rPr lang="en-NO" dirty="0"/>
              <a:t>: adjective initial, medial, final</a:t>
            </a:r>
          </a:p>
          <a:p>
            <a:r>
              <a:rPr lang="en-NO" b="1" dirty="0"/>
              <a:t>Gender and number </a:t>
            </a:r>
            <a:r>
              <a:rPr lang="en-NO" dirty="0"/>
              <a:t>of adjective: masculine singular, feminine singular, neuter singular, plural</a:t>
            </a:r>
          </a:p>
          <a:p>
            <a:r>
              <a:rPr lang="en-NO" b="1" dirty="0"/>
              <a:t>Frequency</a:t>
            </a:r>
            <a:r>
              <a:rPr lang="en-NO" dirty="0"/>
              <a:t> </a:t>
            </a:r>
            <a:r>
              <a:rPr lang="en-NO" b="1" dirty="0"/>
              <a:t>of lemma </a:t>
            </a:r>
            <a:r>
              <a:rPr lang="en-NO" dirty="0"/>
              <a:t>overall and </a:t>
            </a:r>
            <a:r>
              <a:rPr lang="en-NO" b="1" dirty="0"/>
              <a:t>frequency as predicate adjective</a:t>
            </a:r>
          </a:p>
          <a:p>
            <a:r>
              <a:rPr lang="en-NO" b="1" dirty="0"/>
              <a:t>Lemma</a:t>
            </a:r>
            <a:r>
              <a:rPr lang="en-NO" dirty="0"/>
              <a:t> of each adjective</a:t>
            </a:r>
          </a:p>
          <a:p>
            <a:r>
              <a:rPr lang="en-NO" b="1" dirty="0"/>
              <a:t>Form of copula verb</a:t>
            </a:r>
            <a:r>
              <a:rPr lang="en-NO" dirty="0"/>
              <a:t>: finite past, finite future, imperative, subjunctive, infinitive, gerund</a:t>
            </a:r>
          </a:p>
        </p:txBody>
      </p:sp>
    </p:spTree>
    <p:extLst>
      <p:ext uri="{BB962C8B-B14F-4D97-AF65-F5344CB8AC3E}">
        <p14:creationId xmlns:p14="http://schemas.microsoft.com/office/powerpoint/2010/main" val="3580607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7716-83E3-AC3C-8777-62221EC87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0" y="1"/>
            <a:ext cx="10861040" cy="995679"/>
          </a:xfrm>
        </p:spPr>
        <p:txBody>
          <a:bodyPr/>
          <a:lstStyle/>
          <a:p>
            <a:r>
              <a:rPr lang="en-NO" dirty="0"/>
              <a:t>Complement of adjective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F022B-1987-A677-62BB-AB803B961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60" y="995680"/>
            <a:ext cx="10515600" cy="5628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Втайне я был даже слегка </a:t>
            </a:r>
            <a:r>
              <a:rPr lang="ru-RU" b="1" dirty="0"/>
              <a:t>горд</a:t>
            </a:r>
            <a:r>
              <a:rPr lang="en-GB" b="1" baseline="-25000" dirty="0"/>
              <a:t>SF</a:t>
            </a:r>
            <a:r>
              <a:rPr lang="ru-RU" dirty="0"/>
              <a:t>, что он готов опять слушать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‘</a:t>
            </a:r>
            <a:r>
              <a:rPr lang="nb-NO" dirty="0" err="1"/>
              <a:t>Secretly</a:t>
            </a:r>
            <a:r>
              <a:rPr lang="nb-NO" dirty="0"/>
              <a:t> I </a:t>
            </a:r>
            <a:r>
              <a:rPr lang="nb-NO" dirty="0" err="1"/>
              <a:t>was</a:t>
            </a:r>
            <a:r>
              <a:rPr lang="nb-NO" dirty="0"/>
              <a:t> </a:t>
            </a:r>
            <a:r>
              <a:rPr lang="nb-NO" dirty="0" err="1"/>
              <a:t>even</a:t>
            </a:r>
            <a:r>
              <a:rPr lang="nb-NO" dirty="0"/>
              <a:t> a </a:t>
            </a:r>
            <a:r>
              <a:rPr lang="nb-NO" dirty="0" err="1"/>
              <a:t>little</a:t>
            </a:r>
            <a:r>
              <a:rPr lang="nb-NO" dirty="0"/>
              <a:t> </a:t>
            </a:r>
            <a:r>
              <a:rPr lang="nb-NO" dirty="0" err="1"/>
              <a:t>proud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he</a:t>
            </a:r>
            <a:r>
              <a:rPr lang="nb-NO" dirty="0"/>
              <a:t> </a:t>
            </a:r>
            <a:r>
              <a:rPr lang="nb-NO" dirty="0" err="1"/>
              <a:t>was</a:t>
            </a:r>
            <a:r>
              <a:rPr lang="nb-NO" dirty="0"/>
              <a:t> </a:t>
            </a:r>
            <a:r>
              <a:rPr lang="nb-NO" dirty="0" err="1"/>
              <a:t>ready</a:t>
            </a:r>
            <a:r>
              <a:rPr lang="nb-NO" dirty="0"/>
              <a:t> to listen </a:t>
            </a:r>
            <a:r>
              <a:rPr lang="nb-NO" dirty="0" err="1"/>
              <a:t>again</a:t>
            </a:r>
            <a:r>
              <a:rPr lang="nb-NO" dirty="0"/>
              <a:t>’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Но машины были </a:t>
            </a:r>
            <a:r>
              <a:rPr lang="ru-RU" b="1" dirty="0"/>
              <a:t>готовы</a:t>
            </a:r>
            <a:r>
              <a:rPr lang="en-GB" b="1" baseline="-25000" dirty="0"/>
              <a:t>SF</a:t>
            </a:r>
            <a:r>
              <a:rPr lang="ru-RU" dirty="0"/>
              <a:t> уехать.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‘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cars</a:t>
            </a:r>
            <a:r>
              <a:rPr lang="nb-NO" dirty="0"/>
              <a:t> </a:t>
            </a:r>
            <a:r>
              <a:rPr lang="nb-NO" dirty="0" err="1"/>
              <a:t>were</a:t>
            </a:r>
            <a:r>
              <a:rPr lang="nb-NO" dirty="0"/>
              <a:t> </a:t>
            </a:r>
            <a:r>
              <a:rPr lang="nb-NO" dirty="0" err="1"/>
              <a:t>ready</a:t>
            </a:r>
            <a:r>
              <a:rPr lang="nb-NO" dirty="0"/>
              <a:t> to </a:t>
            </a:r>
            <a:r>
              <a:rPr lang="nb-NO" dirty="0" err="1"/>
              <a:t>leave</a:t>
            </a:r>
            <a:r>
              <a:rPr lang="nb-NO" dirty="0"/>
              <a:t>’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Мы были </a:t>
            </a:r>
            <a:r>
              <a:rPr lang="ru-RU" b="1" dirty="0"/>
              <a:t>довольны</a:t>
            </a:r>
            <a:r>
              <a:rPr lang="en-GB" b="1" baseline="-25000" dirty="0"/>
              <a:t>SF</a:t>
            </a:r>
            <a:r>
              <a:rPr lang="ru-RU" dirty="0"/>
              <a:t> своей новой квартирой.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‘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were</a:t>
            </a:r>
            <a:r>
              <a:rPr lang="nb-NO" dirty="0"/>
              <a:t> </a:t>
            </a:r>
            <a:r>
              <a:rPr lang="nb-NO" dirty="0" err="1"/>
              <a:t>satisfied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apartment</a:t>
            </a:r>
            <a:r>
              <a:rPr lang="nb-NO" dirty="0"/>
              <a:t>’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Он всю жизнь был особо </a:t>
            </a:r>
            <a:r>
              <a:rPr lang="ru-RU" b="1" dirty="0"/>
              <a:t>чувствителен</a:t>
            </a:r>
            <a:r>
              <a:rPr lang="en-GB" b="1" baseline="-25000" dirty="0"/>
              <a:t>SF</a:t>
            </a:r>
            <a:r>
              <a:rPr lang="ru-RU" dirty="0"/>
              <a:t> к запахам.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‘All his </a:t>
            </a:r>
            <a:r>
              <a:rPr lang="nb-NO" dirty="0" err="1"/>
              <a:t>life</a:t>
            </a:r>
            <a:r>
              <a:rPr lang="nb-NO" dirty="0"/>
              <a:t> </a:t>
            </a:r>
            <a:r>
              <a:rPr lang="nb-NO" dirty="0" err="1"/>
              <a:t>he</a:t>
            </a:r>
            <a:r>
              <a:rPr lang="nb-NO" dirty="0"/>
              <a:t> </a:t>
            </a:r>
            <a:r>
              <a:rPr lang="nb-NO" dirty="0" err="1"/>
              <a:t>was</a:t>
            </a:r>
            <a:r>
              <a:rPr lang="nb-NO" dirty="0"/>
              <a:t> </a:t>
            </a:r>
            <a:r>
              <a:rPr lang="nb-NO" dirty="0" err="1"/>
              <a:t>particularly</a:t>
            </a:r>
            <a:r>
              <a:rPr lang="nb-NO" dirty="0"/>
              <a:t> sensitive to smell’</a:t>
            </a:r>
            <a:endParaRPr lang="en-NO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802F6-2976-97B1-3F4E-0618963FF075}"/>
              </a:ext>
            </a:extLst>
          </p:cNvPr>
          <p:cNvSpPr/>
          <p:nvPr/>
        </p:nvSpPr>
        <p:spPr>
          <a:xfrm>
            <a:off x="5588000" y="995680"/>
            <a:ext cx="4236720" cy="47752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C16273-445D-CB79-E216-F5C62DB2CB73}"/>
              </a:ext>
            </a:extLst>
          </p:cNvPr>
          <p:cNvSpPr/>
          <p:nvPr/>
        </p:nvSpPr>
        <p:spPr>
          <a:xfrm>
            <a:off x="4622800" y="2529839"/>
            <a:ext cx="1127760" cy="47752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AAD81B-D439-C462-06E6-3F3045011681}"/>
              </a:ext>
            </a:extLst>
          </p:cNvPr>
          <p:cNvSpPr/>
          <p:nvPr/>
        </p:nvSpPr>
        <p:spPr>
          <a:xfrm>
            <a:off x="3901440" y="4063998"/>
            <a:ext cx="3738880" cy="47752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D65676-0F51-8E25-78FA-29CA305FFF2D}"/>
              </a:ext>
            </a:extLst>
          </p:cNvPr>
          <p:cNvSpPr/>
          <p:nvPr/>
        </p:nvSpPr>
        <p:spPr>
          <a:xfrm>
            <a:off x="6756400" y="5598157"/>
            <a:ext cx="1696720" cy="47752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4A3E97B9-D4B2-ECA3-836C-66B1868A7816}"/>
              </a:ext>
            </a:extLst>
          </p:cNvPr>
          <p:cNvSpPr/>
          <p:nvPr/>
        </p:nvSpPr>
        <p:spPr>
          <a:xfrm>
            <a:off x="10160000" y="325120"/>
            <a:ext cx="1656080" cy="995680"/>
          </a:xfrm>
          <a:prstGeom prst="wedgeRoundRectCallout">
            <a:avLst>
              <a:gd name="adj1" fmla="val -70526"/>
              <a:gd name="adj2" fmla="val 42091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800" dirty="0"/>
              <a:t>Finite clause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77E5DCDF-3108-71C8-A214-EDEDBC6A62BB}"/>
              </a:ext>
            </a:extLst>
          </p:cNvPr>
          <p:cNvSpPr/>
          <p:nvPr/>
        </p:nvSpPr>
        <p:spPr>
          <a:xfrm>
            <a:off x="6380480" y="2072639"/>
            <a:ext cx="2956560" cy="995680"/>
          </a:xfrm>
          <a:prstGeom prst="wedgeRoundRectCallout">
            <a:avLst>
              <a:gd name="adj1" fmla="val -71213"/>
              <a:gd name="adj2" fmla="val 24744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800" dirty="0"/>
              <a:t>Infinitive clause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C9A7E78D-3013-8B89-638D-B582F17568F7}"/>
              </a:ext>
            </a:extLst>
          </p:cNvPr>
          <p:cNvSpPr/>
          <p:nvPr/>
        </p:nvSpPr>
        <p:spPr>
          <a:xfrm>
            <a:off x="8275320" y="3545838"/>
            <a:ext cx="2956560" cy="995680"/>
          </a:xfrm>
          <a:prstGeom prst="wedgeRoundRectCallout">
            <a:avLst>
              <a:gd name="adj1" fmla="val -71213"/>
              <a:gd name="adj2" fmla="val 24744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800" dirty="0"/>
              <a:t>Noun phrase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06F0AE9-6D5E-AC22-F127-CB19911B9579}"/>
              </a:ext>
            </a:extLst>
          </p:cNvPr>
          <p:cNvSpPr/>
          <p:nvPr/>
        </p:nvSpPr>
        <p:spPr>
          <a:xfrm>
            <a:off x="9138920" y="5039357"/>
            <a:ext cx="2956560" cy="995680"/>
          </a:xfrm>
          <a:prstGeom prst="wedgeRoundRectCallout">
            <a:avLst>
              <a:gd name="adj1" fmla="val -71213"/>
              <a:gd name="adj2" fmla="val 24744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800" dirty="0"/>
              <a:t>Prepositional phrase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0A59CD8B-EE77-6AD3-4E4E-2BCCFF64C045}"/>
              </a:ext>
            </a:extLst>
          </p:cNvPr>
          <p:cNvSpPr/>
          <p:nvPr/>
        </p:nvSpPr>
        <p:spPr>
          <a:xfrm>
            <a:off x="9418320" y="1640837"/>
            <a:ext cx="2692400" cy="1737364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Also: No complement</a:t>
            </a:r>
          </a:p>
        </p:txBody>
      </p:sp>
    </p:spTree>
    <p:extLst>
      <p:ext uri="{BB962C8B-B14F-4D97-AF65-F5344CB8AC3E}">
        <p14:creationId xmlns:p14="http://schemas.microsoft.com/office/powerpoint/2010/main" val="3920386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40B3A-E474-A883-B743-6FAEC2670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Subject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76D6A-5097-CD4C-A658-4DCC34438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 улицам ходить было </a:t>
            </a:r>
            <a:r>
              <a:rPr lang="ru-RU" b="1" dirty="0"/>
              <a:t>небезопасно</a:t>
            </a:r>
            <a:r>
              <a:rPr lang="en-GB" b="1" baseline="-25000" dirty="0"/>
              <a:t>SF</a:t>
            </a:r>
            <a:r>
              <a:rPr lang="ru-RU" dirty="0"/>
              <a:t>, ни днем, ни ночью.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‘To </a:t>
            </a:r>
            <a:r>
              <a:rPr lang="nb-NO" dirty="0" err="1"/>
              <a:t>walk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streets</a:t>
            </a:r>
            <a:r>
              <a:rPr lang="nb-NO" dirty="0"/>
              <a:t> </a:t>
            </a:r>
            <a:r>
              <a:rPr lang="nb-NO" dirty="0" err="1"/>
              <a:t>was</a:t>
            </a:r>
            <a:r>
              <a:rPr lang="nb-NO" dirty="0"/>
              <a:t> not </a:t>
            </a:r>
            <a:r>
              <a:rPr lang="nb-NO" dirty="0" err="1"/>
              <a:t>without</a:t>
            </a:r>
            <a:r>
              <a:rPr lang="nb-NO" dirty="0"/>
              <a:t> </a:t>
            </a:r>
            <a:r>
              <a:rPr lang="nb-NO" dirty="0" err="1"/>
              <a:t>danger</a:t>
            </a:r>
            <a:r>
              <a:rPr lang="nb-NO" dirty="0"/>
              <a:t>, </a:t>
            </a:r>
            <a:r>
              <a:rPr lang="nb-NO" dirty="0" err="1"/>
              <a:t>both</a:t>
            </a:r>
            <a:r>
              <a:rPr lang="nb-NO" dirty="0"/>
              <a:t> </a:t>
            </a:r>
            <a:r>
              <a:rPr lang="nb-NO" dirty="0" err="1"/>
              <a:t>day</a:t>
            </a:r>
            <a:r>
              <a:rPr lang="nb-NO" dirty="0"/>
              <a:t> and </a:t>
            </a:r>
            <a:r>
              <a:rPr lang="nb-NO" dirty="0" err="1"/>
              <a:t>night</a:t>
            </a:r>
            <a:r>
              <a:rPr lang="nb-NO" dirty="0"/>
              <a:t>.’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Особенно было </a:t>
            </a:r>
            <a:r>
              <a:rPr lang="ru-RU" b="1" dirty="0"/>
              <a:t>обидно</a:t>
            </a:r>
            <a:r>
              <a:rPr lang="en-GB" b="1" baseline="-25000" dirty="0"/>
              <a:t>SF</a:t>
            </a:r>
            <a:r>
              <a:rPr lang="ru-RU" dirty="0"/>
              <a:t>, что он был мокрый.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‘In </a:t>
            </a:r>
            <a:r>
              <a:rPr lang="nb-NO" dirty="0" err="1"/>
              <a:t>particular</a:t>
            </a:r>
            <a:r>
              <a:rPr lang="nb-NO" dirty="0"/>
              <a:t> it </a:t>
            </a:r>
            <a:r>
              <a:rPr lang="nb-NO" dirty="0" err="1"/>
              <a:t>was</a:t>
            </a:r>
            <a:r>
              <a:rPr lang="nb-NO" dirty="0"/>
              <a:t> a </a:t>
            </a:r>
            <a:r>
              <a:rPr lang="nb-NO" dirty="0" err="1"/>
              <a:t>shame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he</a:t>
            </a:r>
            <a:r>
              <a:rPr lang="nb-NO" dirty="0"/>
              <a:t> </a:t>
            </a:r>
            <a:r>
              <a:rPr lang="nb-NO" dirty="0" err="1"/>
              <a:t>had</a:t>
            </a:r>
            <a:r>
              <a:rPr lang="nb-NO" dirty="0"/>
              <a:t>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wet</a:t>
            </a:r>
            <a:r>
              <a:rPr lang="nb-NO" dirty="0"/>
              <a:t>.’</a:t>
            </a:r>
            <a:endParaRPr lang="en-NO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B301A4A-123C-C407-E434-497A05503A74}"/>
              </a:ext>
            </a:extLst>
          </p:cNvPr>
          <p:cNvSpPr/>
          <p:nvPr/>
        </p:nvSpPr>
        <p:spPr>
          <a:xfrm>
            <a:off x="711200" y="5100320"/>
            <a:ext cx="10109200" cy="12598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800" dirty="0"/>
              <a:t>Other types of subjects: modified noun, unmodified noun, pronoun, other overt subject, no subject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FA51E0-5A91-02BC-34C0-1E7941E57DFF}"/>
              </a:ext>
            </a:extLst>
          </p:cNvPr>
          <p:cNvSpPr/>
          <p:nvPr/>
        </p:nvSpPr>
        <p:spPr>
          <a:xfrm>
            <a:off x="838200" y="1825625"/>
            <a:ext cx="2849880" cy="47752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286AD556-A96C-15BC-0C15-6A219BDABCA7}"/>
              </a:ext>
            </a:extLst>
          </p:cNvPr>
          <p:cNvSpPr/>
          <p:nvPr/>
        </p:nvSpPr>
        <p:spPr>
          <a:xfrm>
            <a:off x="3815080" y="829945"/>
            <a:ext cx="1864360" cy="995680"/>
          </a:xfrm>
          <a:prstGeom prst="wedgeRoundRectCallout">
            <a:avLst>
              <a:gd name="adj1" fmla="val -69981"/>
              <a:gd name="adj2" fmla="val 47193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800" dirty="0"/>
              <a:t>Infinitive clause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2E7186-85A1-81C6-73FF-A5D509B0F17E}"/>
              </a:ext>
            </a:extLst>
          </p:cNvPr>
          <p:cNvSpPr/>
          <p:nvPr/>
        </p:nvSpPr>
        <p:spPr>
          <a:xfrm>
            <a:off x="4897120" y="3352800"/>
            <a:ext cx="3098800" cy="47752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32E383C6-DC19-7220-5CB5-B01D7744950C}"/>
              </a:ext>
            </a:extLst>
          </p:cNvPr>
          <p:cNvSpPr/>
          <p:nvPr/>
        </p:nvSpPr>
        <p:spPr>
          <a:xfrm>
            <a:off x="8382000" y="2960688"/>
            <a:ext cx="1656080" cy="995680"/>
          </a:xfrm>
          <a:prstGeom prst="wedgeRoundRectCallout">
            <a:avLst>
              <a:gd name="adj1" fmla="val -72980"/>
              <a:gd name="adj2" fmla="val 23724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800" dirty="0"/>
              <a:t>Finite clause</a:t>
            </a:r>
          </a:p>
        </p:txBody>
      </p:sp>
    </p:spTree>
    <p:extLst>
      <p:ext uri="{BB962C8B-B14F-4D97-AF65-F5344CB8AC3E}">
        <p14:creationId xmlns:p14="http://schemas.microsoft.com/office/powerpoint/2010/main" val="3675942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AAE4E-702F-F0FF-FE6E-D7BAF2A3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Form of copula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7C549-7E59-0920-C9F3-195746FD7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720"/>
            <a:ext cx="10515600" cy="5130800"/>
          </a:xfrm>
        </p:spPr>
        <p:txBody>
          <a:bodyPr>
            <a:normAutofit lnSpcReduction="10000"/>
          </a:bodyPr>
          <a:lstStyle/>
          <a:p>
            <a:r>
              <a:rPr lang="en-NO" dirty="0"/>
              <a:t>finite past</a:t>
            </a:r>
          </a:p>
          <a:p>
            <a:pPr lvl="1"/>
            <a:r>
              <a:rPr lang="ru-RU" dirty="0"/>
              <a:t>был, была, было, были</a:t>
            </a:r>
            <a:endParaRPr lang="en-NO" dirty="0"/>
          </a:p>
          <a:p>
            <a:r>
              <a:rPr lang="en-NO" dirty="0"/>
              <a:t>finite future</a:t>
            </a:r>
            <a:endParaRPr lang="ru-RU" dirty="0"/>
          </a:p>
          <a:p>
            <a:pPr lvl="1"/>
            <a:r>
              <a:rPr lang="ru-RU" dirty="0"/>
              <a:t>буду, будешь, будет, будем, будете, будут</a:t>
            </a:r>
            <a:endParaRPr lang="en-NO" dirty="0"/>
          </a:p>
          <a:p>
            <a:r>
              <a:rPr lang="en-NO" dirty="0"/>
              <a:t>imperative</a:t>
            </a:r>
            <a:endParaRPr lang="ru-RU" dirty="0"/>
          </a:p>
          <a:p>
            <a:pPr lvl="1"/>
            <a:r>
              <a:rPr lang="ru-RU" dirty="0"/>
              <a:t>будь, будьте</a:t>
            </a:r>
            <a:endParaRPr lang="en-NO" dirty="0"/>
          </a:p>
          <a:p>
            <a:r>
              <a:rPr lang="en-NO" dirty="0"/>
              <a:t>subjunctive</a:t>
            </a:r>
            <a:endParaRPr lang="ru-RU" dirty="0"/>
          </a:p>
          <a:p>
            <a:pPr lvl="1"/>
            <a:r>
              <a:rPr lang="ru-RU" dirty="0"/>
              <a:t>был бы, была бы, было бы, были бы</a:t>
            </a:r>
            <a:endParaRPr lang="en-NO" dirty="0"/>
          </a:p>
          <a:p>
            <a:r>
              <a:rPr lang="en-NO" dirty="0"/>
              <a:t>infinitive</a:t>
            </a:r>
            <a:r>
              <a:rPr lang="ru-RU" dirty="0"/>
              <a:t> </a:t>
            </a:r>
          </a:p>
          <a:p>
            <a:pPr lvl="1"/>
            <a:r>
              <a:rPr lang="ru-RU" dirty="0"/>
              <a:t>быть</a:t>
            </a:r>
            <a:endParaRPr lang="en-NO" dirty="0"/>
          </a:p>
          <a:p>
            <a:r>
              <a:rPr lang="en-NO" dirty="0"/>
              <a:t>gerund</a:t>
            </a:r>
            <a:r>
              <a:rPr lang="ru-RU" dirty="0"/>
              <a:t> </a:t>
            </a:r>
          </a:p>
          <a:p>
            <a:pPr lvl="1"/>
            <a:r>
              <a:rPr lang="ru-RU" dirty="0"/>
              <a:t>будучи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745991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668B2-F559-2099-3442-FE1AA4636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(Nearly) categorical rules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290F6-7DCE-5D21-76AA-A325A2DF2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2018" cy="4351338"/>
          </a:xfrm>
        </p:spPr>
        <p:txBody>
          <a:bodyPr/>
          <a:lstStyle/>
          <a:p>
            <a:r>
              <a:rPr lang="en-GB" sz="3600" b="1" dirty="0"/>
              <a:t>Gerund</a:t>
            </a:r>
            <a:r>
              <a:rPr lang="en-GB" sz="3600" dirty="0"/>
              <a:t> as copula: instrumental</a:t>
            </a:r>
          </a:p>
          <a:p>
            <a:r>
              <a:rPr lang="en-GB" sz="3600" dirty="0"/>
              <a:t>Adjective with </a:t>
            </a:r>
            <a:r>
              <a:rPr lang="en-GB" sz="3600" b="1" dirty="0"/>
              <a:t>complement</a:t>
            </a:r>
            <a:r>
              <a:rPr lang="en-GB" sz="3600" dirty="0"/>
              <a:t>: short form</a:t>
            </a:r>
          </a:p>
          <a:p>
            <a:r>
              <a:rPr lang="en-GB" sz="3600" b="1" dirty="0"/>
              <a:t>Clausal or infinitival subject</a:t>
            </a:r>
            <a:r>
              <a:rPr lang="en-GB" sz="3600" dirty="0"/>
              <a:t>: short form</a:t>
            </a:r>
          </a:p>
          <a:p>
            <a:r>
              <a:rPr lang="en-GB" sz="3600" b="1" dirty="0"/>
              <a:t>Impersonal</a:t>
            </a:r>
            <a:r>
              <a:rPr lang="en-GB" sz="3600" dirty="0"/>
              <a:t> constructions with no subject: short form</a:t>
            </a:r>
            <a:endParaRPr lang="ru-RU" sz="3600" dirty="0"/>
          </a:p>
          <a:p>
            <a:r>
              <a:rPr lang="en-GB" sz="3600" b="1" dirty="0"/>
              <a:t>Non-personal neuter pronouns </a:t>
            </a:r>
            <a:r>
              <a:rPr lang="en-GB" sz="3600" dirty="0"/>
              <a:t>as subjects: short form</a:t>
            </a:r>
          </a:p>
          <a:p>
            <a:endParaRPr lang="en-GB" sz="3600" dirty="0"/>
          </a:p>
          <a:p>
            <a:pPr marL="0" indent="0">
              <a:buNone/>
            </a:pPr>
            <a:endParaRPr lang="en-GB" dirty="0"/>
          </a:p>
          <a:p>
            <a:endParaRPr lang="en-NO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4134C07-D13A-B699-1EA2-AAD6E5098D06}"/>
              </a:ext>
            </a:extLst>
          </p:cNvPr>
          <p:cNvSpPr/>
          <p:nvPr/>
        </p:nvSpPr>
        <p:spPr>
          <a:xfrm>
            <a:off x="838200" y="5079542"/>
            <a:ext cx="10109200" cy="12598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4000" dirty="0"/>
              <a:t>We will go through each in more detail</a:t>
            </a:r>
          </a:p>
        </p:txBody>
      </p:sp>
    </p:spTree>
    <p:extLst>
      <p:ext uri="{BB962C8B-B14F-4D97-AF65-F5344CB8AC3E}">
        <p14:creationId xmlns:p14="http://schemas.microsoft.com/office/powerpoint/2010/main" val="688908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7F85-8C5E-9D2D-FEF1-D17CC1CD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r>
              <a:rPr lang="en-GB" dirty="0"/>
              <a:t>Gerund as copula: instrumental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675F7-AF46-B173-8BDB-FEADEE426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8310"/>
            <a:ext cx="10622973" cy="18703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Но будучи </a:t>
            </a:r>
            <a:r>
              <a:rPr lang="ru-RU" b="1" dirty="0"/>
              <a:t>независимым</a:t>
            </a:r>
            <a:r>
              <a:rPr lang="en-GB" b="1" baseline="-25000" dirty="0"/>
              <a:t>INS</a:t>
            </a:r>
            <a:r>
              <a:rPr lang="ru-RU" dirty="0"/>
              <a:t>, он не нуждался в этом и работал самостоятельно.</a:t>
            </a:r>
          </a:p>
          <a:p>
            <a:pPr marL="0" indent="0">
              <a:buNone/>
            </a:pPr>
            <a:r>
              <a:rPr lang="en-GB" dirty="0"/>
              <a:t>‘But since he was independent, he didn’t need this and worked on his own.’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EE429-DB1D-4DD6-BA9F-1298E1BEC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954" y="2412663"/>
            <a:ext cx="7228609" cy="44174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EFECED-63E2-0E05-2F2F-6290BDCC30D2}"/>
              </a:ext>
            </a:extLst>
          </p:cNvPr>
          <p:cNvSpPr txBox="1"/>
          <p:nvPr/>
        </p:nvSpPr>
        <p:spPr>
          <a:xfrm>
            <a:off x="838200" y="2961409"/>
            <a:ext cx="3886199" cy="42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b-NO" sz="2800" dirty="0"/>
              <a:t>In </a:t>
            </a:r>
            <a:r>
              <a:rPr lang="nb-NO" sz="2800" dirty="0" err="1"/>
              <a:t>our</a:t>
            </a:r>
            <a:r>
              <a:rPr lang="nb-NO" sz="2800" dirty="0"/>
              <a:t> data: </a:t>
            </a:r>
            <a:r>
              <a:rPr lang="ru-RU" sz="2800" dirty="0"/>
              <a:t>16 </a:t>
            </a:r>
            <a:r>
              <a:rPr lang="ru-RU" sz="2800" dirty="0" err="1"/>
              <a:t>ехх</a:t>
            </a:r>
            <a:r>
              <a:rPr lang="ru-RU" sz="2800" dirty="0"/>
              <a:t>. </a:t>
            </a:r>
            <a:r>
              <a:rPr lang="nb-NO" sz="2800" dirty="0" err="1"/>
              <a:t>with</a:t>
            </a:r>
            <a:r>
              <a:rPr lang="nb-NO" sz="2800" dirty="0"/>
              <a:t> </a:t>
            </a:r>
            <a:r>
              <a:rPr lang="nb-NO" sz="2800" dirty="0" err="1"/>
              <a:t>gerunds</a:t>
            </a:r>
            <a:r>
              <a:rPr lang="nb-NO" sz="2800" dirty="0"/>
              <a:t> in </a:t>
            </a:r>
            <a:r>
              <a:rPr lang="nb-NO" sz="2800" dirty="0" err="1"/>
              <a:t>our</a:t>
            </a:r>
            <a:r>
              <a:rPr lang="nb-NO" sz="2800" dirty="0"/>
              <a:t> data, </a:t>
            </a:r>
            <a:r>
              <a:rPr lang="nb-NO" sz="2800" b="1" dirty="0"/>
              <a:t>all INS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nb-NO" sz="28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b-NO" sz="2800" dirty="0" err="1"/>
              <a:t>Historical</a:t>
            </a:r>
            <a:r>
              <a:rPr lang="nb-NO" sz="2800" dirty="0"/>
              <a:t> trend for </a:t>
            </a:r>
            <a:r>
              <a:rPr lang="nb-NO" sz="2800" dirty="0" err="1"/>
              <a:t>predicate</a:t>
            </a:r>
            <a:r>
              <a:rPr lang="nb-NO" sz="2800" dirty="0"/>
              <a:t> </a:t>
            </a:r>
            <a:r>
              <a:rPr lang="nb-NO" sz="2800" dirty="0" err="1"/>
              <a:t>adjectives</a:t>
            </a:r>
            <a:r>
              <a:rPr lang="nb-NO" sz="2800" dirty="0"/>
              <a:t> </a:t>
            </a:r>
            <a:r>
              <a:rPr lang="nb-NO" sz="2800" dirty="0" err="1"/>
              <a:t>immediately</a:t>
            </a:r>
            <a:r>
              <a:rPr lang="nb-NO" sz="2800" dirty="0"/>
              <a:t> </a:t>
            </a:r>
            <a:r>
              <a:rPr lang="nb-NO" sz="2800" dirty="0" err="1"/>
              <a:t>following</a:t>
            </a:r>
            <a:r>
              <a:rPr lang="nb-NO" sz="2800" dirty="0"/>
              <a:t> </a:t>
            </a:r>
            <a:r>
              <a:rPr lang="uk-UA" sz="2800" dirty="0"/>
              <a:t>будучи</a:t>
            </a:r>
            <a:r>
              <a:rPr lang="nb-NO" sz="2800" dirty="0"/>
              <a:t>: Data from Russian National Corpus</a:t>
            </a:r>
            <a:endParaRPr lang="en-NO" sz="2800" dirty="0"/>
          </a:p>
          <a:p>
            <a:endParaRPr lang="en-NO" sz="2800" dirty="0"/>
          </a:p>
        </p:txBody>
      </p:sp>
    </p:spTree>
    <p:extLst>
      <p:ext uri="{BB962C8B-B14F-4D97-AF65-F5344CB8AC3E}">
        <p14:creationId xmlns:p14="http://schemas.microsoft.com/office/powerpoint/2010/main" val="3440067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EDF9-AFD5-6CD2-EC5A-6E586152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4130"/>
          </a:xfrm>
        </p:spPr>
        <p:txBody>
          <a:bodyPr/>
          <a:lstStyle/>
          <a:p>
            <a:r>
              <a:rPr lang="en-GB" dirty="0"/>
              <a:t>Adjective with complement: short form</a:t>
            </a:r>
            <a:endParaRPr lang="en-N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1B5499-A452-31AA-8BAB-8FFC1ACC8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564" y="1309256"/>
            <a:ext cx="10515600" cy="26629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CAC8A1-D544-EE92-D9CF-CF948C821DEB}"/>
              </a:ext>
            </a:extLst>
          </p:cNvPr>
          <p:cNvSpPr/>
          <p:nvPr/>
        </p:nvSpPr>
        <p:spPr>
          <a:xfrm>
            <a:off x="4021282" y="3127664"/>
            <a:ext cx="426027" cy="37407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3B69FAC-D774-82C4-A8EA-EFBAD3E1F853}"/>
              </a:ext>
            </a:extLst>
          </p:cNvPr>
          <p:cNvSpPr/>
          <p:nvPr/>
        </p:nvSpPr>
        <p:spPr>
          <a:xfrm>
            <a:off x="838200" y="3920679"/>
            <a:ext cx="6300356" cy="588976"/>
          </a:xfrm>
          <a:prstGeom prst="wedgeRoundRectCallout">
            <a:avLst>
              <a:gd name="adj1" fmla="val 7569"/>
              <a:gd name="adj2" fmla="val -129300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err="1"/>
              <a:t>Mostly</a:t>
            </a:r>
            <a:r>
              <a:rPr lang="nb-NO" sz="2800" dirty="0"/>
              <a:t> </a:t>
            </a:r>
            <a:r>
              <a:rPr lang="nb-NO" sz="2800" dirty="0" err="1"/>
              <a:t>involves</a:t>
            </a:r>
            <a:r>
              <a:rPr lang="nb-NO" sz="2800" dirty="0"/>
              <a:t> </a:t>
            </a:r>
            <a:r>
              <a:rPr lang="ru-RU" sz="2800" dirty="0"/>
              <a:t>для</a:t>
            </a:r>
            <a:r>
              <a:rPr lang="nb-NO" sz="2800" dirty="0"/>
              <a:t>, as in </a:t>
            </a:r>
            <a:r>
              <a:rPr lang="nb-NO" sz="2800" dirty="0" err="1"/>
              <a:t>this</a:t>
            </a:r>
            <a:r>
              <a:rPr lang="nb-NO" sz="2800" dirty="0"/>
              <a:t> </a:t>
            </a:r>
            <a:r>
              <a:rPr lang="nb-NO" sz="2800" dirty="0" err="1"/>
              <a:t>example</a:t>
            </a:r>
            <a:r>
              <a:rPr lang="nb-NO" sz="2800" dirty="0"/>
              <a:t>:</a:t>
            </a:r>
            <a:endParaRPr lang="en-NO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990C4-8EE8-B145-304E-162A321A5EB7}"/>
              </a:ext>
            </a:extLst>
          </p:cNvPr>
          <p:cNvSpPr txBox="1"/>
          <p:nvPr/>
        </p:nvSpPr>
        <p:spPr>
          <a:xfrm>
            <a:off x="838200" y="4696691"/>
            <a:ext cx="10633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Важно, что кредит будет </a:t>
            </a:r>
            <a:r>
              <a:rPr lang="ru-RU" sz="2800" b="1" dirty="0"/>
              <a:t>доступным</a:t>
            </a:r>
            <a:r>
              <a:rPr lang="en-GB" sz="2800" b="1" baseline="-25000" dirty="0"/>
              <a:t>INS</a:t>
            </a:r>
            <a:r>
              <a:rPr lang="ru-RU" sz="2800" dirty="0"/>
              <a:t> для предприятий.</a:t>
            </a:r>
          </a:p>
          <a:p>
            <a:r>
              <a:rPr lang="en-GB" sz="2800" dirty="0"/>
              <a:t>‘It is important that credit will be available for companies.’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6BBA50-EF58-AB5E-128D-D93F40BBD5A1}"/>
              </a:ext>
            </a:extLst>
          </p:cNvPr>
          <p:cNvSpPr/>
          <p:nvPr/>
        </p:nvSpPr>
        <p:spPr>
          <a:xfrm>
            <a:off x="8496300" y="2050473"/>
            <a:ext cx="585355" cy="187020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9316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908023"/>
            <a:ext cx="11126478" cy="4788583"/>
          </a:xfrm>
        </p:spPr>
        <p:txBody>
          <a:bodyPr>
            <a:noAutofit/>
          </a:bodyPr>
          <a:lstStyle/>
          <a:p>
            <a:pPr algn="ctr"/>
            <a:r>
              <a:rPr lang="nb-NO" sz="4400" dirty="0"/>
              <a:t>Tore Nesset &amp; Laura A. Janda (2023): </a:t>
            </a:r>
            <a:br>
              <a:rPr lang="nb-NO" sz="4400" dirty="0"/>
            </a:br>
            <a:r>
              <a:rPr lang="nb-NO" sz="4400" dirty="0"/>
              <a:t>The </a:t>
            </a:r>
            <a:r>
              <a:rPr lang="nb-NO" sz="4400" dirty="0" err="1"/>
              <a:t>long</a:t>
            </a:r>
            <a:r>
              <a:rPr lang="nb-NO" sz="4400" dirty="0"/>
              <a:t> and </a:t>
            </a:r>
            <a:r>
              <a:rPr lang="nb-NO" sz="4400" dirty="0" err="1"/>
              <a:t>the</a:t>
            </a:r>
            <a:r>
              <a:rPr lang="nb-NO" sz="4400" dirty="0"/>
              <a:t> </a:t>
            </a:r>
            <a:r>
              <a:rPr lang="nb-NO" sz="4400" dirty="0" err="1"/>
              <a:t>short</a:t>
            </a:r>
            <a:r>
              <a:rPr lang="nb-NO" sz="4400" dirty="0"/>
              <a:t> </a:t>
            </a:r>
            <a:r>
              <a:rPr lang="nb-NO" sz="4400" dirty="0" err="1"/>
              <a:t>of</a:t>
            </a:r>
            <a:r>
              <a:rPr lang="nb-NO" sz="4400" dirty="0"/>
              <a:t> it: Russian </a:t>
            </a:r>
            <a:r>
              <a:rPr lang="nb-NO" sz="4400" dirty="0" err="1"/>
              <a:t>predicate</a:t>
            </a:r>
            <a:r>
              <a:rPr lang="nb-NO" sz="4400" dirty="0"/>
              <a:t> </a:t>
            </a:r>
            <a:r>
              <a:rPr lang="nb-NO" sz="4400" dirty="0" err="1"/>
              <a:t>adjectives</a:t>
            </a:r>
            <a:r>
              <a:rPr lang="nb-NO" sz="4400" dirty="0"/>
              <a:t> </a:t>
            </a:r>
            <a:r>
              <a:rPr lang="nb-NO" sz="4400" dirty="0" err="1"/>
              <a:t>with</a:t>
            </a:r>
            <a:r>
              <a:rPr lang="nb-NO" sz="4400" dirty="0"/>
              <a:t> zero </a:t>
            </a:r>
            <a:r>
              <a:rPr lang="nb-NO" sz="4400" dirty="0" err="1"/>
              <a:t>copula</a:t>
            </a:r>
            <a:r>
              <a:rPr lang="nb-NO" sz="4400" dirty="0"/>
              <a:t>.</a:t>
            </a:r>
            <a:br>
              <a:rPr lang="nb-NO" sz="4400" dirty="0"/>
            </a:br>
            <a:r>
              <a:rPr lang="nb-NO" sz="4400" i="1" dirty="0"/>
              <a:t>Russian </a:t>
            </a:r>
            <a:r>
              <a:rPr lang="nb-NO" sz="4400" i="1" dirty="0" err="1"/>
              <a:t>Linguistics</a:t>
            </a:r>
            <a:r>
              <a:rPr lang="nb-NO" sz="4400" i="1" dirty="0"/>
              <a:t> </a:t>
            </a:r>
            <a:br>
              <a:rPr lang="nb-NO" sz="4400" dirty="0"/>
            </a:br>
            <a:r>
              <a:rPr lang="nb-NO" sz="4400" dirty="0">
                <a:hlinkClick r:id="rId3"/>
              </a:rPr>
              <a:t>https://doi.org/10.1007/s11185-023-09280-1</a:t>
            </a:r>
            <a:br>
              <a:rPr lang="nb-NO" sz="4400" dirty="0"/>
            </a:br>
            <a:r>
              <a:rPr lang="nb-NO" sz="3600" dirty="0"/>
              <a:t>(</a:t>
            </a:r>
            <a:r>
              <a:rPr lang="nb-NO" sz="3600" dirty="0" err="1"/>
              <a:t>open</a:t>
            </a:r>
            <a:r>
              <a:rPr lang="nb-NO" sz="3600" dirty="0"/>
              <a:t> </a:t>
            </a:r>
            <a:r>
              <a:rPr lang="nb-NO" sz="3600" dirty="0" err="1"/>
              <a:t>access</a:t>
            </a:r>
            <a:r>
              <a:rPr lang="nb-NO" sz="3600" dirty="0"/>
              <a:t>!) </a:t>
            </a:r>
          </a:p>
        </p:txBody>
      </p:sp>
      <p:sp>
        <p:nvSpPr>
          <p:cNvPr id="8" name="Stjerne med 32 tagger 1">
            <a:extLst>
              <a:ext uri="{FF2B5EF4-FFF2-40B4-BE49-F238E27FC236}">
                <a16:creationId xmlns:a16="http://schemas.microsoft.com/office/drawing/2014/main" id="{194653E1-A45E-470F-11C3-A124584F22FC}"/>
              </a:ext>
            </a:extLst>
          </p:cNvPr>
          <p:cNvSpPr/>
          <p:nvPr/>
        </p:nvSpPr>
        <p:spPr>
          <a:xfrm>
            <a:off x="7558937" y="3742439"/>
            <a:ext cx="5413566" cy="1954167"/>
          </a:xfrm>
          <a:prstGeom prst="star32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>
                <a:solidFill>
                  <a:sysClr val="windowText" lastClr="000000"/>
                </a:solidFill>
              </a:rPr>
              <a:t>NB! </a:t>
            </a:r>
            <a:r>
              <a:rPr lang="nb-NO" sz="2000" b="1" dirty="0" err="1">
                <a:solidFill>
                  <a:sysClr val="windowText" lastClr="000000"/>
                </a:solidFill>
              </a:rPr>
              <a:t>Only</a:t>
            </a:r>
            <a:r>
              <a:rPr lang="nb-NO" sz="2000" b="1" dirty="0">
                <a:solidFill>
                  <a:sysClr val="windowText" lastClr="000000"/>
                </a:solidFill>
              </a:rPr>
              <a:t> -</a:t>
            </a:r>
            <a:r>
              <a:rPr lang="nb-NO" sz="2000" b="1" dirty="0" err="1">
                <a:solidFill>
                  <a:sysClr val="windowText" lastClr="000000"/>
                </a:solidFill>
              </a:rPr>
              <a:t>copula</a:t>
            </a:r>
            <a:r>
              <a:rPr lang="nb-NO" sz="2000" b="1" dirty="0">
                <a:solidFill>
                  <a:sysClr val="windowText" lastClr="000000"/>
                </a:solidFill>
              </a:rPr>
              <a:t> in </a:t>
            </a:r>
            <a:r>
              <a:rPr lang="nb-NO" sz="2000" b="1" dirty="0" err="1">
                <a:solidFill>
                  <a:sysClr val="windowText" lastClr="000000"/>
                </a:solidFill>
              </a:rPr>
              <a:t>this</a:t>
            </a:r>
            <a:r>
              <a:rPr lang="nb-NO" sz="2000" b="1" dirty="0">
                <a:solidFill>
                  <a:sysClr val="windowText" lastClr="000000"/>
                </a:solidFill>
              </a:rPr>
              <a:t> </a:t>
            </a:r>
            <a:r>
              <a:rPr lang="nb-NO" sz="2000" b="1" dirty="0" err="1">
                <a:solidFill>
                  <a:sysClr val="windowText" lastClr="000000"/>
                </a:solidFill>
              </a:rPr>
              <a:t>article</a:t>
            </a:r>
            <a:r>
              <a:rPr lang="nb-NO" sz="2000" b="1" dirty="0">
                <a:solidFill>
                  <a:sysClr val="windowText" lastClr="000000"/>
                </a:solidFill>
              </a:rPr>
              <a:t> (</a:t>
            </a:r>
            <a:r>
              <a:rPr lang="nb-NO" sz="2000" b="1" dirty="0" err="1">
                <a:solidFill>
                  <a:sysClr val="windowText" lastClr="000000"/>
                </a:solidFill>
              </a:rPr>
              <a:t>we</a:t>
            </a:r>
            <a:r>
              <a:rPr lang="nb-NO" sz="2000" b="1" dirty="0">
                <a:solidFill>
                  <a:sysClr val="windowText" lastClr="000000"/>
                </a:solidFill>
              </a:rPr>
              <a:t> </a:t>
            </a:r>
            <a:r>
              <a:rPr lang="nb-NO" sz="2000" b="1" dirty="0" err="1">
                <a:solidFill>
                  <a:sysClr val="windowText" lastClr="000000"/>
                </a:solidFill>
              </a:rPr>
              <a:t>look</a:t>
            </a:r>
            <a:r>
              <a:rPr lang="nb-NO" sz="2000" b="1" dirty="0">
                <a:solidFill>
                  <a:sysClr val="windowText" lastClr="000000"/>
                </a:solidFill>
              </a:rPr>
              <a:t> at +</a:t>
            </a:r>
            <a:r>
              <a:rPr lang="nb-NO" sz="2000" b="1" dirty="0" err="1">
                <a:solidFill>
                  <a:sysClr val="windowText" lastClr="000000"/>
                </a:solidFill>
              </a:rPr>
              <a:t>copula</a:t>
            </a:r>
            <a:r>
              <a:rPr lang="nb-NO" sz="2000" b="1" dirty="0">
                <a:solidFill>
                  <a:sysClr val="windowText" lastClr="000000"/>
                </a:solidFill>
              </a:rPr>
              <a:t> and </a:t>
            </a:r>
            <a:r>
              <a:rPr lang="nb-NO" sz="2000" b="1" dirty="0" err="1">
                <a:solidFill>
                  <a:sysClr val="windowText" lastClr="000000"/>
                </a:solidFill>
              </a:rPr>
              <a:t>competition</a:t>
            </a:r>
            <a:r>
              <a:rPr lang="nb-NO" sz="2000" b="1" dirty="0">
                <a:solidFill>
                  <a:sysClr val="windowText" lastClr="000000"/>
                </a:solidFill>
              </a:rPr>
              <a:t> </a:t>
            </a:r>
            <a:r>
              <a:rPr lang="nb-NO" sz="2000" b="1" dirty="0" err="1">
                <a:solidFill>
                  <a:sysClr val="windowText" lastClr="000000"/>
                </a:solidFill>
              </a:rPr>
              <a:t>with</a:t>
            </a:r>
            <a:r>
              <a:rPr lang="nb-NO" sz="2000" b="1" dirty="0">
                <a:solidFill>
                  <a:sysClr val="windowText" lastClr="000000"/>
                </a:solidFill>
              </a:rPr>
              <a:t> INS in 2025)</a:t>
            </a:r>
          </a:p>
        </p:txBody>
      </p:sp>
    </p:spTree>
    <p:extLst>
      <p:ext uri="{BB962C8B-B14F-4D97-AF65-F5344CB8AC3E}">
        <p14:creationId xmlns:p14="http://schemas.microsoft.com/office/powerpoint/2010/main" val="82371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22E7A-3379-2B78-99ED-EAB2012E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480"/>
            <a:ext cx="10515600" cy="2644640"/>
          </a:xfrm>
        </p:spPr>
        <p:txBody>
          <a:bodyPr>
            <a:normAutofit/>
          </a:bodyPr>
          <a:lstStyle/>
          <a:p>
            <a:r>
              <a:rPr lang="en-GB" dirty="0"/>
              <a:t>Clausal or infinitival subject: short form</a:t>
            </a:r>
            <a:endParaRPr lang="en-NO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D59649B-38AC-8C70-08BC-FB8949130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78973"/>
            <a:ext cx="10515600" cy="26446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A9BEB1-6FFC-BBDD-4B41-C7780202DF1D}"/>
              </a:ext>
            </a:extLst>
          </p:cNvPr>
          <p:cNvSpPr/>
          <p:nvPr/>
        </p:nvSpPr>
        <p:spPr>
          <a:xfrm>
            <a:off x="8385464" y="4087085"/>
            <a:ext cx="585355" cy="112222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28567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2414B-A174-3316-19F5-C5D57C8A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Impersonal constructions with no subject: short form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C401A-1FC5-44F5-F0E0-CBD7AA39D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Здесь, в зоопарке, было </a:t>
            </a:r>
            <a:r>
              <a:rPr lang="ru-RU" b="1" dirty="0"/>
              <a:t>чудесно</a:t>
            </a:r>
            <a:r>
              <a:rPr lang="en-GB" b="1" baseline="-25000" dirty="0"/>
              <a:t>SF</a:t>
            </a:r>
            <a:r>
              <a:rPr lang="ru-RU" dirty="0"/>
              <a:t> и совсем не </a:t>
            </a:r>
            <a:r>
              <a:rPr lang="ru-RU" b="1" dirty="0"/>
              <a:t>страшно</a:t>
            </a:r>
            <a:r>
              <a:rPr lang="en-GB" b="1" baseline="-25000" dirty="0"/>
              <a:t>SF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en-GB" dirty="0"/>
              <a:t>‘Here, in the zoo, it was wonderful and there was nothing to be afraid of.’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nb-NO" dirty="0"/>
              <a:t>All 121 </a:t>
            </a:r>
            <a:r>
              <a:rPr lang="nb-NO" dirty="0" err="1"/>
              <a:t>examples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impersonal</a:t>
            </a:r>
            <a:r>
              <a:rPr lang="nb-NO" dirty="0"/>
              <a:t> </a:t>
            </a:r>
            <a:r>
              <a:rPr lang="nb-NO" dirty="0" err="1"/>
              <a:t>constructions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overt</a:t>
            </a:r>
            <a:r>
              <a:rPr lang="nb-NO" dirty="0"/>
              <a:t> </a:t>
            </a:r>
            <a:r>
              <a:rPr lang="nb-NO" dirty="0" err="1"/>
              <a:t>subject</a:t>
            </a:r>
            <a:r>
              <a:rPr lang="nb-NO" dirty="0"/>
              <a:t> in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dataset</a:t>
            </a:r>
            <a:r>
              <a:rPr lang="nb-NO" dirty="0"/>
              <a:t> have </a:t>
            </a:r>
            <a:r>
              <a:rPr lang="nb-NO" dirty="0" err="1"/>
              <a:t>short</a:t>
            </a:r>
            <a:r>
              <a:rPr lang="nb-NO" dirty="0"/>
              <a:t> form.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897995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442FB-607B-D1A3-6C21-5746F427A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5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Non-personal neuter pronouns as subjects: short form</a:t>
            </a:r>
            <a:endParaRPr lang="en-N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9A9A79-C009-4DAB-B891-918C2F84A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96718"/>
            <a:ext cx="10515600" cy="3491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E7CB03-33B2-9E4A-4E31-1A19D6879DA6}"/>
              </a:ext>
            </a:extLst>
          </p:cNvPr>
          <p:cNvSpPr txBox="1"/>
          <p:nvPr/>
        </p:nvSpPr>
        <p:spPr>
          <a:xfrm>
            <a:off x="838200" y="4988104"/>
            <a:ext cx="109658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Всё было </a:t>
            </a:r>
            <a:r>
              <a:rPr lang="ru-RU" sz="3600" b="1" dirty="0"/>
              <a:t>безуспешно</a:t>
            </a:r>
            <a:r>
              <a:rPr lang="en-GB" sz="3600" b="1" baseline="-25000" dirty="0"/>
              <a:t>SF</a:t>
            </a:r>
            <a:r>
              <a:rPr lang="ru-RU" sz="3600" dirty="0"/>
              <a:t>.</a:t>
            </a:r>
          </a:p>
          <a:p>
            <a:r>
              <a:rPr lang="en-GB" sz="3600" dirty="0"/>
              <a:t>‘Everything was unsuccessful.’</a:t>
            </a:r>
            <a:endParaRPr lang="ru-RU" sz="3600" dirty="0"/>
          </a:p>
          <a:p>
            <a:endParaRPr lang="en-NO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85D5CD-B1EB-F8E7-7B16-F84B8F2CBA98}"/>
              </a:ext>
            </a:extLst>
          </p:cNvPr>
          <p:cNvSpPr/>
          <p:nvPr/>
        </p:nvSpPr>
        <p:spPr>
          <a:xfrm>
            <a:off x="8255669" y="2688146"/>
            <a:ext cx="585355" cy="210042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67284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A83C-B7F5-ABC9-3B88-2719BADE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5"/>
            <a:ext cx="10515600" cy="1325563"/>
          </a:xfrm>
        </p:spPr>
        <p:txBody>
          <a:bodyPr/>
          <a:lstStyle/>
          <a:p>
            <a:r>
              <a:rPr lang="nb-NO" dirty="0" err="1"/>
              <a:t>Summary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(</a:t>
            </a:r>
            <a:r>
              <a:rPr lang="nb-NO" dirty="0" err="1"/>
              <a:t>nearly</a:t>
            </a:r>
            <a:r>
              <a:rPr lang="nb-NO" dirty="0"/>
              <a:t>) </a:t>
            </a:r>
            <a:r>
              <a:rPr lang="nb-NO" dirty="0" err="1"/>
              <a:t>categorical</a:t>
            </a:r>
            <a:r>
              <a:rPr lang="nb-NO" dirty="0"/>
              <a:t> </a:t>
            </a:r>
            <a:r>
              <a:rPr lang="nb-NO" dirty="0" err="1"/>
              <a:t>rules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D8401-9BED-0E47-ECEC-A612AEB6B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298"/>
            <a:ext cx="10515600" cy="1838787"/>
          </a:xfrm>
        </p:spPr>
        <p:txBody>
          <a:bodyPr>
            <a:normAutofit lnSpcReduction="10000"/>
          </a:bodyPr>
          <a:lstStyle/>
          <a:p>
            <a:r>
              <a:rPr lang="en-NO" dirty="0"/>
              <a:t>Gerund </a:t>
            </a:r>
            <a:r>
              <a:rPr lang="ru-RU" dirty="0"/>
              <a:t>будучи </a:t>
            </a:r>
            <a:r>
              <a:rPr lang="nb-NO" dirty="0"/>
              <a:t>-&gt; INS</a:t>
            </a:r>
          </a:p>
          <a:p>
            <a:r>
              <a:rPr lang="nb-NO" dirty="0" err="1"/>
              <a:t>Complement</a:t>
            </a:r>
            <a:r>
              <a:rPr lang="nb-NO" dirty="0"/>
              <a:t> -&gt; SF</a:t>
            </a:r>
          </a:p>
          <a:p>
            <a:r>
              <a:rPr lang="nb-NO" dirty="0"/>
              <a:t>“Non-standard </a:t>
            </a:r>
            <a:r>
              <a:rPr lang="nb-NO" dirty="0" err="1"/>
              <a:t>subjects</a:t>
            </a:r>
            <a:r>
              <a:rPr lang="nb-NO" dirty="0"/>
              <a:t>” (</a:t>
            </a:r>
            <a:r>
              <a:rPr lang="en-GB" dirty="0"/>
              <a:t>clauses, infinitives, non-­personal pronouns, and zero subjects in impersonal sentences</a:t>
            </a:r>
            <a:r>
              <a:rPr lang="nb-NO" dirty="0"/>
              <a:t>) -&gt; SF</a:t>
            </a:r>
            <a:endParaRPr lang="en-NO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8CFBBE-C3A3-8104-F0A8-E8BB5FAAFADD}"/>
              </a:ext>
            </a:extLst>
          </p:cNvPr>
          <p:cNvSpPr/>
          <p:nvPr/>
        </p:nvSpPr>
        <p:spPr>
          <a:xfrm>
            <a:off x="838200" y="3096085"/>
            <a:ext cx="10109200" cy="12598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4000" dirty="0"/>
              <a:t>Note: non-standard subjects refer to </a:t>
            </a:r>
            <a:r>
              <a:rPr lang="en-NO" sz="4000" b="1" dirty="0"/>
              <a:t>events</a:t>
            </a:r>
            <a:r>
              <a:rPr lang="en-NO" sz="4000" dirty="0"/>
              <a:t>, standard subjects refer to </a:t>
            </a:r>
            <a:r>
              <a:rPr lang="en-NO" sz="4000" b="1" dirty="0"/>
              <a:t>participants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B0387-7F64-2ACD-232B-AF5243C20EAB}"/>
              </a:ext>
            </a:extLst>
          </p:cNvPr>
          <p:cNvSpPr txBox="1"/>
          <p:nvPr/>
        </p:nvSpPr>
        <p:spPr>
          <a:xfrm>
            <a:off x="353290" y="4524636"/>
            <a:ext cx="5372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Non-standard </a:t>
            </a:r>
            <a:r>
              <a:rPr lang="nb-NO" sz="2800" dirty="0" err="1"/>
              <a:t>subject</a:t>
            </a:r>
            <a:r>
              <a:rPr lang="nb-NO" sz="2800" dirty="0"/>
              <a:t> </a:t>
            </a:r>
            <a:r>
              <a:rPr lang="ru-RU" sz="2800" dirty="0"/>
              <a:t>это</a:t>
            </a:r>
            <a:r>
              <a:rPr lang="nb-NO" sz="2800" dirty="0"/>
              <a:t>:</a:t>
            </a:r>
          </a:p>
          <a:p>
            <a:r>
              <a:rPr lang="ru-RU" sz="2800" dirty="0"/>
              <a:t>Умру-то – это </a:t>
            </a:r>
            <a:r>
              <a:rPr lang="ru-RU" sz="2800" b="1" dirty="0"/>
              <a:t>ясно</a:t>
            </a:r>
            <a:r>
              <a:rPr lang="en-GB" sz="2800" b="1" baseline="-25000" dirty="0"/>
              <a:t>SF</a:t>
            </a:r>
            <a:r>
              <a:rPr lang="ru-RU" sz="2800" dirty="0"/>
              <a:t>, но не сейчас.</a:t>
            </a:r>
            <a:endParaRPr lang="nb-NO" sz="2800" dirty="0"/>
          </a:p>
          <a:p>
            <a:r>
              <a:rPr lang="en-GB" sz="2800" dirty="0"/>
              <a:t>‘I am going to die – that is clear, but not now.’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FBDB-23DE-D9C3-D952-D3D386CC253A}"/>
              </a:ext>
            </a:extLst>
          </p:cNvPr>
          <p:cNvSpPr txBox="1"/>
          <p:nvPr/>
        </p:nvSpPr>
        <p:spPr>
          <a:xfrm>
            <a:off x="5829299" y="4524636"/>
            <a:ext cx="60994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Standard </a:t>
            </a:r>
            <a:r>
              <a:rPr lang="nb-NO" sz="2800" dirty="0" err="1"/>
              <a:t>subject</a:t>
            </a:r>
            <a:r>
              <a:rPr lang="nb-NO" sz="2800" dirty="0"/>
              <a:t> </a:t>
            </a:r>
            <a:r>
              <a:rPr lang="ru-RU" sz="2800" dirty="0"/>
              <a:t>оно</a:t>
            </a:r>
            <a:r>
              <a:rPr lang="nb-NO" sz="2800" dirty="0"/>
              <a:t>:</a:t>
            </a:r>
          </a:p>
          <a:p>
            <a:r>
              <a:rPr lang="ru-RU" sz="2800" dirty="0"/>
              <a:t>В избе всего одно окно и оно </a:t>
            </a:r>
            <a:r>
              <a:rPr lang="ru-RU" sz="2800" b="1" dirty="0"/>
              <a:t>грязно</a:t>
            </a:r>
            <a:r>
              <a:rPr lang="en-GB" sz="2800" b="1" baseline="-25000" dirty="0"/>
              <a:t>SF</a:t>
            </a:r>
            <a:r>
              <a:rPr lang="ru-RU" sz="2800" dirty="0"/>
              <a:t>.</a:t>
            </a:r>
            <a:endParaRPr lang="nb-NO" sz="2800" dirty="0"/>
          </a:p>
          <a:p>
            <a:r>
              <a:rPr lang="en-GB" sz="2800" dirty="0"/>
              <a:t>‘In the hut there is only one window, and it is dirty.’</a:t>
            </a:r>
          </a:p>
        </p:txBody>
      </p:sp>
    </p:spTree>
    <p:extLst>
      <p:ext uri="{BB962C8B-B14F-4D97-AF65-F5344CB8AC3E}">
        <p14:creationId xmlns:p14="http://schemas.microsoft.com/office/powerpoint/2010/main" val="21975610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567F-9354-ABF3-5E6B-F4BF652CC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INS vs. SF in sentences with an infinitive, imperative, or subjunctive form of </a:t>
            </a:r>
            <a:r>
              <a:rPr lang="ru-RU" dirty="0"/>
              <a:t>быть</a:t>
            </a:r>
            <a:endParaRPr lang="en-N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9E8169-3398-0EE4-DB72-59566A67C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793224"/>
            <a:ext cx="10165125" cy="3388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EBD392-3DCB-CD48-C772-E3CF894DFB3C}"/>
              </a:ext>
            </a:extLst>
          </p:cNvPr>
          <p:cNvSpPr txBox="1"/>
          <p:nvPr/>
        </p:nvSpPr>
        <p:spPr>
          <a:xfrm>
            <a:off x="838201" y="5268189"/>
            <a:ext cx="10165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INS in 65.2% </a:t>
            </a:r>
            <a:r>
              <a:rPr lang="nb-NO" sz="3600" dirty="0" err="1"/>
              <a:t>of</a:t>
            </a:r>
            <a:r>
              <a:rPr lang="nb-NO" sz="3600" dirty="0"/>
              <a:t> relevant </a:t>
            </a:r>
            <a:r>
              <a:rPr lang="nb-NO" sz="3600" dirty="0" err="1"/>
              <a:t>examples</a:t>
            </a:r>
            <a:endParaRPr lang="nb-NO" sz="3600" dirty="0"/>
          </a:p>
          <a:p>
            <a:r>
              <a:rPr lang="nb-NO" sz="3600" dirty="0" err="1"/>
              <a:t>Adjective_form</a:t>
            </a:r>
            <a:r>
              <a:rPr lang="nb-NO" sz="3600" dirty="0"/>
              <a:t>∼ </a:t>
            </a:r>
            <a:r>
              <a:rPr lang="nb-NO" sz="3600" dirty="0" err="1"/>
              <a:t>Copula</a:t>
            </a:r>
            <a:r>
              <a:rPr lang="nb-NO" sz="3600" dirty="0"/>
              <a:t> + (1|Lemma_adjective)</a:t>
            </a:r>
          </a:p>
          <a:p>
            <a:endParaRPr lang="nb-NO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75443E-A014-0C0D-310A-D9DCF40D4B38}"/>
              </a:ext>
            </a:extLst>
          </p:cNvPr>
          <p:cNvSpPr/>
          <p:nvPr/>
        </p:nvSpPr>
        <p:spPr>
          <a:xfrm>
            <a:off x="3912269" y="2916746"/>
            <a:ext cx="719889" cy="20643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464325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AFAB1-510F-C238-78A4-0740E5CD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Effect of copula forms on prediction of instrumental forms of predicate adjectives</a:t>
            </a:r>
            <a:endParaRPr lang="en-N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F3015D-35F2-DCE8-69D9-161BDABE3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378" y="1690688"/>
            <a:ext cx="7575243" cy="487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096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0A047-9A4F-0140-4C5A-B3524F6C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Typical patterns for infinitives, imperatives, subjunctives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E2B17-13AE-26B7-72D1-79F5C053B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2400" dirty="0" err="1"/>
              <a:t>Infinitive</a:t>
            </a:r>
            <a:r>
              <a:rPr lang="nb-NO" sz="2400" dirty="0"/>
              <a:t>:</a:t>
            </a:r>
          </a:p>
          <a:p>
            <a:pPr marL="0" indent="0">
              <a:buNone/>
            </a:pPr>
            <a:r>
              <a:rPr lang="ru-RU" sz="2400" dirty="0"/>
              <a:t>А для чего быть </a:t>
            </a:r>
            <a:r>
              <a:rPr lang="ru-RU" sz="2400" b="1" dirty="0"/>
              <a:t>богатым</a:t>
            </a:r>
            <a:r>
              <a:rPr lang="en-GB" sz="2400" b="1" baseline="-25000" dirty="0"/>
              <a:t>INS</a:t>
            </a:r>
            <a:r>
              <a:rPr lang="ru-RU" sz="2400" dirty="0"/>
              <a:t>?</a:t>
            </a:r>
          </a:p>
          <a:p>
            <a:pPr marL="0" indent="0">
              <a:buNone/>
            </a:pPr>
            <a:r>
              <a:rPr lang="nb-NO" sz="2400" dirty="0"/>
              <a:t>‘</a:t>
            </a:r>
            <a:r>
              <a:rPr lang="nb-NO" sz="2400" dirty="0" err="1"/>
              <a:t>But</a:t>
            </a:r>
            <a:r>
              <a:rPr lang="nb-NO" sz="2400" dirty="0"/>
              <a:t> </a:t>
            </a:r>
            <a:r>
              <a:rPr lang="nb-NO" sz="2400" dirty="0" err="1"/>
              <a:t>what’s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point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being</a:t>
            </a:r>
            <a:r>
              <a:rPr lang="nb-NO" sz="2400" dirty="0"/>
              <a:t> </a:t>
            </a:r>
            <a:r>
              <a:rPr lang="nb-NO" sz="2400" dirty="0" err="1"/>
              <a:t>rich</a:t>
            </a:r>
            <a:r>
              <a:rPr lang="nb-NO" sz="2400" dirty="0"/>
              <a:t>?’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Imperative 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Не будь </a:t>
            </a:r>
            <a:r>
              <a:rPr lang="ru-RU" sz="2400" b="1" dirty="0"/>
              <a:t>ревнив</a:t>
            </a:r>
            <a:r>
              <a:rPr lang="en-GB" sz="2400" b="1" baseline="-25000" dirty="0"/>
              <a:t>SF</a:t>
            </a:r>
            <a:r>
              <a:rPr lang="ru-RU" sz="2400" dirty="0"/>
              <a:t>, ответил Пилат и потер руки.</a:t>
            </a:r>
          </a:p>
          <a:p>
            <a:pPr marL="0" indent="0">
              <a:buNone/>
            </a:pPr>
            <a:r>
              <a:rPr lang="nb-NO" sz="2400" dirty="0"/>
              <a:t>‘</a:t>
            </a:r>
            <a:r>
              <a:rPr lang="nb-NO" sz="2400" dirty="0" err="1"/>
              <a:t>Don’t</a:t>
            </a:r>
            <a:r>
              <a:rPr lang="nb-NO" sz="2400" dirty="0"/>
              <a:t> be </a:t>
            </a:r>
            <a:r>
              <a:rPr lang="nb-NO" sz="2400" dirty="0" err="1"/>
              <a:t>jealous</a:t>
            </a:r>
            <a:r>
              <a:rPr lang="nb-NO" sz="2400" dirty="0"/>
              <a:t> [...], </a:t>
            </a:r>
            <a:r>
              <a:rPr lang="nb-NO" sz="2400" dirty="0" err="1"/>
              <a:t>Pilate</a:t>
            </a:r>
            <a:r>
              <a:rPr lang="nb-NO" sz="2400" dirty="0"/>
              <a:t> </a:t>
            </a:r>
            <a:r>
              <a:rPr lang="nb-NO" sz="2400" dirty="0" err="1"/>
              <a:t>answered</a:t>
            </a:r>
            <a:r>
              <a:rPr lang="nb-NO" sz="2400" dirty="0"/>
              <a:t> and </a:t>
            </a:r>
            <a:r>
              <a:rPr lang="nb-NO" sz="2400" dirty="0" err="1"/>
              <a:t>rubbed</a:t>
            </a:r>
            <a:r>
              <a:rPr lang="nb-NO" sz="2400" dirty="0"/>
              <a:t> his hands.’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err="1"/>
              <a:t>Subjunctive</a:t>
            </a:r>
            <a:r>
              <a:rPr lang="nb-NO" sz="2400" dirty="0"/>
              <a:t>: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Однако успех «третьей колонны» был бы </a:t>
            </a:r>
            <a:r>
              <a:rPr lang="ru-RU" sz="2400" b="1" dirty="0"/>
              <a:t>возможен</a:t>
            </a:r>
            <a:r>
              <a:rPr lang="en-GB" sz="2400" b="1" baseline="-25000" dirty="0"/>
              <a:t>SF</a:t>
            </a:r>
            <a:r>
              <a:rPr lang="ru-RU" sz="2400" dirty="0"/>
              <a:t> лишь при условии, если бы она была последовательно оппозиционной.</a:t>
            </a:r>
            <a:endParaRPr lang="nb-NO" sz="2400" dirty="0"/>
          </a:p>
          <a:p>
            <a:pPr marL="0" indent="0">
              <a:buNone/>
            </a:pPr>
            <a:r>
              <a:rPr lang="en-GB" sz="2400" dirty="0"/>
              <a:t>‘However, the success of the “third column” would only be possible under the condition</a:t>
            </a:r>
          </a:p>
          <a:p>
            <a:pPr marL="0" indent="0">
              <a:buNone/>
            </a:pPr>
            <a:r>
              <a:rPr lang="en-GB" sz="2400" dirty="0"/>
              <a:t>that the “third column” would be consistently oppositional […].’</a:t>
            </a:r>
          </a:p>
          <a:p>
            <a:pPr marL="0" indent="0">
              <a:buNone/>
            </a:pPr>
            <a:endParaRPr lang="en-NO" sz="2400" dirty="0"/>
          </a:p>
        </p:txBody>
      </p:sp>
    </p:spTree>
    <p:extLst>
      <p:ext uri="{BB962C8B-B14F-4D97-AF65-F5344CB8AC3E}">
        <p14:creationId xmlns:p14="http://schemas.microsoft.com/office/powerpoint/2010/main" val="36572633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3666A-AB1F-BBDD-5B02-D6490E70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en-NO" sz="4000" dirty="0"/>
              <a:t>Individual adjectives have their own preferences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08892-E362-E28C-D415-26FB11971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865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Adjectives </a:t>
            </a:r>
            <a:r>
              <a:rPr lang="en-GB" dirty="0" err="1"/>
              <a:t>favoring</a:t>
            </a:r>
            <a:r>
              <a:rPr lang="en-GB" dirty="0"/>
              <a:t> INS: </a:t>
            </a:r>
            <a:r>
              <a:rPr lang="en-GB" i="1" dirty="0" err="1"/>
              <a:t>pročnyj</a:t>
            </a:r>
            <a:r>
              <a:rPr lang="en-GB" i="1" dirty="0"/>
              <a:t> </a:t>
            </a:r>
            <a:r>
              <a:rPr lang="en-GB" dirty="0"/>
              <a:t>‘firm’, </a:t>
            </a:r>
            <a:r>
              <a:rPr lang="en-GB" i="1" dirty="0" err="1"/>
              <a:t>steril’nyj</a:t>
            </a:r>
            <a:r>
              <a:rPr lang="en-GB" i="1" dirty="0"/>
              <a:t> </a:t>
            </a:r>
            <a:r>
              <a:rPr lang="en-GB" dirty="0"/>
              <a:t>‘sterile’, </a:t>
            </a:r>
            <a:r>
              <a:rPr lang="en-GB" i="1" dirty="0" err="1"/>
              <a:t>krepkij</a:t>
            </a:r>
            <a:r>
              <a:rPr lang="en-GB" i="1" dirty="0"/>
              <a:t> </a:t>
            </a:r>
            <a:r>
              <a:rPr lang="en-GB" dirty="0"/>
              <a:t>‘strong’</a:t>
            </a:r>
          </a:p>
          <a:p>
            <a:r>
              <a:rPr lang="en-GB" dirty="0"/>
              <a:t>Adjectives </a:t>
            </a:r>
            <a:r>
              <a:rPr lang="en-GB" dirty="0" err="1"/>
              <a:t>favoring</a:t>
            </a:r>
            <a:r>
              <a:rPr lang="en-GB" dirty="0"/>
              <a:t> SF: </a:t>
            </a:r>
            <a:r>
              <a:rPr lang="en-GB" i="1" dirty="0" err="1"/>
              <a:t>vidnyj</a:t>
            </a:r>
            <a:r>
              <a:rPr lang="en-GB" i="1" dirty="0"/>
              <a:t> </a:t>
            </a:r>
            <a:r>
              <a:rPr lang="en-GB" dirty="0"/>
              <a:t>‘visible, prominent’, </a:t>
            </a:r>
            <a:r>
              <a:rPr lang="en-GB" i="1" dirty="0" err="1"/>
              <a:t>uznavaemyj</a:t>
            </a:r>
            <a:r>
              <a:rPr lang="en-GB" i="1" dirty="0"/>
              <a:t> </a:t>
            </a:r>
            <a:r>
              <a:rPr lang="en-GB" dirty="0"/>
              <a:t>‘recognizable’, </a:t>
            </a:r>
            <a:r>
              <a:rPr lang="en-GB" i="1" dirty="0" err="1"/>
              <a:t>sostojatel’nyj</a:t>
            </a:r>
            <a:r>
              <a:rPr lang="en-GB" i="1" dirty="0"/>
              <a:t> </a:t>
            </a:r>
            <a:r>
              <a:rPr lang="en-GB" dirty="0"/>
              <a:t>‘solvent’, </a:t>
            </a:r>
            <a:r>
              <a:rPr lang="en-GB" i="1" dirty="0" err="1"/>
              <a:t>raznoobraznyj</a:t>
            </a:r>
            <a:r>
              <a:rPr lang="en-GB" i="1" dirty="0"/>
              <a:t> </a:t>
            </a:r>
            <a:r>
              <a:rPr lang="en-GB" dirty="0"/>
              <a:t>‘varied’, </a:t>
            </a:r>
            <a:r>
              <a:rPr lang="en-GB" i="1" dirty="0" err="1"/>
              <a:t>različnyj</a:t>
            </a:r>
            <a:r>
              <a:rPr lang="en-GB" i="1" dirty="0"/>
              <a:t> </a:t>
            </a:r>
            <a:r>
              <a:rPr lang="en-GB" dirty="0"/>
              <a:t>‘heterogeneous’, </a:t>
            </a:r>
            <a:r>
              <a:rPr lang="en-GB" i="1" dirty="0" err="1"/>
              <a:t>ravnyj</a:t>
            </a:r>
            <a:r>
              <a:rPr lang="en-GB" i="1" dirty="0"/>
              <a:t> </a:t>
            </a:r>
            <a:r>
              <a:rPr lang="en-GB" dirty="0"/>
              <a:t>‘equal’, </a:t>
            </a:r>
            <a:r>
              <a:rPr lang="en-GB" i="1" dirty="0" err="1"/>
              <a:t>produmannyj</a:t>
            </a:r>
            <a:r>
              <a:rPr lang="en-GB" i="1" dirty="0"/>
              <a:t> </a:t>
            </a:r>
            <a:r>
              <a:rPr lang="en-GB" dirty="0"/>
              <a:t>‘well thought­-out’, </a:t>
            </a:r>
            <a:r>
              <a:rPr lang="en-GB" i="1" dirty="0" err="1"/>
              <a:t>primenimyj</a:t>
            </a:r>
            <a:r>
              <a:rPr lang="en-GB" i="1" dirty="0"/>
              <a:t> </a:t>
            </a:r>
            <a:r>
              <a:rPr lang="en-GB" dirty="0"/>
              <a:t>‘applicable’, </a:t>
            </a:r>
            <a:r>
              <a:rPr lang="en-GB" i="1" dirty="0" err="1"/>
              <a:t>pravyj</a:t>
            </a:r>
            <a:r>
              <a:rPr lang="en-GB" i="1" dirty="0"/>
              <a:t> </a:t>
            </a:r>
            <a:r>
              <a:rPr lang="en-GB" dirty="0"/>
              <a:t>‘right’, </a:t>
            </a:r>
            <a:r>
              <a:rPr lang="en-GB" i="1" dirty="0" err="1"/>
              <a:t>pravdivyj</a:t>
            </a:r>
            <a:r>
              <a:rPr lang="en-GB" i="1" dirty="0"/>
              <a:t> </a:t>
            </a:r>
            <a:r>
              <a:rPr lang="en-GB" dirty="0"/>
              <a:t>‘true’, </a:t>
            </a:r>
            <a:r>
              <a:rPr lang="en-GB" i="1" dirty="0" err="1"/>
              <a:t>poxožij</a:t>
            </a:r>
            <a:r>
              <a:rPr lang="en-GB" i="1" dirty="0"/>
              <a:t> </a:t>
            </a:r>
            <a:r>
              <a:rPr lang="en-GB" dirty="0"/>
              <a:t>‘similar’, </a:t>
            </a:r>
            <a:r>
              <a:rPr lang="en-GB" i="1" dirty="0" err="1"/>
              <a:t>ploxoj</a:t>
            </a:r>
            <a:r>
              <a:rPr lang="en-GB" i="1" dirty="0"/>
              <a:t> </a:t>
            </a:r>
            <a:r>
              <a:rPr lang="en-GB" dirty="0"/>
              <a:t>‘bad’, </a:t>
            </a:r>
            <a:r>
              <a:rPr lang="en-GB" i="1" dirty="0" err="1"/>
              <a:t>otnositel’nyj</a:t>
            </a:r>
            <a:r>
              <a:rPr lang="en-GB" i="1" dirty="0"/>
              <a:t> </a:t>
            </a:r>
            <a:r>
              <a:rPr lang="en-GB" dirty="0"/>
              <a:t>‘relative’, </a:t>
            </a:r>
            <a:r>
              <a:rPr lang="en-GB" i="1" dirty="0" err="1"/>
              <a:t>oskorbitel’nyj</a:t>
            </a:r>
            <a:r>
              <a:rPr lang="en-GB" i="1" dirty="0"/>
              <a:t> </a:t>
            </a:r>
            <a:r>
              <a:rPr lang="en-GB" dirty="0"/>
              <a:t>‘offensive’, </a:t>
            </a:r>
            <a:r>
              <a:rPr lang="en-GB" i="1" dirty="0" err="1"/>
              <a:t>odetyj</a:t>
            </a:r>
            <a:r>
              <a:rPr lang="en-GB" i="1" dirty="0"/>
              <a:t> </a:t>
            </a:r>
            <a:r>
              <a:rPr lang="en-GB" dirty="0"/>
              <a:t>‘dressed’, </a:t>
            </a:r>
            <a:r>
              <a:rPr lang="en-GB" i="1" dirty="0" err="1"/>
              <a:t>nepravil’nyj</a:t>
            </a:r>
            <a:r>
              <a:rPr lang="en-GB" i="1" dirty="0"/>
              <a:t> </a:t>
            </a:r>
            <a:r>
              <a:rPr lang="en-GB" dirty="0"/>
              <a:t>‘incorrect’, </a:t>
            </a:r>
            <a:r>
              <a:rPr lang="en-GB" i="1" dirty="0" err="1"/>
              <a:t>negativnyj</a:t>
            </a:r>
            <a:r>
              <a:rPr lang="en-GB" i="1" dirty="0"/>
              <a:t> </a:t>
            </a:r>
            <a:r>
              <a:rPr lang="en-GB" dirty="0"/>
              <a:t>‘negative’, </a:t>
            </a:r>
            <a:r>
              <a:rPr lang="en-GB" i="1" dirty="0" err="1"/>
              <a:t>grubyj</a:t>
            </a:r>
            <a:r>
              <a:rPr lang="en-GB" i="1" dirty="0"/>
              <a:t> </a:t>
            </a:r>
            <a:r>
              <a:rPr lang="en-GB" dirty="0"/>
              <a:t>‘coarse’, </a:t>
            </a:r>
            <a:r>
              <a:rPr lang="en-GB" i="1" dirty="0" err="1"/>
              <a:t>demokratičnyj</a:t>
            </a:r>
            <a:r>
              <a:rPr lang="en-GB" i="1" dirty="0"/>
              <a:t> </a:t>
            </a:r>
            <a:r>
              <a:rPr lang="en-GB" dirty="0"/>
              <a:t>‘democratic’, </a:t>
            </a:r>
            <a:r>
              <a:rPr lang="en-GB" i="1" dirty="0" err="1"/>
              <a:t>blagodarnyj</a:t>
            </a:r>
            <a:r>
              <a:rPr lang="en-GB" i="1" dirty="0"/>
              <a:t> </a:t>
            </a:r>
            <a:r>
              <a:rPr lang="en-GB" dirty="0"/>
              <a:t>‘grateful’, </a:t>
            </a:r>
            <a:r>
              <a:rPr lang="en-GB" i="1" dirty="0" err="1"/>
              <a:t>uverennyj</a:t>
            </a:r>
            <a:r>
              <a:rPr lang="en-GB" i="1" dirty="0"/>
              <a:t> </a:t>
            </a:r>
            <a:r>
              <a:rPr lang="en-GB" dirty="0"/>
              <a:t>‘convinced’, </a:t>
            </a:r>
            <a:r>
              <a:rPr lang="en-GB" i="1" dirty="0" err="1"/>
              <a:t>gotovyj</a:t>
            </a:r>
            <a:r>
              <a:rPr lang="en-GB" i="1" dirty="0"/>
              <a:t> </a:t>
            </a:r>
            <a:r>
              <a:rPr lang="en-GB" dirty="0"/>
              <a:t>‘ready’, </a:t>
            </a:r>
            <a:r>
              <a:rPr lang="en-GB" i="1" dirty="0" err="1"/>
              <a:t>xorošij</a:t>
            </a:r>
            <a:r>
              <a:rPr lang="en-GB" i="1" dirty="0"/>
              <a:t> </a:t>
            </a:r>
            <a:r>
              <a:rPr lang="en-GB" dirty="0"/>
              <a:t>‘good’, </a:t>
            </a:r>
            <a:r>
              <a:rPr lang="en-GB" i="1" dirty="0" err="1"/>
              <a:t>vrednyj</a:t>
            </a:r>
            <a:r>
              <a:rPr lang="en-GB" i="1" dirty="0"/>
              <a:t> </a:t>
            </a:r>
            <a:r>
              <a:rPr lang="en-GB" dirty="0"/>
              <a:t>‘harmful’, </a:t>
            </a:r>
            <a:r>
              <a:rPr lang="en-GB" i="1" dirty="0" err="1"/>
              <a:t>slyšnyj</a:t>
            </a:r>
            <a:r>
              <a:rPr lang="en-GB" i="1" dirty="0"/>
              <a:t> </a:t>
            </a:r>
            <a:r>
              <a:rPr lang="en-GB" dirty="0"/>
              <a:t>‘audible’, </a:t>
            </a:r>
            <a:r>
              <a:rPr lang="en-GB" i="1" dirty="0" err="1"/>
              <a:t>nepravyj</a:t>
            </a:r>
            <a:r>
              <a:rPr lang="en-GB" i="1" dirty="0"/>
              <a:t> </a:t>
            </a:r>
            <a:r>
              <a:rPr lang="en-GB" dirty="0"/>
              <a:t>‘incorrect’</a:t>
            </a:r>
          </a:p>
          <a:p>
            <a:endParaRPr lang="en-NO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00C1BD1-0F24-368C-34FD-BAA67268E168}"/>
              </a:ext>
            </a:extLst>
          </p:cNvPr>
          <p:cNvSpPr/>
          <p:nvPr/>
        </p:nvSpPr>
        <p:spPr>
          <a:xfrm>
            <a:off x="838200" y="5459991"/>
            <a:ext cx="10109200" cy="12598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4000" dirty="0"/>
              <a:t>Note: many adjectives favoring SF are historically participles</a:t>
            </a:r>
            <a:endParaRPr lang="en-NO" sz="4000" b="1" dirty="0"/>
          </a:p>
        </p:txBody>
      </p:sp>
    </p:spTree>
    <p:extLst>
      <p:ext uri="{BB962C8B-B14F-4D97-AF65-F5344CB8AC3E}">
        <p14:creationId xmlns:p14="http://schemas.microsoft.com/office/powerpoint/2010/main" val="4249631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5EEA-DFCD-CABF-32A5-57CC650F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 fontScale="90000"/>
          </a:bodyPr>
          <a:lstStyle/>
          <a:p>
            <a:r>
              <a:rPr lang="en-GB" dirty="0"/>
              <a:t>Decision tree for predicate adjective</a:t>
            </a:r>
            <a:endParaRPr lang="en-N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E66430-C553-924F-7455-9CBEF90D4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60161"/>
            <a:ext cx="7211291" cy="57298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D2DFB7-3298-D7A4-B667-DE96509EACDB}"/>
              </a:ext>
            </a:extLst>
          </p:cNvPr>
          <p:cNvSpPr/>
          <p:nvPr/>
        </p:nvSpPr>
        <p:spPr>
          <a:xfrm>
            <a:off x="6265350" y="4613066"/>
            <a:ext cx="1784141" cy="176345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7B6A422-ECF1-6452-8A60-C32CFE7A9F7B}"/>
              </a:ext>
            </a:extLst>
          </p:cNvPr>
          <p:cNvSpPr/>
          <p:nvPr/>
        </p:nvSpPr>
        <p:spPr>
          <a:xfrm>
            <a:off x="7525593" y="1039091"/>
            <a:ext cx="4314436" cy="3071663"/>
          </a:xfrm>
          <a:prstGeom prst="wedgeRoundRectCallout">
            <a:avLst>
              <a:gd name="adj1" fmla="val -37953"/>
              <a:gd name="adj2" fmla="val 65533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/>
              <a:t>The </a:t>
            </a:r>
            <a:r>
              <a:rPr lang="nb-NO" sz="3600" dirty="0" err="1"/>
              <a:t>next</a:t>
            </a:r>
            <a:r>
              <a:rPr lang="nb-NO" sz="3600" dirty="0"/>
              <a:t> </a:t>
            </a:r>
            <a:r>
              <a:rPr lang="nb-NO" sz="3600" dirty="0" err="1"/>
              <a:t>step</a:t>
            </a:r>
            <a:r>
              <a:rPr lang="nb-NO" sz="3600" dirty="0"/>
              <a:t> is to </a:t>
            </a:r>
            <a:r>
              <a:rPr lang="nb-NO" sz="3600" dirty="0" err="1"/>
              <a:t>focus</a:t>
            </a:r>
            <a:r>
              <a:rPr lang="nb-NO" sz="3600" dirty="0"/>
              <a:t> just </a:t>
            </a:r>
            <a:r>
              <a:rPr lang="nb-NO" sz="3600" dirty="0" err="1"/>
              <a:t>on</a:t>
            </a:r>
            <a:r>
              <a:rPr lang="nb-NO" sz="3600" dirty="0"/>
              <a:t> </a:t>
            </a:r>
            <a:r>
              <a:rPr lang="nb-NO" sz="3600" dirty="0" err="1"/>
              <a:t>these</a:t>
            </a:r>
            <a:r>
              <a:rPr lang="nb-NO" sz="3600" dirty="0"/>
              <a:t> 1690 </a:t>
            </a:r>
            <a:r>
              <a:rPr lang="nb-NO" sz="3600" dirty="0" err="1"/>
              <a:t>examples</a:t>
            </a:r>
            <a:endParaRPr lang="nb-NO" sz="3600" dirty="0"/>
          </a:p>
          <a:p>
            <a:pPr algn="ctr"/>
            <a:r>
              <a:rPr lang="nb-NO" sz="3600" dirty="0"/>
              <a:t>(“</a:t>
            </a:r>
            <a:r>
              <a:rPr lang="nb-NO" sz="3600" dirty="0" err="1"/>
              <a:t>space</a:t>
            </a:r>
            <a:r>
              <a:rPr lang="nb-NO" sz="3600" dirty="0"/>
              <a:t> </a:t>
            </a:r>
            <a:r>
              <a:rPr lang="nb-NO" sz="3600" dirty="0" err="1"/>
              <a:t>of</a:t>
            </a:r>
            <a:r>
              <a:rPr lang="nb-NO" sz="3600" dirty="0"/>
              <a:t> </a:t>
            </a:r>
            <a:r>
              <a:rPr lang="nb-NO" sz="3600" dirty="0" err="1"/>
              <a:t>competition</a:t>
            </a:r>
            <a:r>
              <a:rPr lang="nb-NO" sz="3600" dirty="0"/>
              <a:t>”):</a:t>
            </a:r>
            <a:endParaRPr lang="en-NO" sz="36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4F77094-2E98-89F3-5726-3B4DDDF3A82C}"/>
              </a:ext>
            </a:extLst>
          </p:cNvPr>
          <p:cNvSpPr/>
          <p:nvPr/>
        </p:nvSpPr>
        <p:spPr>
          <a:xfrm>
            <a:off x="8318501" y="4876800"/>
            <a:ext cx="2032000" cy="1600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3600" dirty="0"/>
              <a:t>27% INS</a:t>
            </a:r>
          </a:p>
          <a:p>
            <a:pPr algn="ctr"/>
            <a:r>
              <a:rPr lang="en-NO" sz="3600" dirty="0"/>
              <a:t>15% LF</a:t>
            </a:r>
          </a:p>
          <a:p>
            <a:pPr algn="ctr"/>
            <a:r>
              <a:rPr lang="en-NO" sz="3600" dirty="0"/>
              <a:t>58% SF</a:t>
            </a:r>
          </a:p>
        </p:txBody>
      </p:sp>
    </p:spTree>
    <p:extLst>
      <p:ext uri="{BB962C8B-B14F-4D97-AF65-F5344CB8AC3E}">
        <p14:creationId xmlns:p14="http://schemas.microsoft.com/office/powerpoint/2010/main" val="228364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48783-B0E4-2F12-32C7-C61C6072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r>
              <a:rPr lang="en-NO" dirty="0"/>
              <a:t>INS vs. LF vs. SF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B9199-B78B-D5C6-B61F-BA8925C23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8310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NO" dirty="0"/>
              <a:t>Exclude all data pertaining to (nearly) categorical rules</a:t>
            </a:r>
          </a:p>
          <a:p>
            <a:r>
              <a:rPr lang="en-NO" dirty="0"/>
              <a:t>1690 remaining examples have past and future forms of </a:t>
            </a:r>
            <a:r>
              <a:rPr lang="ru-RU" dirty="0"/>
              <a:t>быть</a:t>
            </a:r>
          </a:p>
          <a:p>
            <a:r>
              <a:rPr lang="nb-NO" dirty="0" err="1"/>
              <a:t>Multinomial</a:t>
            </a:r>
            <a:r>
              <a:rPr lang="nb-NO" dirty="0"/>
              <a:t> </a:t>
            </a:r>
            <a:r>
              <a:rPr lang="nb-NO" dirty="0" err="1"/>
              <a:t>regression</a:t>
            </a:r>
            <a:r>
              <a:rPr lang="nb-NO" dirty="0"/>
              <a:t>:</a:t>
            </a:r>
          </a:p>
          <a:p>
            <a:pPr lvl="1"/>
            <a:r>
              <a:rPr lang="en-GB" dirty="0" err="1"/>
              <a:t>mlogit</a:t>
            </a:r>
            <a:r>
              <a:rPr lang="en-GB" dirty="0"/>
              <a:t>(formula= </a:t>
            </a:r>
            <a:r>
              <a:rPr lang="en-GB" dirty="0" err="1"/>
              <a:t>Adjective_form</a:t>
            </a:r>
            <a:r>
              <a:rPr lang="en-GB" dirty="0"/>
              <a:t>∼ 1 | Copula + </a:t>
            </a:r>
            <a:r>
              <a:rPr lang="en-GB" dirty="0" err="1"/>
              <a:t>Word_order</a:t>
            </a:r>
            <a:r>
              <a:rPr lang="en-GB" dirty="0"/>
              <a:t> + Subject + </a:t>
            </a:r>
            <a:r>
              <a:rPr lang="en-GB" dirty="0" err="1"/>
              <a:t>Gender_Number_adj</a:t>
            </a:r>
            <a:r>
              <a:rPr lang="en-GB" dirty="0"/>
              <a:t> + </a:t>
            </a:r>
            <a:r>
              <a:rPr lang="en-GB" dirty="0" err="1"/>
              <a:t>LogFrequency_predicative</a:t>
            </a:r>
            <a:r>
              <a:rPr lang="en-GB" dirty="0"/>
              <a:t>)</a:t>
            </a:r>
            <a:endParaRPr lang="en-NO" dirty="0"/>
          </a:p>
          <a:p>
            <a:pPr lvl="1"/>
            <a:r>
              <a:rPr lang="en-NO" dirty="0"/>
              <a:t>Copula: past, future</a:t>
            </a:r>
          </a:p>
          <a:p>
            <a:pPr lvl="1"/>
            <a:r>
              <a:rPr lang="en-NO" dirty="0"/>
              <a:t>Word order: adjective initial, medial, final</a:t>
            </a:r>
          </a:p>
          <a:p>
            <a:pPr lvl="1"/>
            <a:r>
              <a:rPr lang="en-NO" dirty="0"/>
              <a:t>Subject: modified noun, unmodified noun, pronoun, other overt subject, no subject</a:t>
            </a:r>
          </a:p>
          <a:p>
            <a:pPr lvl="1"/>
            <a:r>
              <a:rPr lang="en-NO" dirty="0"/>
              <a:t>Gender and number of adjective: </a:t>
            </a:r>
            <a:r>
              <a:rPr lang="en-GB" dirty="0"/>
              <a:t>masculine singular, feminine singular, neuter singular, plural</a:t>
            </a:r>
          </a:p>
          <a:p>
            <a:pPr lvl="1"/>
            <a:r>
              <a:rPr lang="en-GB" dirty="0"/>
              <a:t>Frequency</a:t>
            </a:r>
          </a:p>
          <a:p>
            <a:pPr lvl="1"/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1C80EA4-3E98-746D-E667-4488EC17BF21}"/>
              </a:ext>
            </a:extLst>
          </p:cNvPr>
          <p:cNvSpPr/>
          <p:nvPr/>
        </p:nvSpPr>
        <p:spPr>
          <a:xfrm>
            <a:off x="838200" y="5376863"/>
            <a:ext cx="10109200" cy="12598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800" dirty="0"/>
              <a:t>All factors are significant, but effects are not large and model does not cover a large amount of variance.</a:t>
            </a:r>
          </a:p>
          <a:p>
            <a:pPr algn="ctr"/>
            <a:r>
              <a:rPr lang="en-NO" sz="2800" dirty="0"/>
              <a:t>Following slides illustrate observed preferences.</a:t>
            </a:r>
          </a:p>
        </p:txBody>
      </p:sp>
    </p:spTree>
    <p:extLst>
      <p:ext uri="{BB962C8B-B14F-4D97-AF65-F5344CB8AC3E}">
        <p14:creationId xmlns:p14="http://schemas.microsoft.com/office/powerpoint/2010/main" val="42651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C77121-6B28-041A-706F-FAE23A26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classic problem in Russian morphosyntax </a:t>
            </a:r>
            <a:endParaRPr lang="en-NO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C1C851-CF9E-BA63-BC5F-E7A03FBB1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428"/>
            <a:ext cx="10515600" cy="472653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Choice between long forms (LF) and short forms (SF) of predicate adjectives </a:t>
            </a:r>
          </a:p>
          <a:p>
            <a:pPr lvl="1"/>
            <a:r>
              <a:rPr lang="en-GB" dirty="0"/>
              <a:t>Predicate adjectives = adjectives in predicate position, the Y in sentences meaning ‘X = Y’, as in </a:t>
            </a:r>
            <a:r>
              <a:rPr lang="ru-RU" dirty="0"/>
              <a:t>Иван </a:t>
            </a:r>
            <a:r>
              <a:rPr lang="ru-RU" b="1" dirty="0"/>
              <a:t>добрый/добр</a:t>
            </a:r>
            <a:endParaRPr lang="en-GB" b="1" dirty="0"/>
          </a:p>
          <a:p>
            <a:r>
              <a:rPr lang="en-GB" dirty="0"/>
              <a:t>Predicate adjectives occur in sentences with full verbs (e.g., verbs of motion) or copula verbs (e.g., </a:t>
            </a:r>
            <a:r>
              <a:rPr lang="ru-RU" i="1" dirty="0"/>
              <a:t>быть</a:t>
            </a:r>
            <a:r>
              <a:rPr lang="en-GB" dirty="0"/>
              <a:t> ‘be’ and </a:t>
            </a:r>
            <a:r>
              <a:rPr lang="ru-RU" i="1" dirty="0"/>
              <a:t>стать</a:t>
            </a:r>
            <a:r>
              <a:rPr lang="en-GB" dirty="0"/>
              <a:t> ‘become’) </a:t>
            </a:r>
            <a:endParaRPr lang="ru-RU" dirty="0"/>
          </a:p>
          <a:p>
            <a:r>
              <a:rPr lang="en-GB" dirty="0"/>
              <a:t>A copula verb may be overt (e.g., </a:t>
            </a:r>
            <a:r>
              <a:rPr lang="ru-RU" dirty="0"/>
              <a:t>был</a:t>
            </a:r>
            <a:r>
              <a:rPr lang="en-GB" dirty="0"/>
              <a:t> ‘was (masculine singular)’ or covert (so-called zero copula) </a:t>
            </a:r>
            <a:endParaRPr lang="ru-RU" dirty="0"/>
          </a:p>
          <a:p>
            <a:r>
              <a:rPr lang="nb-NO" b="1" dirty="0"/>
              <a:t>W</a:t>
            </a:r>
            <a:r>
              <a:rPr lang="en-GB" b="1" dirty="0"/>
              <a:t>e limit ourselves to sentences with zero copula, where the choice is between nominative long forms (LF) and short forms (SF)</a:t>
            </a:r>
          </a:p>
          <a:p>
            <a:r>
              <a:rPr lang="en-GB" dirty="0"/>
              <a:t>(In sentences with overt verbs, the predicative adjective may also occur in the instrumental)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1329399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BB258-FB09-5E3A-C3DE-5A2B1B52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36611"/>
          </a:xfrm>
        </p:spPr>
        <p:txBody>
          <a:bodyPr>
            <a:normAutofit/>
          </a:bodyPr>
          <a:lstStyle/>
          <a:p>
            <a:r>
              <a:rPr lang="en-GB" sz="3600" dirty="0"/>
              <a:t>Copula= Past, </a:t>
            </a:r>
            <a:r>
              <a:rPr lang="en-GB" sz="3600" dirty="0" err="1"/>
              <a:t>Word_order</a:t>
            </a:r>
            <a:r>
              <a:rPr lang="en-GB" sz="3600" dirty="0"/>
              <a:t>= </a:t>
            </a:r>
            <a:r>
              <a:rPr lang="en-GB" sz="3600" dirty="0" err="1"/>
              <a:t>A_final</a:t>
            </a:r>
            <a:r>
              <a:rPr lang="en-GB" sz="3600" dirty="0"/>
              <a:t>, </a:t>
            </a:r>
            <a:br>
              <a:rPr lang="en-GB" sz="3600" dirty="0"/>
            </a:br>
            <a:r>
              <a:rPr lang="en-GB" sz="3600" dirty="0"/>
              <a:t>Subject= </a:t>
            </a:r>
            <a:r>
              <a:rPr lang="en-GB" sz="3600" dirty="0" err="1"/>
              <a:t>Noun_unmodified</a:t>
            </a:r>
            <a:r>
              <a:rPr lang="en-GB" sz="3600" dirty="0"/>
              <a:t>,</a:t>
            </a:r>
            <a:br>
              <a:rPr lang="en-GB" sz="3600" dirty="0"/>
            </a:br>
            <a:r>
              <a:rPr lang="en-GB" sz="3600" dirty="0" err="1"/>
              <a:t>Gender_Number_adj</a:t>
            </a:r>
            <a:r>
              <a:rPr lang="en-GB" sz="3600" dirty="0"/>
              <a:t>= Masculine,</a:t>
            </a:r>
            <a:br>
              <a:rPr lang="en-GB" sz="3600" dirty="0"/>
            </a:br>
            <a:r>
              <a:rPr lang="en-GB" sz="3600" dirty="0" err="1"/>
              <a:t>Frequency_predicative</a:t>
            </a:r>
            <a:r>
              <a:rPr lang="en-GB" sz="3600" dirty="0"/>
              <a:t> = 1</a:t>
            </a:r>
            <a:br>
              <a:rPr lang="en-GB" sz="3600" dirty="0"/>
            </a:br>
            <a:r>
              <a:rPr lang="en-GB" sz="3600" dirty="0"/>
              <a:t>&gt;&gt; preference for INS</a:t>
            </a:r>
            <a:br>
              <a:rPr lang="en-GB" sz="3600" dirty="0"/>
            </a:br>
            <a:endParaRPr lang="en-NO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254E2-3D2B-A902-117A-60A7B58FC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41963"/>
            <a:ext cx="5354782" cy="135081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Фольклор всегда был </a:t>
            </a:r>
            <a:r>
              <a:rPr lang="ru-RU" b="1" dirty="0"/>
              <a:t>устным</a:t>
            </a:r>
            <a:r>
              <a:rPr lang="en-GB" b="1" baseline="-25000" dirty="0"/>
              <a:t>INS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en-GB" dirty="0"/>
              <a:t>‘Folklore was always oral.’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C8C7AD4-BA27-91E7-5F72-C550D7CB24FA}"/>
              </a:ext>
            </a:extLst>
          </p:cNvPr>
          <p:cNvSpPr/>
          <p:nvPr/>
        </p:nvSpPr>
        <p:spPr>
          <a:xfrm>
            <a:off x="7273635" y="1471325"/>
            <a:ext cx="4457701" cy="1957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800" dirty="0"/>
              <a:t>All </a:t>
            </a:r>
            <a:r>
              <a:rPr lang="nb-NO" sz="2800" dirty="0" err="1"/>
              <a:t>further</a:t>
            </a:r>
            <a:r>
              <a:rPr lang="nb-NO" sz="2800" dirty="0"/>
              <a:t> </a:t>
            </a:r>
            <a:r>
              <a:rPr lang="nb-NO" sz="2800" dirty="0" err="1"/>
              <a:t>observations</a:t>
            </a:r>
            <a:r>
              <a:rPr lang="nb-NO" sz="2800" dirty="0"/>
              <a:t> </a:t>
            </a:r>
            <a:r>
              <a:rPr lang="nb-NO" sz="2800" dirty="0" err="1"/>
              <a:t>are</a:t>
            </a:r>
            <a:r>
              <a:rPr lang="nb-NO" sz="2800" dirty="0"/>
              <a:t> </a:t>
            </a:r>
            <a:r>
              <a:rPr lang="nb-NO" sz="2800" dirty="0" err="1"/>
              <a:t>comparisons</a:t>
            </a:r>
            <a:r>
              <a:rPr lang="nb-NO" sz="2800" dirty="0"/>
              <a:t> </a:t>
            </a:r>
          </a:p>
          <a:p>
            <a:pPr algn="ctr"/>
            <a:r>
              <a:rPr lang="nb-NO" sz="2800" dirty="0" err="1"/>
              <a:t>with</a:t>
            </a:r>
            <a:r>
              <a:rPr lang="nb-NO" sz="2800" dirty="0"/>
              <a:t> </a:t>
            </a:r>
            <a:r>
              <a:rPr lang="nb-NO" sz="2800" dirty="0" err="1"/>
              <a:t>this</a:t>
            </a:r>
            <a:r>
              <a:rPr lang="nb-NO" sz="2800" dirty="0"/>
              <a:t> combination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factors</a:t>
            </a:r>
            <a:endParaRPr lang="en-NO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B2F507-7ABE-C511-954C-845C88136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16868"/>
            <a:ext cx="10788008" cy="20513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91DFAB-5CED-AE63-3FCE-B1D8895778F2}"/>
              </a:ext>
            </a:extLst>
          </p:cNvPr>
          <p:cNvSpPr/>
          <p:nvPr/>
        </p:nvSpPr>
        <p:spPr>
          <a:xfrm>
            <a:off x="8427028" y="5074222"/>
            <a:ext cx="585355" cy="40178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92919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53722-CAAA-BBBB-CB24-48315DE6B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Medial placement of adjective &gt;&gt; SF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42920-00B5-70D6-C22D-F3585B8BC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Трудно сказать, был ли </a:t>
            </a:r>
            <a:r>
              <a:rPr lang="ru-RU" b="1" dirty="0"/>
              <a:t>счастлив</a:t>
            </a:r>
            <a:r>
              <a:rPr lang="en-GB" b="1" baseline="-25000" dirty="0"/>
              <a:t>SF</a:t>
            </a:r>
            <a:r>
              <a:rPr lang="ru-RU" dirty="0"/>
              <a:t> этот мрачноватый человек.</a:t>
            </a:r>
          </a:p>
          <a:p>
            <a:pPr marL="0" indent="0">
              <a:buNone/>
            </a:pPr>
            <a:r>
              <a:rPr lang="en-GB" dirty="0"/>
              <a:t>‘It was hard to tell, if this darkish person was happy or not.’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0D108-C68F-E504-8052-53F27B1F9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65" y="3126363"/>
            <a:ext cx="10810735" cy="2287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C5034D-075A-C9FB-43C1-E1333A9D4B6B}"/>
              </a:ext>
            </a:extLst>
          </p:cNvPr>
          <p:cNvSpPr/>
          <p:nvPr/>
        </p:nvSpPr>
        <p:spPr>
          <a:xfrm>
            <a:off x="8271164" y="4596240"/>
            <a:ext cx="585355" cy="40178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909750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BD46-C2EE-5465-A47E-4BF334BF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>
                <a:latin typeface="+mn-lt"/>
              </a:rPr>
              <a:t>Subject is modified noun or pronoun, or no overt subject &gt;&gt; SF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984FF-CF8B-0E70-523D-B35CFC017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err="1"/>
              <a:t>Subject</a:t>
            </a:r>
            <a:r>
              <a:rPr lang="nb-NO" dirty="0"/>
              <a:t> is </a:t>
            </a:r>
            <a:r>
              <a:rPr lang="nb-NO" dirty="0" err="1"/>
              <a:t>modified</a:t>
            </a:r>
            <a:r>
              <a:rPr lang="nb-NO" dirty="0"/>
              <a:t> </a:t>
            </a:r>
            <a:r>
              <a:rPr lang="nb-NO" dirty="0" err="1"/>
              <a:t>noun</a:t>
            </a:r>
            <a:r>
              <a:rPr lang="nb-NO" dirty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Венецианская республика была очень </a:t>
            </a:r>
            <a:r>
              <a:rPr lang="ru-RU" b="1" dirty="0"/>
              <a:t>богата</a:t>
            </a:r>
            <a:r>
              <a:rPr lang="en-GB" b="1" baseline="-25000" dirty="0"/>
              <a:t>SF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en-GB" dirty="0"/>
              <a:t>‘The Venetian republic was very rich […].’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Subject</a:t>
            </a:r>
            <a:r>
              <a:rPr lang="nb-NO" dirty="0"/>
              <a:t> is </a:t>
            </a:r>
            <a:r>
              <a:rPr lang="nb-NO" dirty="0" err="1"/>
              <a:t>pronoun</a:t>
            </a:r>
            <a:r>
              <a:rPr lang="nb-NO" dirty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Луну изучали не потому, что она была </a:t>
            </a:r>
            <a:r>
              <a:rPr lang="ru-RU" b="1" dirty="0"/>
              <a:t>интересна</a:t>
            </a:r>
            <a:r>
              <a:rPr lang="en-GB" b="1" baseline="-25000" dirty="0"/>
              <a:t>SF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en-GB" dirty="0"/>
              <a:t>‘They didn’t study the moon because it was interesting.’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No </a:t>
            </a:r>
            <a:r>
              <a:rPr lang="nb-NO" dirty="0" err="1"/>
              <a:t>overt</a:t>
            </a:r>
            <a:r>
              <a:rPr lang="nb-NO" dirty="0"/>
              <a:t> </a:t>
            </a:r>
            <a:r>
              <a:rPr lang="nb-NO" dirty="0" err="1"/>
              <a:t>subject</a:t>
            </a:r>
            <a:r>
              <a:rPr lang="nb-NO" dirty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Вообще, в своей жизни Ирина Васильевна никогда не пела – до того была </a:t>
            </a:r>
            <a:r>
              <a:rPr lang="ru-RU" b="1" dirty="0"/>
              <a:t>робка</a:t>
            </a:r>
            <a:r>
              <a:rPr lang="en-GB" b="1" baseline="-25000" dirty="0"/>
              <a:t>SF</a:t>
            </a:r>
            <a:r>
              <a:rPr lang="ru-RU" dirty="0"/>
              <a:t> и </a:t>
            </a:r>
            <a:r>
              <a:rPr lang="ru-RU" b="1" dirty="0"/>
              <a:t>тиха</a:t>
            </a:r>
            <a:r>
              <a:rPr lang="en-GB" b="1" baseline="-25000" dirty="0"/>
              <a:t>SF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en-GB" dirty="0"/>
              <a:t>‘In general, Irina Vasil’evna had never sung in her life – she was so timid and quiet.’</a:t>
            </a:r>
          </a:p>
        </p:txBody>
      </p:sp>
    </p:spTree>
    <p:extLst>
      <p:ext uri="{BB962C8B-B14F-4D97-AF65-F5344CB8AC3E}">
        <p14:creationId xmlns:p14="http://schemas.microsoft.com/office/powerpoint/2010/main" val="18758214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AD77-EA89-299A-B7CF-7BB9C514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696191"/>
          </a:xfrm>
        </p:spPr>
        <p:txBody>
          <a:bodyPr>
            <a:normAutofit/>
          </a:bodyPr>
          <a:lstStyle/>
          <a:p>
            <a:r>
              <a:rPr lang="en-GB" sz="4000" dirty="0"/>
              <a:t>Individual preferences of high frequent adjectives</a:t>
            </a:r>
            <a:endParaRPr lang="en-NO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0FA955-B9BA-BA03-4CE5-A975F4897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758" y="820882"/>
            <a:ext cx="10474666" cy="435133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1E2A45-E1F7-FC1C-7F24-47C2EF5A8346}"/>
              </a:ext>
            </a:extLst>
          </p:cNvPr>
          <p:cNvSpPr/>
          <p:nvPr/>
        </p:nvSpPr>
        <p:spPr>
          <a:xfrm>
            <a:off x="2586182" y="5172220"/>
            <a:ext cx="7019636" cy="10758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4000" dirty="0"/>
              <a:t>High frequency promotes SF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74936B-CF99-E57F-FD4C-CA9B59A73609}"/>
              </a:ext>
            </a:extLst>
          </p:cNvPr>
          <p:cNvSpPr/>
          <p:nvPr/>
        </p:nvSpPr>
        <p:spPr>
          <a:xfrm>
            <a:off x="7846595" y="1493530"/>
            <a:ext cx="585355" cy="364259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788125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79B2E-2194-EEC4-216A-0FAA2037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0656"/>
          </a:xfrm>
        </p:spPr>
        <p:txBody>
          <a:bodyPr>
            <a:normAutofit/>
          </a:bodyPr>
          <a:lstStyle/>
          <a:p>
            <a:r>
              <a:rPr lang="en-NO" sz="3600" dirty="0">
                <a:latin typeface="+mn-lt"/>
              </a:rPr>
              <a:t>Summary for predicate adjectives with overt copula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8A591-B07A-9284-C3AF-DF340B2A0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782"/>
            <a:ext cx="10515600" cy="4995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Contexts conditioning the choice of adjective form:</a:t>
            </a:r>
          </a:p>
          <a:p>
            <a:pPr lvl="1"/>
            <a:r>
              <a:rPr lang="en-GB" dirty="0"/>
              <a:t>Non-­finite copula yields the instrumental.</a:t>
            </a:r>
          </a:p>
          <a:p>
            <a:pPr lvl="1"/>
            <a:r>
              <a:rPr lang="en-GB" dirty="0"/>
              <a:t>Copula marked for imperative or subjunctive mood yields the short form.</a:t>
            </a:r>
          </a:p>
          <a:p>
            <a:pPr lvl="1"/>
            <a:r>
              <a:rPr lang="en-GB" dirty="0"/>
              <a:t>The presence of a complement yields the short form.</a:t>
            </a:r>
          </a:p>
          <a:p>
            <a:pPr lvl="1"/>
            <a:r>
              <a:rPr lang="en-GB" dirty="0"/>
              <a:t>Non­-standard subject yields the short form.</a:t>
            </a:r>
          </a:p>
          <a:p>
            <a:r>
              <a:rPr lang="en-GB" dirty="0"/>
              <a:t>There is competition between the instrumental, the long form nominative, and the short form nominative if the following three conditions are met:</a:t>
            </a:r>
          </a:p>
          <a:p>
            <a:pPr lvl="1"/>
            <a:r>
              <a:rPr lang="en-GB" dirty="0"/>
              <a:t>a. The copula verb is in the indicative.</a:t>
            </a:r>
          </a:p>
          <a:p>
            <a:pPr lvl="1"/>
            <a:r>
              <a:rPr lang="en-GB" dirty="0"/>
              <a:t>b. The predicate adjective does not combine with a complement.</a:t>
            </a:r>
          </a:p>
          <a:p>
            <a:pPr lvl="1"/>
            <a:r>
              <a:rPr lang="en-GB" dirty="0"/>
              <a:t>c. The predicate adjective has a standard subject (a personal pronoun or a noun phrase).</a:t>
            </a:r>
          </a:p>
          <a:p>
            <a:endParaRPr lang="en-NO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7DF01C4-F8CA-19C1-91F6-D5DD2432171D}"/>
              </a:ext>
            </a:extLst>
          </p:cNvPr>
          <p:cNvSpPr/>
          <p:nvPr/>
        </p:nvSpPr>
        <p:spPr>
          <a:xfrm>
            <a:off x="838200" y="5947085"/>
            <a:ext cx="10118556" cy="6534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 err="1"/>
              <a:t>Coherence</a:t>
            </a:r>
            <a:r>
              <a:rPr lang="nb-NO" sz="3600" dirty="0"/>
              <a:t> </a:t>
            </a:r>
            <a:r>
              <a:rPr lang="nb-NO" sz="3600" dirty="0" err="1"/>
              <a:t>with</a:t>
            </a:r>
            <a:r>
              <a:rPr lang="nb-NO" sz="3600" dirty="0"/>
              <a:t> </a:t>
            </a:r>
            <a:r>
              <a:rPr lang="nb-NO" sz="3600" dirty="0" err="1"/>
              <a:t>Situation</a:t>
            </a:r>
            <a:r>
              <a:rPr lang="nb-NO" sz="3600" dirty="0"/>
              <a:t>/</a:t>
            </a:r>
            <a:r>
              <a:rPr lang="nb-NO" sz="3600" dirty="0" err="1"/>
              <a:t>Participant</a:t>
            </a:r>
            <a:r>
              <a:rPr lang="nb-NO" sz="3600" dirty="0"/>
              <a:t> </a:t>
            </a:r>
            <a:r>
              <a:rPr lang="nb-NO" sz="3600" dirty="0" err="1"/>
              <a:t>Hypothesis</a:t>
            </a:r>
            <a:r>
              <a:rPr lang="en-NO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48102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37DF34-68F1-7578-5D52-02BAD229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Wrapping</a:t>
            </a:r>
            <a:r>
              <a:rPr lang="nb-NO"/>
              <a:t> up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2532AB-5F1A-839F-30F4-C56A77E50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146"/>
            <a:ext cx="7755228" cy="5204110"/>
          </a:xfrm>
        </p:spPr>
        <p:txBody>
          <a:bodyPr>
            <a:normAutofit fontScale="92500" lnSpcReduction="10000"/>
          </a:bodyPr>
          <a:lstStyle/>
          <a:p>
            <a:r>
              <a:rPr lang="nb-NO" dirty="0" err="1"/>
              <a:t>Empirical</a:t>
            </a:r>
            <a:endParaRPr lang="nb-NO" dirty="0"/>
          </a:p>
          <a:p>
            <a:pPr lvl="1"/>
            <a:r>
              <a:rPr lang="nb-NO" dirty="0"/>
              <a:t>Short forms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alive</a:t>
            </a:r>
            <a:r>
              <a:rPr lang="nb-NO" dirty="0"/>
              <a:t> and </a:t>
            </a:r>
            <a:r>
              <a:rPr lang="nb-NO" dirty="0" err="1"/>
              <a:t>kicking</a:t>
            </a:r>
            <a:r>
              <a:rPr lang="nb-NO" dirty="0"/>
              <a:t>.</a:t>
            </a:r>
          </a:p>
          <a:p>
            <a:pPr lvl="1"/>
            <a:r>
              <a:rPr lang="nb-NO" dirty="0" err="1"/>
              <a:t>Partly</a:t>
            </a:r>
            <a:r>
              <a:rPr lang="nb-NO" dirty="0"/>
              <a:t> </a:t>
            </a:r>
            <a:r>
              <a:rPr lang="nb-NO" dirty="0" err="1"/>
              <a:t>determined</a:t>
            </a:r>
            <a:r>
              <a:rPr lang="nb-NO" dirty="0"/>
              <a:t> by </a:t>
            </a:r>
            <a:r>
              <a:rPr lang="nb-NO" dirty="0" err="1"/>
              <a:t>contextual</a:t>
            </a:r>
            <a:r>
              <a:rPr lang="nb-NO" dirty="0"/>
              <a:t> </a:t>
            </a:r>
            <a:r>
              <a:rPr lang="nb-NO" dirty="0" err="1"/>
              <a:t>factors</a:t>
            </a:r>
            <a:r>
              <a:rPr lang="nb-NO" dirty="0"/>
              <a:t>.</a:t>
            </a:r>
          </a:p>
          <a:p>
            <a:pPr lvl="1"/>
            <a:r>
              <a:rPr lang="nb-NO" dirty="0"/>
              <a:t>In </a:t>
            </a:r>
            <a:r>
              <a:rPr lang="nb-NO" dirty="0" err="1"/>
              <a:t>many</a:t>
            </a:r>
            <a:r>
              <a:rPr lang="nb-NO" dirty="0"/>
              <a:t> cases, more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form is </a:t>
            </a:r>
            <a:r>
              <a:rPr lang="nb-NO" dirty="0" err="1"/>
              <a:t>possible</a:t>
            </a:r>
            <a:r>
              <a:rPr lang="nb-NO" dirty="0"/>
              <a:t> – </a:t>
            </a:r>
            <a:br>
              <a:rPr lang="nb-NO" dirty="0"/>
            </a:br>
            <a:r>
              <a:rPr lang="nb-NO" dirty="0" err="1"/>
              <a:t>semantic</a:t>
            </a:r>
            <a:r>
              <a:rPr lang="nb-NO" dirty="0"/>
              <a:t> </a:t>
            </a:r>
            <a:r>
              <a:rPr lang="nb-NO" dirty="0" err="1"/>
              <a:t>differentiation</a:t>
            </a:r>
            <a:r>
              <a:rPr lang="nb-NO" dirty="0"/>
              <a:t>?</a:t>
            </a:r>
          </a:p>
          <a:p>
            <a:r>
              <a:rPr lang="nb-NO" dirty="0" err="1"/>
              <a:t>Methodological</a:t>
            </a:r>
            <a:endParaRPr lang="nb-NO" dirty="0"/>
          </a:p>
          <a:p>
            <a:pPr lvl="1"/>
            <a:r>
              <a:rPr lang="nb-NO" dirty="0" err="1"/>
              <a:t>Pinpoint</a:t>
            </a:r>
            <a:r>
              <a:rPr lang="nb-NO" dirty="0"/>
              <a:t> (</a:t>
            </a:r>
            <a:r>
              <a:rPr lang="nb-NO" dirty="0" err="1"/>
              <a:t>nearly</a:t>
            </a:r>
            <a:r>
              <a:rPr lang="nb-NO" dirty="0"/>
              <a:t>) </a:t>
            </a:r>
            <a:r>
              <a:rPr lang="nb-NO" dirty="0" err="1"/>
              <a:t>categorical</a:t>
            </a:r>
            <a:r>
              <a:rPr lang="nb-NO" dirty="0"/>
              <a:t> </a:t>
            </a:r>
            <a:r>
              <a:rPr lang="nb-NO" dirty="0" err="1"/>
              <a:t>rules</a:t>
            </a:r>
            <a:endParaRPr lang="nb-NO" dirty="0"/>
          </a:p>
          <a:p>
            <a:pPr lvl="1"/>
            <a:r>
              <a:rPr lang="nb-NO" dirty="0" err="1"/>
              <a:t>Establish</a:t>
            </a:r>
            <a:r>
              <a:rPr lang="nb-NO" dirty="0"/>
              <a:t> “</a:t>
            </a:r>
            <a:r>
              <a:rPr lang="nb-NO" dirty="0" err="1"/>
              <a:t>space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competition</a:t>
            </a:r>
            <a:r>
              <a:rPr lang="nb-NO" dirty="0"/>
              <a:t>”</a:t>
            </a:r>
          </a:p>
          <a:p>
            <a:pPr lvl="1"/>
            <a:r>
              <a:rPr lang="nb-NO" dirty="0" err="1"/>
              <a:t>Analyze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space</a:t>
            </a:r>
            <a:r>
              <a:rPr lang="nb-NO" dirty="0"/>
              <a:t> by </a:t>
            </a:r>
            <a:r>
              <a:rPr lang="nb-NO" dirty="0" err="1"/>
              <a:t>means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statistics</a:t>
            </a:r>
            <a:endParaRPr lang="nb-NO" dirty="0"/>
          </a:p>
          <a:p>
            <a:r>
              <a:rPr lang="nb-NO" dirty="0" err="1"/>
              <a:t>Ideas</a:t>
            </a:r>
            <a:r>
              <a:rPr lang="nb-NO" dirty="0"/>
              <a:t> for </a:t>
            </a:r>
            <a:r>
              <a:rPr lang="nb-NO" dirty="0" err="1"/>
              <a:t>future</a:t>
            </a:r>
            <a:r>
              <a:rPr lang="nb-NO" dirty="0"/>
              <a:t> </a:t>
            </a:r>
            <a:r>
              <a:rPr lang="nb-NO" dirty="0" err="1"/>
              <a:t>research</a:t>
            </a:r>
            <a:br>
              <a:rPr lang="nb-NO" dirty="0"/>
            </a:br>
            <a:r>
              <a:rPr lang="nb-NO" dirty="0"/>
              <a:t>Russian National Corpus </a:t>
            </a:r>
            <a:r>
              <a:rPr lang="nb-NO" dirty="0" err="1"/>
              <a:t>now</a:t>
            </a:r>
            <a:r>
              <a:rPr lang="nb-NO" dirty="0"/>
              <a:t> has (</a:t>
            </a:r>
            <a:r>
              <a:rPr lang="nb-NO" dirty="0" err="1"/>
              <a:t>improved</a:t>
            </a:r>
            <a:r>
              <a:rPr lang="nb-NO" dirty="0"/>
              <a:t>) </a:t>
            </a:r>
            <a:r>
              <a:rPr lang="nb-NO" dirty="0" err="1"/>
              <a:t>syntactic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 err="1"/>
              <a:t>annotation</a:t>
            </a:r>
            <a:r>
              <a:rPr lang="nb-NO" dirty="0"/>
              <a:t> – </a:t>
            </a:r>
            <a:r>
              <a:rPr lang="nb-NO" dirty="0" err="1"/>
              <a:t>possible</a:t>
            </a:r>
            <a:r>
              <a:rPr lang="nb-NO" dirty="0"/>
              <a:t> to </a:t>
            </a:r>
            <a:r>
              <a:rPr lang="nb-NO" dirty="0" err="1"/>
              <a:t>study</a:t>
            </a:r>
            <a:r>
              <a:rPr lang="nb-NO" dirty="0"/>
              <a:t> more </a:t>
            </a:r>
            <a:r>
              <a:rPr lang="nb-NO" dirty="0" err="1"/>
              <a:t>balanced</a:t>
            </a:r>
            <a:r>
              <a:rPr lang="nb-NO" dirty="0"/>
              <a:t> data</a:t>
            </a:r>
          </a:p>
          <a:p>
            <a:pPr lvl="1"/>
            <a:r>
              <a:rPr lang="nb-NO" dirty="0" err="1"/>
              <a:t>Diachrony</a:t>
            </a:r>
            <a:endParaRPr lang="nb-NO" dirty="0"/>
          </a:p>
          <a:p>
            <a:pPr lvl="1"/>
            <a:r>
              <a:rPr lang="nb-NO" dirty="0" err="1"/>
              <a:t>Stylistics</a:t>
            </a:r>
            <a:r>
              <a:rPr lang="nb-NO" dirty="0"/>
              <a:t> and </a:t>
            </a:r>
            <a:r>
              <a:rPr lang="nb-NO" dirty="0" err="1"/>
              <a:t>sociolinguistic</a:t>
            </a:r>
            <a:r>
              <a:rPr lang="nb-NO" dirty="0"/>
              <a:t> </a:t>
            </a:r>
            <a:r>
              <a:rPr lang="nb-NO" dirty="0" err="1"/>
              <a:t>factors</a:t>
            </a:r>
            <a:endParaRPr lang="nb-NO" dirty="0"/>
          </a:p>
          <a:p>
            <a:pPr lvl="1"/>
            <a:r>
              <a:rPr lang="nb-NO" dirty="0" err="1"/>
              <a:t>Semantic</a:t>
            </a:r>
            <a:r>
              <a:rPr lang="nb-NO" dirty="0"/>
              <a:t> </a:t>
            </a:r>
            <a:r>
              <a:rPr lang="nb-NO" dirty="0" err="1"/>
              <a:t>differences</a:t>
            </a:r>
            <a:endParaRPr lang="nb-NO" dirty="0"/>
          </a:p>
        </p:txBody>
      </p:sp>
      <p:pic>
        <p:nvPicPr>
          <p:cNvPr id="5" name="Picture 5" descr="Nowitsclear2.png">
            <a:extLst>
              <a:ext uri="{FF2B5EF4-FFF2-40B4-BE49-F238E27FC236}">
                <a16:creationId xmlns:a16="http://schemas.microsoft.com/office/drawing/2014/main" id="{86AC1930-B757-30E7-974A-F6A28DC9F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428" y="4515418"/>
            <a:ext cx="3325105" cy="1664872"/>
          </a:xfrm>
          <a:prstGeom prst="rect">
            <a:avLst/>
          </a:prstGeom>
        </p:spPr>
      </p:pic>
      <p:pic>
        <p:nvPicPr>
          <p:cNvPr id="7" name="Bilde 6" descr="Wrap Up&quot; Images – Browse 30,424 Stock ...">
            <a:extLst>
              <a:ext uri="{FF2B5EF4-FFF2-40B4-BE49-F238E27FC236}">
                <a16:creationId xmlns:a16="http://schemas.microsoft.com/office/drawing/2014/main" id="{BDEBC420-9708-1AB5-7A48-D995A1F43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389" y="1825624"/>
            <a:ext cx="3944144" cy="226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D4E7F-BBA4-102A-95C6-1954106D4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Corpus examples with </a:t>
            </a:r>
            <a:r>
              <a:rPr lang="en-GB" dirty="0"/>
              <a:t>the adjective </a:t>
            </a:r>
            <a:br>
              <a:rPr lang="en-GB" dirty="0"/>
            </a:br>
            <a:r>
              <a:rPr lang="en-GB" i="1" dirty="0" err="1"/>
              <a:t>prostoj</a:t>
            </a:r>
            <a:r>
              <a:rPr lang="en-GB" dirty="0"/>
              <a:t> ‘simple’ 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B08DA-4C36-C7C3-2692-852D243AD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(1)	</a:t>
            </a:r>
            <a:r>
              <a:rPr lang="en-GB" dirty="0"/>
              <a:t>a. </a:t>
            </a:r>
            <a:r>
              <a:rPr lang="ru-RU" dirty="0"/>
              <a:t>Критерии</a:t>
            </a:r>
            <a:r>
              <a:rPr lang="en-GB" dirty="0"/>
              <a:t> </a:t>
            </a:r>
            <a:r>
              <a:rPr lang="ru-RU" dirty="0"/>
              <a:t>очень </a:t>
            </a:r>
            <a:r>
              <a:rPr lang="ru-RU" b="1" dirty="0"/>
              <a:t>простые</a:t>
            </a:r>
            <a:r>
              <a:rPr lang="en-GB" b="1" baseline="-25000" dirty="0"/>
              <a:t>LF</a:t>
            </a:r>
            <a:r>
              <a:rPr lang="en-GB" dirty="0"/>
              <a:t>. 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sz="2800" dirty="0"/>
              <a:t>‘The criteria are very simple.’ </a:t>
            </a:r>
          </a:p>
          <a:p>
            <a:pPr marL="0" indent="0">
              <a:buNone/>
            </a:pPr>
            <a:r>
              <a:rPr lang="en-GB" dirty="0"/>
              <a:t>	b. </a:t>
            </a:r>
            <a:r>
              <a:rPr lang="ru-RU" dirty="0"/>
              <a:t>Критерии</a:t>
            </a:r>
            <a:r>
              <a:rPr lang="en-GB" dirty="0"/>
              <a:t> </a:t>
            </a:r>
            <a:r>
              <a:rPr lang="ru-RU" dirty="0"/>
              <a:t>очень </a:t>
            </a:r>
            <a:r>
              <a:rPr lang="ru-RU" b="1" dirty="0"/>
              <a:t>просты</a:t>
            </a:r>
            <a:r>
              <a:rPr lang="en-GB" b="1" baseline="-25000" dirty="0"/>
              <a:t>SF</a:t>
            </a:r>
            <a:r>
              <a:rPr lang="en-GB" dirty="0"/>
              <a:t>, </a:t>
            </a:r>
            <a:r>
              <a:rPr lang="ru-RU" dirty="0"/>
              <a:t>и их всего два</a:t>
            </a:r>
            <a:r>
              <a:rPr lang="en-GB" dirty="0"/>
              <a:t>.</a:t>
            </a:r>
            <a:br>
              <a:rPr lang="en-GB" dirty="0"/>
            </a:br>
            <a:r>
              <a:rPr lang="ru-RU" dirty="0"/>
              <a:t>	</a:t>
            </a:r>
            <a:r>
              <a:rPr lang="en-GB" dirty="0"/>
              <a:t>‘The criteria are very simple, and there are only two of them.’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(2)	</a:t>
            </a:r>
            <a:r>
              <a:rPr lang="en-GB" dirty="0"/>
              <a:t>a. </a:t>
            </a:r>
            <a:r>
              <a:rPr lang="ru-RU" dirty="0"/>
              <a:t>Ответ </a:t>
            </a:r>
            <a:r>
              <a:rPr lang="ru-RU" b="1" dirty="0"/>
              <a:t>простой</a:t>
            </a:r>
            <a:r>
              <a:rPr lang="en-GB" b="1" baseline="-25000" dirty="0"/>
              <a:t>LF</a:t>
            </a:r>
            <a:r>
              <a:rPr lang="en-GB" dirty="0"/>
              <a:t>: </a:t>
            </a:r>
            <a:r>
              <a:rPr lang="ru-RU" dirty="0"/>
              <a:t>в обеспечении интеллектуальных 	</a:t>
            </a:r>
            <a:r>
              <a:rPr lang="ru-RU" dirty="0" err="1"/>
              <a:t>сверхвозможностей</a:t>
            </a:r>
            <a:r>
              <a:rPr lang="ru-RU" dirty="0"/>
              <a:t> важнейшую роль играет активация определенных, 	а вероятно, и многих мозговых структур.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en-GB" dirty="0"/>
              <a:t>‘The answer is simple: for intellectual </a:t>
            </a:r>
            <a:r>
              <a:rPr lang="en-GB" dirty="0" err="1"/>
              <a:t>superopportunities</a:t>
            </a:r>
            <a:r>
              <a:rPr lang="en-GB" dirty="0"/>
              <a:t> the activation of </a:t>
            </a:r>
            <a:r>
              <a:rPr lang="ru-RU" dirty="0"/>
              <a:t>	</a:t>
            </a:r>
            <a:r>
              <a:rPr lang="en-GB" dirty="0"/>
              <a:t>certain and, presumably, numerous brain structures play a major role.’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en-GB" dirty="0"/>
              <a:t>b. </a:t>
            </a:r>
            <a:r>
              <a:rPr lang="ru-RU" dirty="0"/>
              <a:t>Ответ </a:t>
            </a:r>
            <a:r>
              <a:rPr lang="ru-RU" b="1" dirty="0"/>
              <a:t>прост</a:t>
            </a:r>
            <a:r>
              <a:rPr lang="nb-NO" b="1" baseline="-25000" dirty="0"/>
              <a:t>S</a:t>
            </a:r>
            <a:r>
              <a:rPr lang="en-GB" b="1" baseline="-25000" dirty="0"/>
              <a:t>F</a:t>
            </a:r>
            <a:r>
              <a:rPr lang="en-GB" dirty="0"/>
              <a:t>: </a:t>
            </a:r>
            <a:r>
              <a:rPr lang="ru-RU" dirty="0"/>
              <a:t>здания-памятники расположены на самых 	коммерчески привлекательных территориях города.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en-GB" dirty="0"/>
              <a:t>‘The answer is simple: the historic buildings are situated in the </a:t>
            </a:r>
            <a:r>
              <a:rPr lang="ru-RU" dirty="0"/>
              <a:t>	</a:t>
            </a:r>
            <a:r>
              <a:rPr lang="en-GB" dirty="0"/>
              <a:t>commercially most attractive parts of town.’ </a:t>
            </a:r>
          </a:p>
          <a:p>
            <a:pPr marL="0" indent="0">
              <a:buNone/>
            </a:pP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25823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3CB8F7-5BB8-A010-8261-873C91C9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035"/>
            <a:ext cx="10515600" cy="1325563"/>
          </a:xfrm>
        </p:spPr>
        <p:txBody>
          <a:bodyPr/>
          <a:lstStyle/>
          <a:p>
            <a:r>
              <a:rPr lang="nb-NO" dirty="0"/>
              <a:t>Method and data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95227F-8828-2E6B-4A10-30A8E83D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982"/>
            <a:ext cx="8219303" cy="401040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2400" dirty="0" err="1"/>
              <a:t>Establish</a:t>
            </a:r>
            <a:r>
              <a:rPr lang="nb-NO" sz="2400" dirty="0"/>
              <a:t> a database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examples</a:t>
            </a:r>
            <a:r>
              <a:rPr lang="nb-NO" sz="2400" dirty="0"/>
              <a:t> </a:t>
            </a:r>
            <a:r>
              <a:rPr lang="nb-NO" sz="2400" dirty="0" err="1"/>
              <a:t>culled</a:t>
            </a:r>
            <a:r>
              <a:rPr lang="nb-NO" sz="2400" dirty="0"/>
              <a:t> from </a:t>
            </a:r>
            <a:r>
              <a:rPr lang="nb-NO" sz="2400" dirty="0" err="1"/>
              <a:t>the</a:t>
            </a:r>
            <a:r>
              <a:rPr lang="nb-NO" sz="2400" dirty="0"/>
              <a:t> Russian National Corpus (</a:t>
            </a:r>
            <a:r>
              <a:rPr lang="nb-NO" sz="2400" dirty="0" err="1"/>
              <a:t>syntactic</a:t>
            </a:r>
            <a:r>
              <a:rPr lang="nb-NO" sz="2400" dirty="0"/>
              <a:t> </a:t>
            </a:r>
            <a:r>
              <a:rPr lang="nb-NO" sz="2400" dirty="0" err="1"/>
              <a:t>subcorpus</a:t>
            </a:r>
            <a:r>
              <a:rPr lang="nb-NO" sz="2400" dirty="0"/>
              <a:t>): 5,813 </a:t>
            </a:r>
            <a:r>
              <a:rPr lang="nb-NO" sz="2400" dirty="0" err="1"/>
              <a:t>example</a:t>
            </a:r>
            <a:r>
              <a:rPr lang="nb-NO" sz="2400" dirty="0"/>
              <a:t> </a:t>
            </a:r>
            <a:r>
              <a:rPr lang="nb-NO" sz="2400" dirty="0" err="1"/>
              <a:t>sentences</a:t>
            </a:r>
            <a:r>
              <a:rPr lang="nb-NO" sz="24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 err="1"/>
              <a:t>Identify</a:t>
            </a:r>
            <a:r>
              <a:rPr lang="nb-NO" sz="2400" dirty="0"/>
              <a:t> (</a:t>
            </a:r>
            <a:r>
              <a:rPr lang="nb-NO" sz="2400" dirty="0" err="1"/>
              <a:t>nearly</a:t>
            </a:r>
            <a:r>
              <a:rPr lang="nb-NO" sz="2400" dirty="0"/>
              <a:t>) </a:t>
            </a:r>
            <a:r>
              <a:rPr lang="nb-NO" sz="2400" dirty="0" err="1"/>
              <a:t>categorical</a:t>
            </a:r>
            <a:r>
              <a:rPr lang="nb-NO" sz="2400" dirty="0"/>
              <a:t> </a:t>
            </a:r>
            <a:r>
              <a:rPr lang="nb-NO" sz="2400" dirty="0" err="1"/>
              <a:t>rules</a:t>
            </a:r>
            <a:r>
              <a:rPr lang="nb-NO" sz="2400" dirty="0"/>
              <a:t> </a:t>
            </a:r>
            <a:r>
              <a:rPr lang="nb-NO" sz="2400" dirty="0" err="1"/>
              <a:t>whereby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choice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form is </a:t>
            </a:r>
            <a:r>
              <a:rPr lang="nb-NO" sz="2400" dirty="0" err="1"/>
              <a:t>determined</a:t>
            </a:r>
            <a:r>
              <a:rPr lang="nb-NO" sz="2400" dirty="0"/>
              <a:t> by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context</a:t>
            </a:r>
            <a:endParaRPr lang="nb-NO" sz="2400" dirty="0"/>
          </a:p>
          <a:p>
            <a:pPr marL="971550" lvl="1" indent="-514350">
              <a:buFont typeface="+mj-lt"/>
              <a:buAutoNum type="arabicPeriod"/>
            </a:pPr>
            <a:r>
              <a:rPr lang="nb-NO" sz="2000" dirty="0" err="1"/>
              <a:t>Lexical</a:t>
            </a:r>
            <a:r>
              <a:rPr lang="nb-NO" sz="2000" dirty="0"/>
              <a:t>: </a:t>
            </a:r>
            <a:r>
              <a:rPr lang="nb-NO" sz="2000" dirty="0" err="1"/>
              <a:t>adjectives</a:t>
            </a:r>
            <a:r>
              <a:rPr lang="nb-NO" sz="2000" dirty="0"/>
              <a:t> </a:t>
            </a:r>
            <a:r>
              <a:rPr lang="nb-NO" sz="2000" dirty="0" err="1"/>
              <a:t>that</a:t>
            </a:r>
            <a:r>
              <a:rPr lang="nb-NO" sz="2000" dirty="0"/>
              <a:t> </a:t>
            </a:r>
            <a:r>
              <a:rPr lang="nb-NO" sz="2000" dirty="0" err="1"/>
              <a:t>accept</a:t>
            </a:r>
            <a:r>
              <a:rPr lang="nb-NO" sz="2000" dirty="0"/>
              <a:t> </a:t>
            </a:r>
            <a:r>
              <a:rPr lang="nb-NO" sz="2000" dirty="0" err="1"/>
              <a:t>only</a:t>
            </a:r>
            <a:r>
              <a:rPr lang="nb-NO" sz="2000" dirty="0"/>
              <a:t> </a:t>
            </a:r>
            <a:r>
              <a:rPr lang="nb-NO" sz="2000" dirty="0" err="1"/>
              <a:t>one</a:t>
            </a:r>
            <a:r>
              <a:rPr lang="nb-NO" sz="2000" dirty="0"/>
              <a:t> form (</a:t>
            </a:r>
            <a:r>
              <a:rPr lang="ru-RU" sz="2000" dirty="0"/>
              <a:t>рад </a:t>
            </a:r>
            <a:r>
              <a:rPr lang="nb-NO" sz="2000" dirty="0"/>
              <a:t>etc.)</a:t>
            </a:r>
          </a:p>
          <a:p>
            <a:pPr marL="971550" lvl="1" indent="-514350">
              <a:buFont typeface="+mj-lt"/>
              <a:buAutoNum type="arabicPeriod"/>
            </a:pPr>
            <a:r>
              <a:rPr lang="nb-NO" sz="2000" dirty="0" err="1"/>
              <a:t>Morphosyntactic</a:t>
            </a:r>
            <a:r>
              <a:rPr lang="nb-NO" sz="2000" dirty="0"/>
              <a:t>: </a:t>
            </a:r>
            <a:r>
              <a:rPr lang="nb-NO" sz="2000" dirty="0" err="1"/>
              <a:t>constructions</a:t>
            </a:r>
            <a:r>
              <a:rPr lang="nb-NO" sz="2000" dirty="0"/>
              <a:t> </a:t>
            </a:r>
            <a:r>
              <a:rPr lang="nb-NO" sz="2000" dirty="0" err="1"/>
              <a:t>that</a:t>
            </a:r>
            <a:r>
              <a:rPr lang="nb-NO" sz="2000" dirty="0"/>
              <a:t> </a:t>
            </a:r>
            <a:r>
              <a:rPr lang="nb-NO" sz="2000" dirty="0" err="1"/>
              <a:t>accept</a:t>
            </a:r>
            <a:r>
              <a:rPr lang="nb-NO" sz="2000" dirty="0"/>
              <a:t> </a:t>
            </a:r>
            <a:r>
              <a:rPr lang="nb-NO" sz="2000" dirty="0" err="1"/>
              <a:t>only</a:t>
            </a:r>
            <a:r>
              <a:rPr lang="nb-NO" sz="2000" dirty="0"/>
              <a:t> </a:t>
            </a:r>
            <a:r>
              <a:rPr lang="nb-NO" sz="2000" dirty="0" err="1"/>
              <a:t>one</a:t>
            </a:r>
            <a:r>
              <a:rPr lang="nb-NO" sz="2000" dirty="0"/>
              <a:t> form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 err="1"/>
              <a:t>Pinpoint</a:t>
            </a:r>
            <a:r>
              <a:rPr lang="nb-NO" sz="2400" dirty="0"/>
              <a:t> a “</a:t>
            </a:r>
            <a:r>
              <a:rPr lang="nb-NO" sz="2400" dirty="0" err="1"/>
              <a:t>space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competition</a:t>
            </a:r>
            <a:r>
              <a:rPr lang="nb-NO" sz="2400" dirty="0"/>
              <a:t>”, i.e., a </a:t>
            </a:r>
            <a:r>
              <a:rPr lang="nb-NO" sz="2400" dirty="0" err="1"/>
              <a:t>set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contexts</a:t>
            </a:r>
            <a:r>
              <a:rPr lang="nb-NO" sz="2400" dirty="0"/>
              <a:t> </a:t>
            </a:r>
            <a:r>
              <a:rPr lang="nb-NO" sz="2400" dirty="0" err="1"/>
              <a:t>where</a:t>
            </a:r>
            <a:r>
              <a:rPr lang="nb-NO" sz="2400" dirty="0"/>
              <a:t> all forms </a:t>
            </a:r>
            <a:r>
              <a:rPr lang="nb-NO" sz="2400" dirty="0" err="1"/>
              <a:t>are</a:t>
            </a:r>
            <a:r>
              <a:rPr lang="nb-NO" sz="2400" dirty="0"/>
              <a:t> </a:t>
            </a:r>
            <a:r>
              <a:rPr lang="nb-NO" sz="2400" dirty="0" err="1"/>
              <a:t>possible</a:t>
            </a:r>
            <a:endParaRPr lang="nb-NO" sz="2400" dirty="0"/>
          </a:p>
          <a:p>
            <a:pPr marL="514350" indent="-514350">
              <a:buFont typeface="+mj-lt"/>
              <a:buAutoNum type="arabicPeriod"/>
            </a:pPr>
            <a:r>
              <a:rPr lang="nb-NO" sz="2400" dirty="0" err="1"/>
              <a:t>Analyze</a:t>
            </a:r>
            <a:r>
              <a:rPr lang="nb-NO" sz="2400" dirty="0"/>
              <a:t> </a:t>
            </a:r>
            <a:r>
              <a:rPr lang="nb-NO" sz="2400" dirty="0" err="1"/>
              <a:t>statistically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interplay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contextual</a:t>
            </a:r>
            <a:r>
              <a:rPr lang="nb-NO" sz="2400" dirty="0"/>
              <a:t> </a:t>
            </a:r>
            <a:r>
              <a:rPr lang="nb-NO" sz="2400" dirty="0" err="1"/>
              <a:t>factors</a:t>
            </a:r>
            <a:r>
              <a:rPr lang="nb-NO" sz="2400" dirty="0"/>
              <a:t> </a:t>
            </a:r>
            <a:r>
              <a:rPr lang="nb-NO" sz="2400" dirty="0" err="1"/>
              <a:t>within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space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competition</a:t>
            </a:r>
            <a:r>
              <a:rPr lang="nb-NO" sz="2400" dirty="0"/>
              <a:t>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86E3A92-4B78-AFAB-B9A9-797F41FAC3BA}"/>
              </a:ext>
            </a:extLst>
          </p:cNvPr>
          <p:cNvSpPr txBox="1"/>
          <p:nvPr/>
        </p:nvSpPr>
        <p:spPr>
          <a:xfrm>
            <a:off x="103094" y="4975412"/>
            <a:ext cx="11985812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z="2800" dirty="0" err="1"/>
              <a:t>Possible</a:t>
            </a:r>
            <a:r>
              <a:rPr lang="nb-NO" sz="2800" dirty="0"/>
              <a:t> </a:t>
            </a:r>
            <a:r>
              <a:rPr lang="nb-NO" sz="2800" dirty="0" err="1"/>
              <a:t>outcomes</a:t>
            </a:r>
            <a:endParaRPr lang="nb-NO" sz="2800" dirty="0"/>
          </a:p>
          <a:p>
            <a:pPr marL="514350" indent="-514350">
              <a:buFont typeface="+mj-lt"/>
              <a:buAutoNum type="arabicPeriod"/>
            </a:pPr>
            <a:r>
              <a:rPr lang="nb-NO" sz="2800" dirty="0" err="1"/>
              <a:t>Predictable</a:t>
            </a:r>
            <a:r>
              <a:rPr lang="nb-NO" sz="2800" dirty="0"/>
              <a:t> from </a:t>
            </a:r>
            <a:r>
              <a:rPr lang="nb-NO" sz="2800" dirty="0" err="1"/>
              <a:t>context</a:t>
            </a:r>
            <a:endParaRPr lang="nb-NO" sz="2800" dirty="0"/>
          </a:p>
          <a:p>
            <a:pPr marL="514350" indent="-514350">
              <a:buFont typeface="+mj-lt"/>
              <a:buAutoNum type="arabicPeriod"/>
            </a:pPr>
            <a:r>
              <a:rPr lang="nb-NO" sz="2800" dirty="0"/>
              <a:t>NOT </a:t>
            </a:r>
            <a:r>
              <a:rPr lang="nb-NO" sz="2800" dirty="0" err="1"/>
              <a:t>predictable</a:t>
            </a:r>
            <a:r>
              <a:rPr lang="nb-NO" sz="2800" dirty="0"/>
              <a:t> from </a:t>
            </a:r>
            <a:r>
              <a:rPr lang="nb-NO" sz="2800" dirty="0" err="1"/>
              <a:t>context</a:t>
            </a:r>
            <a:r>
              <a:rPr lang="nb-NO" sz="2800" dirty="0"/>
              <a:t> – </a:t>
            </a:r>
            <a:r>
              <a:rPr lang="nb-NO" sz="2800" dirty="0" err="1"/>
              <a:t>may</a:t>
            </a:r>
            <a:r>
              <a:rPr lang="nb-NO" sz="2800" dirty="0"/>
              <a:t> have different </a:t>
            </a:r>
            <a:r>
              <a:rPr lang="nb-NO" sz="2800" dirty="0" err="1"/>
              <a:t>meanings</a:t>
            </a:r>
            <a:r>
              <a:rPr lang="nb-NO" sz="2800" dirty="0"/>
              <a:t>, </a:t>
            </a:r>
            <a:r>
              <a:rPr lang="nb-NO" sz="2800" dirty="0" err="1"/>
              <a:t>but</a:t>
            </a:r>
            <a:r>
              <a:rPr lang="nb-NO" sz="2800" dirty="0"/>
              <a:t> </a:t>
            </a:r>
            <a:r>
              <a:rPr lang="nb-NO" sz="2800" dirty="0" err="1"/>
              <a:t>we</a:t>
            </a:r>
            <a:r>
              <a:rPr lang="nb-NO" sz="2800" dirty="0"/>
              <a:t> </a:t>
            </a:r>
            <a:r>
              <a:rPr lang="nb-NO" sz="2800" dirty="0" err="1"/>
              <a:t>may</a:t>
            </a:r>
            <a:r>
              <a:rPr lang="nb-NO" sz="2800" dirty="0"/>
              <a:t> </a:t>
            </a:r>
            <a:r>
              <a:rPr lang="nb-NO" sz="2800" dirty="0" err="1"/>
              <a:t>also</a:t>
            </a:r>
            <a:r>
              <a:rPr lang="nb-NO" sz="2800" dirty="0"/>
              <a:t> not have </a:t>
            </a:r>
            <a:r>
              <a:rPr lang="nb-NO" sz="2800" dirty="0" err="1"/>
              <a:t>identified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correct</a:t>
            </a:r>
            <a:r>
              <a:rPr lang="nb-NO" sz="2800" dirty="0"/>
              <a:t> </a:t>
            </a:r>
            <a:r>
              <a:rPr lang="nb-NO" sz="2800" dirty="0" err="1"/>
              <a:t>contextual</a:t>
            </a:r>
            <a:r>
              <a:rPr lang="nb-NO" sz="2800" dirty="0"/>
              <a:t> </a:t>
            </a:r>
            <a:r>
              <a:rPr lang="nb-NO" sz="2800" dirty="0" err="1"/>
              <a:t>factors</a:t>
            </a:r>
            <a:r>
              <a:rPr lang="nb-NO" sz="2800" dirty="0"/>
              <a:t> </a:t>
            </a:r>
          </a:p>
        </p:txBody>
      </p:sp>
      <p:pic>
        <p:nvPicPr>
          <p:cNvPr id="3074" name="Picture 2" descr="Russian National Corpus - The Ellison Center">
            <a:extLst>
              <a:ext uri="{FF2B5EF4-FFF2-40B4-BE49-F238E27FC236}">
                <a16:creationId xmlns:a16="http://schemas.microsoft.com/office/drawing/2014/main" id="{5D064A16-2165-2364-29DD-F7FECF5F3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070" y="1882588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1C4FCA-0876-7AB9-F96A-A740E10EC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5635"/>
            <a:ext cx="10665941" cy="1325563"/>
          </a:xfrm>
        </p:spPr>
        <p:txBody>
          <a:bodyPr/>
          <a:lstStyle/>
          <a:p>
            <a:r>
              <a:rPr lang="nb-NO" dirty="0"/>
              <a:t>Relevant </a:t>
            </a:r>
            <a:r>
              <a:rPr lang="nb-NO" dirty="0" err="1"/>
              <a:t>factors</a:t>
            </a:r>
            <a:r>
              <a:rPr lang="nb-NO" dirty="0"/>
              <a:t> (from </a:t>
            </a:r>
            <a:r>
              <a:rPr lang="nb-NO" dirty="0" err="1"/>
              <a:t>scholarly</a:t>
            </a:r>
            <a:r>
              <a:rPr lang="nb-NO" dirty="0"/>
              <a:t> </a:t>
            </a:r>
            <a:r>
              <a:rPr lang="nb-NO" dirty="0" err="1"/>
              <a:t>literature</a:t>
            </a:r>
            <a:r>
              <a:rPr lang="nb-NO" dirty="0"/>
              <a:t>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3C7E1E-67A8-C8D3-F477-5D0F7BFAC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764" y="2639516"/>
            <a:ext cx="10105644" cy="7260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000" b="1" dirty="0" err="1"/>
              <a:t>Subject</a:t>
            </a:r>
            <a:r>
              <a:rPr lang="nb-NO" sz="4000" b="1" dirty="0"/>
              <a:t> + Ø + </a:t>
            </a:r>
            <a:r>
              <a:rPr lang="nb-NO" sz="4000" b="1" dirty="0" err="1"/>
              <a:t>Adjective</a:t>
            </a:r>
            <a:r>
              <a:rPr lang="nb-NO" sz="4000" b="1" dirty="0"/>
              <a:t> (+ </a:t>
            </a:r>
            <a:r>
              <a:rPr lang="nb-NO" sz="4000" b="1" dirty="0" err="1"/>
              <a:t>complement</a:t>
            </a:r>
            <a:r>
              <a:rPr lang="nb-NO" sz="4000" b="1" dirty="0"/>
              <a:t>)</a:t>
            </a:r>
          </a:p>
        </p:txBody>
      </p:sp>
      <p:sp>
        <p:nvSpPr>
          <p:cNvPr id="5" name="Bildeforklaring formet som et avrundet rektangel 4">
            <a:extLst>
              <a:ext uri="{FF2B5EF4-FFF2-40B4-BE49-F238E27FC236}">
                <a16:creationId xmlns:a16="http://schemas.microsoft.com/office/drawing/2014/main" id="{9AB098C3-16F5-EAAB-36DF-DC0999145773}"/>
              </a:ext>
            </a:extLst>
          </p:cNvPr>
          <p:cNvSpPr/>
          <p:nvPr/>
        </p:nvSpPr>
        <p:spPr>
          <a:xfrm>
            <a:off x="1257300" y="4032877"/>
            <a:ext cx="2737022" cy="1926038"/>
          </a:xfrm>
          <a:prstGeom prst="wedgeRoundRectCallout">
            <a:avLst>
              <a:gd name="adj1" fmla="val -15967"/>
              <a:gd name="adj2" fmla="val -74415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>
                <a:solidFill>
                  <a:sysClr val="windowText" lastClr="000000"/>
                </a:solidFill>
              </a:rPr>
              <a:t>Noun</a:t>
            </a:r>
            <a:endParaRPr lang="nb-NO" sz="20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ysClr val="windowText" lastClr="000000"/>
                </a:solidFill>
              </a:rPr>
              <a:t>Personal </a:t>
            </a:r>
            <a:r>
              <a:rPr lang="nb-NO" sz="2000" dirty="0" err="1">
                <a:solidFill>
                  <a:sysClr val="windowText" lastClr="000000"/>
                </a:solidFill>
              </a:rPr>
              <a:t>pronoun</a:t>
            </a:r>
            <a:endParaRPr lang="nb-NO" sz="20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>
                <a:solidFill>
                  <a:sysClr val="windowText" lastClr="000000"/>
                </a:solidFill>
              </a:rPr>
              <a:t>Other</a:t>
            </a:r>
            <a:r>
              <a:rPr lang="nb-NO" sz="2000" dirty="0">
                <a:solidFill>
                  <a:sysClr val="windowText" lastClr="000000"/>
                </a:solidFill>
              </a:rPr>
              <a:t> </a:t>
            </a:r>
            <a:r>
              <a:rPr lang="nb-NO" sz="2000" dirty="0" err="1">
                <a:solidFill>
                  <a:sysClr val="windowText" lastClr="000000"/>
                </a:solidFill>
              </a:rPr>
              <a:t>pronoun</a:t>
            </a:r>
            <a:endParaRPr lang="nb-NO" sz="20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>
                <a:solidFill>
                  <a:sysClr val="windowText" lastClr="000000"/>
                </a:solidFill>
              </a:rPr>
              <a:t>Infinitive</a:t>
            </a:r>
            <a:endParaRPr lang="nb-NO" sz="20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>
                <a:solidFill>
                  <a:sysClr val="windowText" lastClr="000000"/>
                </a:solidFill>
              </a:rPr>
              <a:t>Clause</a:t>
            </a:r>
            <a:endParaRPr lang="nb-NO" sz="20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ysClr val="windowText" lastClr="000000"/>
                </a:solidFill>
              </a:rPr>
              <a:t>No </a:t>
            </a:r>
            <a:r>
              <a:rPr lang="nb-NO" sz="2000" dirty="0" err="1">
                <a:solidFill>
                  <a:sysClr val="windowText" lastClr="000000"/>
                </a:solidFill>
              </a:rPr>
              <a:t>subject</a:t>
            </a:r>
            <a:endParaRPr lang="nb-NO" sz="2000" dirty="0">
              <a:solidFill>
                <a:sysClr val="windowText" lastClr="000000"/>
              </a:solidFill>
            </a:endParaRPr>
          </a:p>
        </p:txBody>
      </p:sp>
      <p:sp>
        <p:nvSpPr>
          <p:cNvPr id="6" name="Bildeforklaring formet som et avrundet rektangel 5">
            <a:extLst>
              <a:ext uri="{FF2B5EF4-FFF2-40B4-BE49-F238E27FC236}">
                <a16:creationId xmlns:a16="http://schemas.microsoft.com/office/drawing/2014/main" id="{A8AE3A96-08A6-0085-0CE3-B0A16E31368B}"/>
              </a:ext>
            </a:extLst>
          </p:cNvPr>
          <p:cNvSpPr/>
          <p:nvPr/>
        </p:nvSpPr>
        <p:spPr>
          <a:xfrm>
            <a:off x="4727489" y="4032877"/>
            <a:ext cx="2737021" cy="1926038"/>
          </a:xfrm>
          <a:prstGeom prst="wedgeRoundRectCallout">
            <a:avLst>
              <a:gd name="adj1" fmla="val -15955"/>
              <a:gd name="adj2" fmla="val -72490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>
                <a:solidFill>
                  <a:sysClr val="windowText" lastClr="000000"/>
                </a:solidFill>
              </a:rPr>
              <a:t>Gender</a:t>
            </a:r>
            <a:r>
              <a:rPr lang="nb-NO" sz="2000" dirty="0">
                <a:solidFill>
                  <a:sysClr val="windowText" lastClr="000000"/>
                </a:solidFill>
              </a:rPr>
              <a:t>/</a:t>
            </a:r>
            <a:r>
              <a:rPr lang="nb-NO" sz="2000" dirty="0" err="1">
                <a:solidFill>
                  <a:sysClr val="windowText" lastClr="000000"/>
                </a:solidFill>
              </a:rPr>
              <a:t>number</a:t>
            </a:r>
            <a:endParaRPr lang="nb-NO" sz="20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>
                <a:solidFill>
                  <a:sysClr val="windowText" lastClr="000000"/>
                </a:solidFill>
              </a:rPr>
              <a:t>Frequency</a:t>
            </a:r>
            <a:endParaRPr lang="nb-NO" sz="2000" dirty="0">
              <a:solidFill>
                <a:sysClr val="windowText" lastClr="000000"/>
              </a:solidFill>
            </a:endParaRPr>
          </a:p>
        </p:txBody>
      </p:sp>
      <p:sp>
        <p:nvSpPr>
          <p:cNvPr id="7" name="Bildeforklaring formet som et avrundet rektangel 6">
            <a:extLst>
              <a:ext uri="{FF2B5EF4-FFF2-40B4-BE49-F238E27FC236}">
                <a16:creationId xmlns:a16="http://schemas.microsoft.com/office/drawing/2014/main" id="{72384809-B509-C012-8B6C-49D15A54FA32}"/>
              </a:ext>
            </a:extLst>
          </p:cNvPr>
          <p:cNvSpPr/>
          <p:nvPr/>
        </p:nvSpPr>
        <p:spPr>
          <a:xfrm>
            <a:off x="8197677" y="4032877"/>
            <a:ext cx="2737020" cy="1926038"/>
          </a:xfrm>
          <a:prstGeom prst="wedgeRoundRectCallout">
            <a:avLst>
              <a:gd name="adj1" fmla="val -32902"/>
              <a:gd name="adj2" fmla="val -6928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ysClr val="windowText" lastClr="000000"/>
                </a:solidFill>
              </a:rPr>
              <a:t>YES vs. NO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E6723214-0745-3143-1D8A-33183BE6C5D3}"/>
              </a:ext>
            </a:extLst>
          </p:cNvPr>
          <p:cNvGrpSpPr/>
          <p:nvPr/>
        </p:nvGrpSpPr>
        <p:grpSpPr>
          <a:xfrm>
            <a:off x="2615515" y="1274773"/>
            <a:ext cx="3068590" cy="1094501"/>
            <a:chOff x="2887367" y="1869974"/>
            <a:chExt cx="2697888" cy="793835"/>
          </a:xfrm>
        </p:grpSpPr>
        <p:sp>
          <p:nvSpPr>
            <p:cNvPr id="8" name="Bildeforklaring formet som et avrundet rektangel 7">
              <a:extLst>
                <a:ext uri="{FF2B5EF4-FFF2-40B4-BE49-F238E27FC236}">
                  <a16:creationId xmlns:a16="http://schemas.microsoft.com/office/drawing/2014/main" id="{18327CB5-CAA8-3986-FC07-FFDAFF9060C3}"/>
                </a:ext>
              </a:extLst>
            </p:cNvPr>
            <p:cNvSpPr/>
            <p:nvPr/>
          </p:nvSpPr>
          <p:spPr>
            <a:xfrm>
              <a:off x="2887367" y="1869974"/>
              <a:ext cx="2697888" cy="793835"/>
            </a:xfrm>
            <a:prstGeom prst="wedgeRoundRectCallout">
              <a:avLst>
                <a:gd name="adj1" fmla="val -47741"/>
                <a:gd name="adj2" fmla="val 75470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2000" dirty="0">
                  <a:solidFill>
                    <a:sysClr val="windowText" lastClr="000000"/>
                  </a:solidFill>
                </a:rPr>
                <a:t>Word-order: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2000" dirty="0">
                  <a:solidFill>
                    <a:sysClr val="windowText" lastClr="000000"/>
                  </a:solidFill>
                </a:rPr>
                <a:t>SA: Subj </a:t>
              </a:r>
              <a:r>
                <a:rPr lang="nb-NO" sz="2000" dirty="0" err="1">
                  <a:solidFill>
                    <a:sysClr val="windowText" lastClr="000000"/>
                  </a:solidFill>
                </a:rPr>
                <a:t>before</a:t>
              </a:r>
              <a:r>
                <a:rPr lang="nb-NO" sz="2000" dirty="0">
                  <a:solidFill>
                    <a:sysClr val="windowText" lastClr="000000"/>
                  </a:solidFill>
                </a:rPr>
                <a:t> Adj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2000" dirty="0">
                  <a:solidFill>
                    <a:sysClr val="windowText" lastClr="000000"/>
                  </a:solidFill>
                </a:rPr>
                <a:t>AS: Adj </a:t>
              </a:r>
              <a:r>
                <a:rPr lang="nb-NO" sz="2000" dirty="0" err="1">
                  <a:solidFill>
                    <a:sysClr val="windowText" lastClr="000000"/>
                  </a:solidFill>
                </a:rPr>
                <a:t>before</a:t>
              </a:r>
              <a:r>
                <a:rPr lang="nb-NO" sz="2000" dirty="0">
                  <a:solidFill>
                    <a:sysClr val="windowText" lastClr="000000"/>
                  </a:solidFill>
                </a:rPr>
                <a:t> Subj</a:t>
              </a:r>
            </a:p>
          </p:txBody>
        </p:sp>
        <p:sp>
          <p:nvSpPr>
            <p:cNvPr id="9" name="Bildeforklaring formet som et avrundet rektangel 8">
              <a:extLst>
                <a:ext uri="{FF2B5EF4-FFF2-40B4-BE49-F238E27FC236}">
                  <a16:creationId xmlns:a16="http://schemas.microsoft.com/office/drawing/2014/main" id="{EB25A0E1-7D9B-3B8C-6654-26740E5E301B}"/>
                </a:ext>
              </a:extLst>
            </p:cNvPr>
            <p:cNvSpPr/>
            <p:nvPr/>
          </p:nvSpPr>
          <p:spPr>
            <a:xfrm>
              <a:off x="2887367" y="1869974"/>
              <a:ext cx="2697888" cy="793835"/>
            </a:xfrm>
            <a:prstGeom prst="wedgeRoundRectCallout">
              <a:avLst>
                <a:gd name="adj1" fmla="val 43862"/>
                <a:gd name="adj2" fmla="val 77027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2000" dirty="0">
                  <a:solidFill>
                    <a:sysClr val="windowText" lastClr="000000"/>
                  </a:solidFill>
                </a:rPr>
                <a:t>Word order: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2000" dirty="0">
                  <a:solidFill>
                    <a:sysClr val="windowText" lastClr="000000"/>
                  </a:solidFill>
                </a:rPr>
                <a:t>SA: Subj </a:t>
              </a:r>
              <a:r>
                <a:rPr lang="nb-NO" sz="2000" dirty="0" err="1">
                  <a:solidFill>
                    <a:sysClr val="windowText" lastClr="000000"/>
                  </a:solidFill>
                </a:rPr>
                <a:t>before</a:t>
              </a:r>
              <a:r>
                <a:rPr lang="nb-NO" sz="2000" dirty="0">
                  <a:solidFill>
                    <a:sysClr val="windowText" lastClr="000000"/>
                  </a:solidFill>
                </a:rPr>
                <a:t> Adj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2000" dirty="0">
                  <a:solidFill>
                    <a:sysClr val="windowText" lastClr="000000"/>
                  </a:solidFill>
                </a:rPr>
                <a:t>AS: Adj </a:t>
              </a:r>
              <a:r>
                <a:rPr lang="nb-NO" sz="2000" dirty="0" err="1">
                  <a:solidFill>
                    <a:sysClr val="windowText" lastClr="000000"/>
                  </a:solidFill>
                </a:rPr>
                <a:t>before</a:t>
              </a:r>
              <a:r>
                <a:rPr lang="nb-NO" sz="2000" dirty="0">
                  <a:solidFill>
                    <a:sysClr val="windowText" lastClr="000000"/>
                  </a:solidFill>
                </a:rPr>
                <a:t> Subj</a:t>
              </a:r>
            </a:p>
          </p:txBody>
        </p:sp>
      </p:grp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96320EF-64B0-B747-B124-50A1F5EEDF8D}"/>
              </a:ext>
            </a:extLst>
          </p:cNvPr>
          <p:cNvSpPr txBox="1"/>
          <p:nvPr/>
        </p:nvSpPr>
        <p:spPr>
          <a:xfrm>
            <a:off x="1519881" y="3249567"/>
            <a:ext cx="9181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b="1" i="1" dirty="0"/>
              <a:t>    </a:t>
            </a:r>
            <a:r>
              <a:rPr lang="ru-RU" sz="1800" b="1" i="1" dirty="0"/>
              <a:t>Море</a:t>
            </a:r>
            <a:r>
              <a:rPr lang="nb-NO" sz="1800" b="1" i="1" dirty="0"/>
              <a:t>	   	  </a:t>
            </a:r>
            <a:r>
              <a:rPr lang="nb-NO" b="1" i="1" dirty="0"/>
              <a:t>+    </a:t>
            </a:r>
            <a:r>
              <a:rPr lang="nb-NO" sz="1800" b="1" i="1" dirty="0"/>
              <a:t>Ø	  +	</a:t>
            </a:r>
            <a:r>
              <a:rPr lang="ru-RU" sz="1800" b="1" i="1" dirty="0"/>
              <a:t>богато</a:t>
            </a:r>
            <a:r>
              <a:rPr lang="nb-NO" b="1" i="1" dirty="0"/>
              <a:t>	   	      </a:t>
            </a:r>
            <a:r>
              <a:rPr lang="nb-NO" sz="1800" b="1" i="1" dirty="0"/>
              <a:t>+	</a:t>
            </a:r>
            <a:r>
              <a:rPr lang="ru-RU" sz="1800" b="1" i="1" dirty="0"/>
              <a:t>рыбой</a:t>
            </a:r>
            <a:r>
              <a:rPr lang="nb-NO" sz="1800" b="1" i="1" dirty="0"/>
              <a:t>.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E84476B-EB37-D563-962E-1F516DCE2344}"/>
              </a:ext>
            </a:extLst>
          </p:cNvPr>
          <p:cNvSpPr txBox="1"/>
          <p:nvPr/>
        </p:nvSpPr>
        <p:spPr>
          <a:xfrm>
            <a:off x="659278" y="6166748"/>
            <a:ext cx="1110661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Relevant </a:t>
            </a:r>
            <a:r>
              <a:rPr lang="nb-NO" sz="2400" dirty="0" err="1"/>
              <a:t>factors</a:t>
            </a:r>
            <a:r>
              <a:rPr lang="nb-NO" sz="2400" dirty="0"/>
              <a:t> </a:t>
            </a:r>
            <a:r>
              <a:rPr lang="nb-NO" sz="2400" dirty="0" err="1"/>
              <a:t>relate</a:t>
            </a:r>
            <a:r>
              <a:rPr lang="nb-NO" sz="2400" dirty="0"/>
              <a:t> to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subject</a:t>
            </a:r>
            <a:r>
              <a:rPr lang="nb-NO" sz="2400" dirty="0"/>
              <a:t>,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predicate</a:t>
            </a:r>
            <a:r>
              <a:rPr lang="nb-NO" sz="2400" dirty="0"/>
              <a:t>, and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relation</a:t>
            </a:r>
            <a:r>
              <a:rPr lang="nb-NO" sz="2400" dirty="0"/>
              <a:t> </a:t>
            </a:r>
            <a:r>
              <a:rPr lang="nb-NO" sz="2400" dirty="0" err="1"/>
              <a:t>between</a:t>
            </a:r>
            <a:r>
              <a:rPr lang="nb-NO" sz="2400" dirty="0"/>
              <a:t> </a:t>
            </a:r>
            <a:r>
              <a:rPr lang="nb-NO" sz="2400" dirty="0" err="1"/>
              <a:t>them</a:t>
            </a:r>
            <a:r>
              <a:rPr lang="nb-NO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71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A30CB-E710-22D0-4431-75FC02B06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Noise in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BCA0C-8293-4F4C-7B8F-969D93785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O" dirty="0"/>
              <a:t>We had to eliminate many adjectives that don’t have both LF and SF:</a:t>
            </a:r>
          </a:p>
          <a:p>
            <a:pPr lvl="1"/>
            <a:r>
              <a:rPr lang="en-NO" sz="2800" dirty="0"/>
              <a:t>numerals (</a:t>
            </a:r>
            <a:r>
              <a:rPr lang="ru-RU" sz="2800" dirty="0"/>
              <a:t>один, первый…</a:t>
            </a:r>
            <a:r>
              <a:rPr lang="en-NO" sz="2800" dirty="0"/>
              <a:t>)</a:t>
            </a:r>
          </a:p>
          <a:p>
            <a:pPr lvl="1"/>
            <a:r>
              <a:rPr lang="en-NO" sz="2800" dirty="0"/>
              <a:t>pronouns with adjectival declension</a:t>
            </a:r>
            <a:r>
              <a:rPr lang="ru-RU" sz="2800" dirty="0"/>
              <a:t> (чей, другой, этот, иной, какой, мой, наш, сам, весь…)</a:t>
            </a:r>
            <a:endParaRPr lang="en-NO" sz="2800" dirty="0"/>
          </a:p>
          <a:p>
            <a:pPr lvl="1"/>
            <a:r>
              <a:rPr lang="en-NO" sz="2800" dirty="0"/>
              <a:t>Past Active Participles</a:t>
            </a:r>
            <a:r>
              <a:rPr lang="ru-RU" sz="2800" dirty="0"/>
              <a:t> (бывший, сумасшедший…)</a:t>
            </a:r>
            <a:endParaRPr lang="en-NO" sz="2800" dirty="0"/>
          </a:p>
          <a:p>
            <a:pPr lvl="1"/>
            <a:r>
              <a:rPr lang="en-NO" sz="2800" dirty="0"/>
              <a:t>adjectives that have only SF</a:t>
            </a:r>
            <a:r>
              <a:rPr lang="ru-RU" sz="2800" dirty="0"/>
              <a:t> (должен, рад)</a:t>
            </a:r>
            <a:endParaRPr lang="en-NO" sz="2800" dirty="0"/>
          </a:p>
          <a:p>
            <a:pPr lvl="1"/>
            <a:r>
              <a:rPr lang="en-NO" sz="2800" dirty="0"/>
              <a:t>adjectives that have only LF</a:t>
            </a:r>
            <a:r>
              <a:rPr lang="ru-RU" sz="2800" dirty="0"/>
              <a:t> (американский, немецкий, отсталый, загорелый, лучший, меньший, дармовой, кадровый, мировой, пирров</a:t>
            </a:r>
            <a:r>
              <a:rPr lang="nb-NO" sz="2800" dirty="0"/>
              <a:t>...</a:t>
            </a:r>
            <a:r>
              <a:rPr lang="ru-RU" sz="2800" dirty="0"/>
              <a:t>)</a:t>
            </a:r>
            <a:endParaRPr lang="en-NO" sz="2800" dirty="0"/>
          </a:p>
          <a:p>
            <a:pPr lvl="1"/>
            <a:r>
              <a:rPr lang="en-NO" sz="2800" dirty="0"/>
              <a:t>superlatives with </a:t>
            </a:r>
            <a:r>
              <a:rPr lang="ru-RU" sz="2800" dirty="0"/>
              <a:t>самый </a:t>
            </a:r>
            <a:r>
              <a:rPr lang="en-NO" sz="2800" dirty="0"/>
              <a:t>+ LF</a:t>
            </a:r>
          </a:p>
        </p:txBody>
      </p:sp>
    </p:spTree>
    <p:extLst>
      <p:ext uri="{BB962C8B-B14F-4D97-AF65-F5344CB8AC3E}">
        <p14:creationId xmlns:p14="http://schemas.microsoft.com/office/powerpoint/2010/main" val="2463894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3990</TotalTime>
  <Words>4075</Words>
  <Application>Microsoft Macintosh PowerPoint</Application>
  <PresentationFormat>Widescreen</PresentationFormat>
  <Paragraphs>415</Paragraphs>
  <Slides>55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Wingdings</vt:lpstr>
      <vt:lpstr>Office Theme</vt:lpstr>
      <vt:lpstr>A long story about short-form adjectives in Russian and their rivals </vt:lpstr>
      <vt:lpstr>Short-form adjectives and their rivals</vt:lpstr>
      <vt:lpstr>Some context</vt:lpstr>
      <vt:lpstr>Tore Nesset &amp; Laura A. Janda (2023):  The long and the short of it: Russian predicate adjectives with zero copula. Russian Linguistics  https://doi.org/10.1007/s11185-023-09280-1 (open access!) </vt:lpstr>
      <vt:lpstr>A classic problem in Russian morphosyntax </vt:lpstr>
      <vt:lpstr>Corpus examples with the adjective  prostoj ‘simple’ </vt:lpstr>
      <vt:lpstr>Method and data</vt:lpstr>
      <vt:lpstr>Relevant factors (from scholarly literature)</vt:lpstr>
      <vt:lpstr>Noise in the data</vt:lpstr>
      <vt:lpstr>Types of Complement (part one)</vt:lpstr>
      <vt:lpstr>Types of Complement (part two)</vt:lpstr>
      <vt:lpstr>(Nearly) categorical rules</vt:lpstr>
      <vt:lpstr>Descriptions of situations vs. participants</vt:lpstr>
      <vt:lpstr>Word order</vt:lpstr>
      <vt:lpstr>Overview – decision tree</vt:lpstr>
      <vt:lpstr>Other factors in the space of competition</vt:lpstr>
      <vt:lpstr>Type of subject</vt:lpstr>
      <vt:lpstr>Statistical analysis focuses only on the  “space of competition” between SF and LF</vt:lpstr>
      <vt:lpstr>Statistical analysis</vt:lpstr>
      <vt:lpstr>Statistical analysis</vt:lpstr>
      <vt:lpstr>Subject types</vt:lpstr>
      <vt:lpstr>Gender and number</vt:lpstr>
      <vt:lpstr>Frequency</vt:lpstr>
      <vt:lpstr>PowerPoint Presentation</vt:lpstr>
      <vt:lpstr>Interim summary – Ø copula</vt:lpstr>
      <vt:lpstr>What we did not look at</vt:lpstr>
      <vt:lpstr>Conclusion:  Towards a methodology for the study of rival forms</vt:lpstr>
      <vt:lpstr>Tore Nesset &amp; Laura A. Janda (2025):  Contextually determined or semantically distinct? The competition between instrumental, long form nominative and short form nominative in Russian predicate adjectives https://doi.org/10.1007/s11185-025-09314-w  (open access!) </vt:lpstr>
      <vt:lpstr>Instrumental (INS), long form (LF), short form (SF)  with copular verb (быть)</vt:lpstr>
      <vt:lpstr>Steps in the method</vt:lpstr>
      <vt:lpstr>Findings</vt:lpstr>
      <vt:lpstr>Data</vt:lpstr>
      <vt:lpstr>Factors</vt:lpstr>
      <vt:lpstr>Complement of adjective</vt:lpstr>
      <vt:lpstr>Subject</vt:lpstr>
      <vt:lpstr>Form of copula</vt:lpstr>
      <vt:lpstr>(Nearly) categorical rules</vt:lpstr>
      <vt:lpstr>Gerund as copula: instrumental</vt:lpstr>
      <vt:lpstr>Adjective with complement: short form</vt:lpstr>
      <vt:lpstr>Clausal or infinitival subject: short form</vt:lpstr>
      <vt:lpstr>Impersonal constructions with no subject: short form</vt:lpstr>
      <vt:lpstr>Non-personal neuter pronouns as subjects: short form</vt:lpstr>
      <vt:lpstr>Summary of (nearly) categorical rules</vt:lpstr>
      <vt:lpstr>INS vs. SF in sentences with an infinitive, imperative, or subjunctive form of быть</vt:lpstr>
      <vt:lpstr>Effect of copula forms on prediction of instrumental forms of predicate adjectives</vt:lpstr>
      <vt:lpstr>Typical patterns for infinitives, imperatives, subjunctives</vt:lpstr>
      <vt:lpstr>Individual adjectives have their own preferences</vt:lpstr>
      <vt:lpstr>Decision tree for predicate adjective</vt:lpstr>
      <vt:lpstr>INS vs. LF vs. SF</vt:lpstr>
      <vt:lpstr>Copula= Past, Word_order= A_final,  Subject= Noun_unmodified, Gender_Number_adj= Masculine, Frequency_predicative = 1 &gt;&gt; preference for INS </vt:lpstr>
      <vt:lpstr>Medial placement of adjective &gt;&gt; SF</vt:lpstr>
      <vt:lpstr>Subject is modified noun or pronoun, or no overt subject &gt;&gt; SF </vt:lpstr>
      <vt:lpstr>Individual preferences of high frequent adjectives</vt:lpstr>
      <vt:lpstr>Summary for predicate adjectives with overt copula</vt:lpstr>
      <vt:lpstr>Wrapping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Russian’s ICONic constructICON </dc:title>
  <dc:creator>Laura A Janda</dc:creator>
  <cp:lastModifiedBy>Laura Alexis Janda</cp:lastModifiedBy>
  <cp:revision>1</cp:revision>
  <cp:lastPrinted>2023-02-28T18:12:38Z</cp:lastPrinted>
  <dcterms:created xsi:type="dcterms:W3CDTF">2021-10-15T08:12:02Z</dcterms:created>
  <dcterms:modified xsi:type="dcterms:W3CDTF">2026-06-16T06:40:02Z</dcterms:modified>
</cp:coreProperties>
</file>