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</p:sldMasterIdLst>
  <p:notesMasterIdLst>
    <p:notesMasterId r:id="rId38"/>
  </p:notesMasterIdLst>
  <p:handoutMasterIdLst>
    <p:handoutMasterId r:id="rId39"/>
  </p:handoutMasterIdLst>
  <p:sldIdLst>
    <p:sldId id="328" r:id="rId2"/>
    <p:sldId id="360" r:id="rId3"/>
    <p:sldId id="355" r:id="rId4"/>
    <p:sldId id="272" r:id="rId5"/>
    <p:sldId id="275" r:id="rId6"/>
    <p:sldId id="362" r:id="rId7"/>
    <p:sldId id="352" r:id="rId8"/>
    <p:sldId id="277" r:id="rId9"/>
    <p:sldId id="281" r:id="rId10"/>
    <p:sldId id="282" r:id="rId11"/>
    <p:sldId id="358" r:id="rId12"/>
    <p:sldId id="365" r:id="rId13"/>
    <p:sldId id="297" r:id="rId14"/>
    <p:sldId id="303" r:id="rId15"/>
    <p:sldId id="304" r:id="rId16"/>
    <p:sldId id="324" r:id="rId17"/>
    <p:sldId id="309" r:id="rId18"/>
    <p:sldId id="326" r:id="rId19"/>
    <p:sldId id="311" r:id="rId20"/>
    <p:sldId id="312" r:id="rId21"/>
    <p:sldId id="359" r:id="rId22"/>
    <p:sldId id="366" r:id="rId23"/>
    <p:sldId id="371" r:id="rId24"/>
    <p:sldId id="373" r:id="rId25"/>
    <p:sldId id="374" r:id="rId26"/>
    <p:sldId id="375" r:id="rId27"/>
    <p:sldId id="376" r:id="rId28"/>
    <p:sldId id="377" r:id="rId29"/>
    <p:sldId id="378" r:id="rId30"/>
    <p:sldId id="379" r:id="rId31"/>
    <p:sldId id="380" r:id="rId32"/>
    <p:sldId id="381" r:id="rId33"/>
    <p:sldId id="382" r:id="rId34"/>
    <p:sldId id="385" r:id="rId35"/>
    <p:sldId id="386" r:id="rId36"/>
    <p:sldId id="384" r:id="rId37"/>
  </p:sldIdLst>
  <p:sldSz cx="9144000" cy="5143500" type="screen16x9"/>
  <p:notesSz cx="6858000" cy="9144000"/>
  <p:defaultTextStyle>
    <a:defPPr>
      <a:defRPr lang="nn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99">
          <p15:clr>
            <a:srgbClr val="A4A3A4"/>
          </p15:clr>
        </p15:guide>
        <p15:guide id="2" pos="49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6FFA"/>
    <a:srgbClr val="BC6CED"/>
    <a:srgbClr val="007396"/>
    <a:srgbClr val="59BEC9"/>
    <a:srgbClr val="F1B523"/>
    <a:srgbClr val="EDEDED"/>
    <a:srgbClr val="FFB952"/>
    <a:srgbClr val="B1B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01"/>
    <p:restoredTop sz="91517"/>
  </p:normalViewPr>
  <p:slideViewPr>
    <p:cSldViewPr snapToGrid="0" snapToObjects="1">
      <p:cViewPr varScale="1">
        <p:scale>
          <a:sx n="140" d="100"/>
          <a:sy n="140" d="100"/>
        </p:scale>
        <p:origin x="1120" y="184"/>
      </p:cViewPr>
      <p:guideLst>
        <p:guide orient="horz" pos="2899"/>
        <p:guide pos="49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A Janda" userId="1f227e26-6259-47d3-b693-dce21943f79e" providerId="ADAL" clId="{327CCE87-DCF6-F644-B433-4BE0A09B49BF}"/>
    <pc:docChg chg="undo custSel addSld delSld modSld">
      <pc:chgData name="Laura A Janda" userId="1f227e26-6259-47d3-b693-dce21943f79e" providerId="ADAL" clId="{327CCE87-DCF6-F644-B433-4BE0A09B49BF}" dt="2019-10-08T11:30:44.437" v="657" actId="1036"/>
      <pc:docMkLst>
        <pc:docMk/>
      </pc:docMkLst>
      <pc:sldChg chg="modSp">
        <pc:chgData name="Laura A Janda" userId="1f227e26-6259-47d3-b693-dce21943f79e" providerId="ADAL" clId="{327CCE87-DCF6-F644-B433-4BE0A09B49BF}" dt="2019-10-08T11:27:58.531" v="606" actId="20577"/>
        <pc:sldMkLst>
          <pc:docMk/>
          <pc:sldMk cId="1166894425" sldId="282"/>
        </pc:sldMkLst>
        <pc:spChg chg="mod">
          <ac:chgData name="Laura A Janda" userId="1f227e26-6259-47d3-b693-dce21943f79e" providerId="ADAL" clId="{327CCE87-DCF6-F644-B433-4BE0A09B49BF}" dt="2019-10-08T11:27:58.531" v="606" actId="20577"/>
          <ac:spMkLst>
            <pc:docMk/>
            <pc:sldMk cId="1166894425" sldId="282"/>
            <ac:spMk id="4" creationId="{00000000-0000-0000-0000-000000000000}"/>
          </ac:spMkLst>
        </pc:spChg>
      </pc:sldChg>
      <pc:sldChg chg="addSp delSp modSp">
        <pc:chgData name="Laura A Janda" userId="1f227e26-6259-47d3-b693-dce21943f79e" providerId="ADAL" clId="{327CCE87-DCF6-F644-B433-4BE0A09B49BF}" dt="2019-10-07T15:44:18.498" v="592" actId="27636"/>
        <pc:sldMkLst>
          <pc:docMk/>
          <pc:sldMk cId="1900181774" sldId="297"/>
        </pc:sldMkLst>
        <pc:spChg chg="add mod">
          <ac:chgData name="Laura A Janda" userId="1f227e26-6259-47d3-b693-dce21943f79e" providerId="ADAL" clId="{327CCE87-DCF6-F644-B433-4BE0A09B49BF}" dt="2019-10-07T14:11:00.480" v="292" actId="1076"/>
          <ac:spMkLst>
            <pc:docMk/>
            <pc:sldMk cId="1900181774" sldId="297"/>
            <ac:spMk id="2" creationId="{C57F0E69-602A-1C49-A6EF-A1999C35CBA3}"/>
          </ac:spMkLst>
        </pc:spChg>
        <pc:spChg chg="add del mod">
          <ac:chgData name="Laura A Janda" userId="1f227e26-6259-47d3-b693-dce21943f79e" providerId="ADAL" clId="{327CCE87-DCF6-F644-B433-4BE0A09B49BF}" dt="2019-10-07T14:11:37.186" v="361" actId="478"/>
          <ac:spMkLst>
            <pc:docMk/>
            <pc:sldMk cId="1900181774" sldId="297"/>
            <ac:spMk id="4" creationId="{6EFE1820-9560-8D49-8549-6858CCF1E537}"/>
          </ac:spMkLst>
        </pc:spChg>
        <pc:spChg chg="add mod">
          <ac:chgData name="Laura A Janda" userId="1f227e26-6259-47d3-b693-dce21943f79e" providerId="ADAL" clId="{327CCE87-DCF6-F644-B433-4BE0A09B49BF}" dt="2019-10-07T14:12:13.693" v="370" actId="1037"/>
          <ac:spMkLst>
            <pc:docMk/>
            <pc:sldMk cId="1900181774" sldId="297"/>
            <ac:spMk id="5" creationId="{28A5E6F7-C5B1-2F45-8579-F9C6EA0D86B5}"/>
          </ac:spMkLst>
        </pc:spChg>
        <pc:spChg chg="add del mod">
          <ac:chgData name="Laura A Janda" userId="1f227e26-6259-47d3-b693-dce21943f79e" providerId="ADAL" clId="{327CCE87-DCF6-F644-B433-4BE0A09B49BF}" dt="2019-10-07T15:44:18.498" v="592" actId="27636"/>
          <ac:spMkLst>
            <pc:docMk/>
            <pc:sldMk cId="1900181774" sldId="297"/>
            <ac:spMk id="45058" creationId="{00000000-0000-0000-0000-000000000000}"/>
          </ac:spMkLst>
        </pc:spChg>
      </pc:sldChg>
      <pc:sldChg chg="add">
        <pc:chgData name="Laura A Janda" userId="1f227e26-6259-47d3-b693-dce21943f79e" providerId="ADAL" clId="{327CCE87-DCF6-F644-B433-4BE0A09B49BF}" dt="2019-10-07T14:08:53.789" v="199"/>
        <pc:sldMkLst>
          <pc:docMk/>
          <pc:sldMk cId="4237081069" sldId="303"/>
        </pc:sldMkLst>
      </pc:sldChg>
      <pc:sldChg chg="add">
        <pc:chgData name="Laura A Janda" userId="1f227e26-6259-47d3-b693-dce21943f79e" providerId="ADAL" clId="{327CCE87-DCF6-F644-B433-4BE0A09B49BF}" dt="2019-10-07T14:08:53.789" v="199"/>
        <pc:sldMkLst>
          <pc:docMk/>
          <pc:sldMk cId="3506874010" sldId="304"/>
        </pc:sldMkLst>
      </pc:sldChg>
      <pc:sldChg chg="modSp">
        <pc:chgData name="Laura A Janda" userId="1f227e26-6259-47d3-b693-dce21943f79e" providerId="ADAL" clId="{327CCE87-DCF6-F644-B433-4BE0A09B49BF}" dt="2019-10-07T15:46:15.293" v="597" actId="20577"/>
        <pc:sldMkLst>
          <pc:docMk/>
          <pc:sldMk cId="1116361810" sldId="312"/>
        </pc:sldMkLst>
        <pc:spChg chg="mod">
          <ac:chgData name="Laura A Janda" userId="1f227e26-6259-47d3-b693-dce21943f79e" providerId="ADAL" clId="{327CCE87-DCF6-F644-B433-4BE0A09B49BF}" dt="2019-10-07T15:46:15.293" v="597" actId="20577"/>
          <ac:spMkLst>
            <pc:docMk/>
            <pc:sldMk cId="1116361810" sldId="312"/>
            <ac:spMk id="60418" creationId="{00000000-0000-0000-0000-000000000000}"/>
          </ac:spMkLst>
        </pc:spChg>
      </pc:sldChg>
      <pc:sldChg chg="add">
        <pc:chgData name="Laura A Janda" userId="1f227e26-6259-47d3-b693-dce21943f79e" providerId="ADAL" clId="{327CCE87-DCF6-F644-B433-4BE0A09B49BF}" dt="2019-10-07T14:08:53.789" v="199"/>
        <pc:sldMkLst>
          <pc:docMk/>
          <pc:sldMk cId="3492224161" sldId="324"/>
        </pc:sldMkLst>
      </pc:sldChg>
      <pc:sldChg chg="modSp">
        <pc:chgData name="Laura A Janda" userId="1f227e26-6259-47d3-b693-dce21943f79e" providerId="ADAL" clId="{327CCE87-DCF6-F644-B433-4BE0A09B49BF}" dt="2019-10-07T14:07:05" v="198" actId="20577"/>
        <pc:sldMkLst>
          <pc:docMk/>
          <pc:sldMk cId="918903516" sldId="355"/>
        </pc:sldMkLst>
        <pc:spChg chg="mod">
          <ac:chgData name="Laura A Janda" userId="1f227e26-6259-47d3-b693-dce21943f79e" providerId="ADAL" clId="{327CCE87-DCF6-F644-B433-4BE0A09B49BF}" dt="2019-10-07T14:07:05" v="198" actId="20577"/>
          <ac:spMkLst>
            <pc:docMk/>
            <pc:sldMk cId="918903516" sldId="355"/>
            <ac:spMk id="3" creationId="{7C472F77-C241-D84D-B53C-7D4EF07980D5}"/>
          </ac:spMkLst>
        </pc:spChg>
      </pc:sldChg>
      <pc:sldChg chg="del">
        <pc:chgData name="Laura A Janda" userId="1f227e26-6259-47d3-b693-dce21943f79e" providerId="ADAL" clId="{327CCE87-DCF6-F644-B433-4BE0A09B49BF}" dt="2019-10-07T15:40:21.606" v="400" actId="2696"/>
        <pc:sldMkLst>
          <pc:docMk/>
          <pc:sldMk cId="1306999822" sldId="357"/>
        </pc:sldMkLst>
      </pc:sldChg>
      <pc:sldChg chg="modSp">
        <pc:chgData name="Laura A Janda" userId="1f227e26-6259-47d3-b693-dce21943f79e" providerId="ADAL" clId="{327CCE87-DCF6-F644-B433-4BE0A09B49BF}" dt="2019-10-07T14:14:44.863" v="399" actId="20577"/>
        <pc:sldMkLst>
          <pc:docMk/>
          <pc:sldMk cId="1921905825" sldId="365"/>
        </pc:sldMkLst>
        <pc:spChg chg="mod">
          <ac:chgData name="Laura A Janda" userId="1f227e26-6259-47d3-b693-dce21943f79e" providerId="ADAL" clId="{327CCE87-DCF6-F644-B433-4BE0A09B49BF}" dt="2019-10-07T14:14:44.863" v="399" actId="20577"/>
          <ac:spMkLst>
            <pc:docMk/>
            <pc:sldMk cId="1921905825" sldId="365"/>
            <ac:spMk id="3" creationId="{A3A3BAA6-0D73-2741-AE55-578C6D070B4F}"/>
          </ac:spMkLst>
        </pc:spChg>
      </pc:sldChg>
      <pc:sldChg chg="del">
        <pc:chgData name="Laura A Janda" userId="1f227e26-6259-47d3-b693-dce21943f79e" providerId="ADAL" clId="{327CCE87-DCF6-F644-B433-4BE0A09B49BF}" dt="2019-10-07T14:06:48.300" v="197" actId="2696"/>
        <pc:sldMkLst>
          <pc:docMk/>
          <pc:sldMk cId="3072810457" sldId="369"/>
        </pc:sldMkLst>
      </pc:sldChg>
      <pc:sldChg chg="addSp modSp">
        <pc:chgData name="Laura A Janda" userId="1f227e26-6259-47d3-b693-dce21943f79e" providerId="ADAL" clId="{327CCE87-DCF6-F644-B433-4BE0A09B49BF}" dt="2019-10-08T11:30:44.437" v="657" actId="1036"/>
        <pc:sldMkLst>
          <pc:docMk/>
          <pc:sldMk cId="2899467335" sldId="374"/>
        </pc:sldMkLst>
        <pc:spChg chg="add mod">
          <ac:chgData name="Laura A Janda" userId="1f227e26-6259-47d3-b693-dce21943f79e" providerId="ADAL" clId="{327CCE87-DCF6-F644-B433-4BE0A09B49BF}" dt="2019-10-08T11:30:32.691" v="654" actId="207"/>
          <ac:spMkLst>
            <pc:docMk/>
            <pc:sldMk cId="2899467335" sldId="374"/>
            <ac:spMk id="4" creationId="{A3E0870A-FEC7-FB4E-995C-500CA157DA12}"/>
          </ac:spMkLst>
        </pc:spChg>
        <pc:spChg chg="mod">
          <ac:chgData name="Laura A Janda" userId="1f227e26-6259-47d3-b693-dce21943f79e" providerId="ADAL" clId="{327CCE87-DCF6-F644-B433-4BE0A09B49BF}" dt="2019-10-08T11:29:06.657" v="610" actId="1076"/>
          <ac:spMkLst>
            <pc:docMk/>
            <pc:sldMk cId="2899467335" sldId="374"/>
            <ac:spMk id="6" creationId="{D2FDF5EA-71AF-AE41-84AA-C69960CAB969}"/>
          </ac:spMkLst>
        </pc:spChg>
        <pc:picChg chg="mod">
          <ac:chgData name="Laura A Janda" userId="1f227e26-6259-47d3-b693-dce21943f79e" providerId="ADAL" clId="{327CCE87-DCF6-F644-B433-4BE0A09B49BF}" dt="2019-10-08T11:30:44.437" v="657" actId="1036"/>
          <ac:picMkLst>
            <pc:docMk/>
            <pc:sldMk cId="2899467335" sldId="374"/>
            <ac:picMk id="5" creationId="{C158E13E-4B50-8841-A5C3-3496A513F3A0}"/>
          </ac:picMkLst>
        </pc:picChg>
      </pc:sldChg>
      <pc:sldChg chg="delSp modSp add">
        <pc:chgData name="Laura A Janda" userId="1f227e26-6259-47d3-b693-dce21943f79e" providerId="ADAL" clId="{327CCE87-DCF6-F644-B433-4BE0A09B49BF}" dt="2019-10-05T08:53:04.968" v="196" actId="27636"/>
        <pc:sldMkLst>
          <pc:docMk/>
          <pc:sldMk cId="3955489886" sldId="386"/>
        </pc:sldMkLst>
        <pc:spChg chg="mod">
          <ac:chgData name="Laura A Janda" userId="1f227e26-6259-47d3-b693-dce21943f79e" providerId="ADAL" clId="{327CCE87-DCF6-F644-B433-4BE0A09B49BF}" dt="2019-10-05T08:53:04.968" v="196" actId="27636"/>
          <ac:spMkLst>
            <pc:docMk/>
            <pc:sldMk cId="3955489886" sldId="386"/>
            <ac:spMk id="4" creationId="{77637F89-5D5B-6342-9445-8D4A100951DE}"/>
          </ac:spMkLst>
        </pc:spChg>
        <pc:spChg chg="mod">
          <ac:chgData name="Laura A Janda" userId="1f227e26-6259-47d3-b693-dce21943f79e" providerId="ADAL" clId="{327CCE87-DCF6-F644-B433-4BE0A09B49BF}" dt="2019-10-05T08:52:13.246" v="133" actId="20577"/>
          <ac:spMkLst>
            <pc:docMk/>
            <pc:sldMk cId="3955489886" sldId="386"/>
            <ac:spMk id="5" creationId="{5F0375F8-CAD2-B046-8167-6505FF31962C}"/>
          </ac:spMkLst>
        </pc:spChg>
        <pc:spChg chg="mod">
          <ac:chgData name="Laura A Janda" userId="1f227e26-6259-47d3-b693-dce21943f79e" providerId="ADAL" clId="{327CCE87-DCF6-F644-B433-4BE0A09B49BF}" dt="2019-10-05T08:52:59.218" v="194" actId="1076"/>
          <ac:spMkLst>
            <pc:docMk/>
            <pc:sldMk cId="3955489886" sldId="386"/>
            <ac:spMk id="6" creationId="{63EBDF16-3FE0-204F-8133-BBD65B0E92D7}"/>
          </ac:spMkLst>
        </pc:spChg>
        <pc:picChg chg="mod">
          <ac:chgData name="Laura A Janda" userId="1f227e26-6259-47d3-b693-dce21943f79e" providerId="ADAL" clId="{327CCE87-DCF6-F644-B433-4BE0A09B49BF}" dt="2019-10-05T08:52:53.727" v="193" actId="1076"/>
          <ac:picMkLst>
            <pc:docMk/>
            <pc:sldMk cId="3955489886" sldId="386"/>
            <ac:picMk id="9" creationId="{6EB7DC6A-E671-3A4B-A558-9CF1E780A044}"/>
          </ac:picMkLst>
        </pc:picChg>
        <pc:picChg chg="mod">
          <ac:chgData name="Laura A Janda" userId="1f227e26-6259-47d3-b693-dce21943f79e" providerId="ADAL" clId="{327CCE87-DCF6-F644-B433-4BE0A09B49BF}" dt="2019-10-05T08:52:50.065" v="192" actId="1076"/>
          <ac:picMkLst>
            <pc:docMk/>
            <pc:sldMk cId="3955489886" sldId="386"/>
            <ac:picMk id="10" creationId="{664059D5-348C-764E-A0AB-C7BF2B2018D8}"/>
          </ac:picMkLst>
        </pc:picChg>
        <pc:picChg chg="del">
          <ac:chgData name="Laura A Janda" userId="1f227e26-6259-47d3-b693-dce21943f79e" providerId="ADAL" clId="{327CCE87-DCF6-F644-B433-4BE0A09B49BF}" dt="2019-10-05T08:52:38.941" v="190" actId="478"/>
          <ac:picMkLst>
            <pc:docMk/>
            <pc:sldMk cId="3955489886" sldId="386"/>
            <ac:picMk id="11" creationId="{340899FC-C823-FE48-B708-BE66E1E69899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C18494E-CA58-EE43-A1DD-F8DDCEEBE1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9017D3-02FD-B440-A408-C9F6BEE191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2465B-12BC-AF4B-87DE-D94ACC12870A}" type="datetimeFigureOut">
              <a:rPr lang="en-US" smtClean="0"/>
              <a:t>10/8/19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4FDCF-200A-0E48-8C34-9CE241C8851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3BDD52-0CEC-9F4C-A0FD-A2BD8334CA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0B616-0663-DD46-9381-94F81A832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54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ADDA1C-5016-704B-8118-08AD164B5822}" type="datetimeFigureOut">
              <a:rPr lang="en-US" smtClean="0"/>
              <a:t>10/8/19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6C106-4089-BB4D-9FF0-DF66D6CD0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03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AFADE-0197-8541-ABED-02127B86E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5E70A8-39A9-C74A-B176-79684228E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802E9-758A-924F-A4B1-672DDC736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08.10.2019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405D1-63B3-8341-9C99-D1B7FB5B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56AF4-884F-6147-9D9D-F6A03D6B6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183718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D39D4-C2C2-6A44-93E0-F1F218256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E9B125-92C8-8D46-9AD9-341F7E66D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CBBC34-C73B-3E4A-88DC-7A0913A4A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08.10.2019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1A426-002A-864B-8D75-D65C219BF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4DC62-AC36-8348-A2A1-0E420F090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73469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ECE11A-71A2-AF47-AC53-7ACDA1E107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E2966-ACE8-9343-917B-32528EC64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57368-AC62-0B46-814F-DDA143EDE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08.10.2019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0868C-0054-8243-9B4E-942EF3E3D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81DA3-015A-9B43-9F15-A0BEBB14F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204222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1432806"/>
            <a:ext cx="4934354" cy="1102519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94366" y="2704629"/>
            <a:ext cx="4675782" cy="131445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nb-NO" noProof="0"/>
          </a:p>
        </p:txBody>
      </p:sp>
      <p:cxnSp>
        <p:nvCxnSpPr>
          <p:cNvPr id="28" name="Rett linje 27"/>
          <p:cNvCxnSpPr/>
          <p:nvPr userDrawn="1"/>
        </p:nvCxnSpPr>
        <p:spPr>
          <a:xfrm>
            <a:off x="790575" y="2617829"/>
            <a:ext cx="4579572" cy="1191"/>
          </a:xfrm>
          <a:prstGeom prst="line">
            <a:avLst/>
          </a:prstGeom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3"/>
            <a:ext cx="1183204" cy="1979702"/>
          </a:xfrm>
          <a:prstGeom prst="rect">
            <a:avLst/>
          </a:prstGeom>
        </p:spPr>
      </p:pic>
      <p:pic>
        <p:nvPicPr>
          <p:cNvPr id="14" name="Bilde 13" descr="LogoNorsk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63041" y="4384258"/>
            <a:ext cx="543971" cy="532755"/>
          </a:xfrm>
          <a:prstGeom prst="rect">
            <a:avLst/>
          </a:prstGeom>
        </p:spPr>
      </p:pic>
      <p:cxnSp>
        <p:nvCxnSpPr>
          <p:cNvPr id="16" name="Rett linje 15"/>
          <p:cNvCxnSpPr/>
          <p:nvPr userDrawn="1"/>
        </p:nvCxnSpPr>
        <p:spPr>
          <a:xfrm flipV="1">
            <a:off x="2488893" y="2162369"/>
            <a:ext cx="6655107" cy="2981139"/>
          </a:xfrm>
          <a:prstGeom prst="line">
            <a:avLst/>
          </a:prstGeom>
          <a:ln w="25400" cap="flat" cmpd="sng" algn="ctr">
            <a:solidFill>
              <a:schemeClr val="accent6">
                <a:lumMod val="20000"/>
                <a:lumOff val="80000"/>
                <a:alpha val="3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tt linje 18"/>
          <p:cNvCxnSpPr/>
          <p:nvPr userDrawn="1"/>
        </p:nvCxnSpPr>
        <p:spPr>
          <a:xfrm rot="16200000" flipH="1">
            <a:off x="5115120" y="1979572"/>
            <a:ext cx="4297813" cy="2030055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4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tt linje 19"/>
          <p:cNvCxnSpPr/>
          <p:nvPr userDrawn="1"/>
        </p:nvCxnSpPr>
        <p:spPr>
          <a:xfrm>
            <a:off x="5668985" y="2291719"/>
            <a:ext cx="3475015" cy="1382210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1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/>
          <p:cNvCxnSpPr/>
          <p:nvPr userDrawn="1"/>
        </p:nvCxnSpPr>
        <p:spPr>
          <a:xfrm flipH="1">
            <a:off x="4628412" y="-83976"/>
            <a:ext cx="1994100" cy="5227483"/>
          </a:xfrm>
          <a:prstGeom prst="line">
            <a:avLst/>
          </a:prstGeom>
          <a:ln w="50800" cap="flat" cmpd="sng" algn="ctr">
            <a:solidFill>
              <a:srgbClr val="00739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325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nb-NO" noProof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70300" y="1378339"/>
            <a:ext cx="3710048" cy="32162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08.10.2019</a:t>
            </a:fld>
            <a:endParaRPr lang="nb-NO" noProof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8" name="Plassholder for innhold 2"/>
          <p:cNvSpPr>
            <a:spLocks noGrp="1"/>
          </p:cNvSpPr>
          <p:nvPr>
            <p:ph sz="half" idx="13"/>
          </p:nvPr>
        </p:nvSpPr>
        <p:spPr>
          <a:xfrm>
            <a:off x="4848834" y="1378339"/>
            <a:ext cx="3710048" cy="3216287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pic>
        <p:nvPicPr>
          <p:cNvPr id="18" name="Bild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3"/>
            <a:ext cx="1183204" cy="1979702"/>
          </a:xfrm>
          <a:prstGeom prst="rect">
            <a:avLst/>
          </a:prstGeom>
        </p:spPr>
      </p:pic>
      <p:pic>
        <p:nvPicPr>
          <p:cNvPr id="19" name="Bilde 18" descr="LogoNorsk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63041" y="4384258"/>
            <a:ext cx="543971" cy="532755"/>
          </a:xfrm>
          <a:prstGeom prst="rect">
            <a:avLst/>
          </a:prstGeom>
        </p:spPr>
      </p:pic>
      <p:cxnSp>
        <p:nvCxnSpPr>
          <p:cNvPr id="20" name="Rett linje 19"/>
          <p:cNvCxnSpPr/>
          <p:nvPr userDrawn="1"/>
        </p:nvCxnSpPr>
        <p:spPr>
          <a:xfrm flipV="1">
            <a:off x="2488893" y="2035780"/>
            <a:ext cx="6953942" cy="3107727"/>
          </a:xfrm>
          <a:prstGeom prst="line">
            <a:avLst/>
          </a:prstGeom>
          <a:ln w="25400" cap="flat" cmpd="sng" algn="ctr">
            <a:solidFill>
              <a:schemeClr val="accent6">
                <a:lumMod val="20000"/>
                <a:lumOff val="80000"/>
                <a:alpha val="37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tt linje 20"/>
          <p:cNvCxnSpPr/>
          <p:nvPr userDrawn="1"/>
        </p:nvCxnSpPr>
        <p:spPr>
          <a:xfrm rot="16200000" flipH="1">
            <a:off x="5115120" y="1979572"/>
            <a:ext cx="4297813" cy="2030055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4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tt linje 21"/>
          <p:cNvCxnSpPr/>
          <p:nvPr userDrawn="1"/>
        </p:nvCxnSpPr>
        <p:spPr>
          <a:xfrm>
            <a:off x="5668985" y="2291719"/>
            <a:ext cx="3773855" cy="1504193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1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ett linje 22"/>
          <p:cNvCxnSpPr/>
          <p:nvPr userDrawn="1"/>
        </p:nvCxnSpPr>
        <p:spPr>
          <a:xfrm rot="5400000">
            <a:off x="2396684" y="669670"/>
            <a:ext cx="6858000" cy="2620072"/>
          </a:xfrm>
          <a:prstGeom prst="line">
            <a:avLst/>
          </a:prstGeom>
          <a:ln w="50800" cap="flat" cmpd="sng" algn="ctr">
            <a:solidFill>
              <a:srgbClr val="00739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08.10.2019</a:t>
            </a:fld>
            <a:endParaRPr lang="nb-NO" noProof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sp>
        <p:nvSpPr>
          <p:cNvPr id="8" name="Undertittel 2"/>
          <p:cNvSpPr>
            <a:spLocks noGrp="1"/>
          </p:cNvSpPr>
          <p:nvPr>
            <p:ph type="subTitle" idx="1"/>
          </p:nvPr>
        </p:nvSpPr>
        <p:spPr>
          <a:xfrm>
            <a:off x="694366" y="2704630"/>
            <a:ext cx="4675782" cy="120503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nb-NO" noProof="0"/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5370152" y="3004662"/>
            <a:ext cx="3773855" cy="1128145"/>
          </a:xfrm>
          <a:prstGeom prst="line">
            <a:avLst/>
          </a:prstGeom>
          <a:ln w="19050" cap="flat" cmpd="sng" algn="ctr">
            <a:solidFill>
              <a:schemeClr val="accent6">
                <a:lumMod val="20000"/>
                <a:lumOff val="80000"/>
                <a:alpha val="19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Undertittel 2"/>
          <p:cNvSpPr txBox="1">
            <a:spLocks/>
          </p:cNvSpPr>
          <p:nvPr userDrawn="1"/>
        </p:nvSpPr>
        <p:spPr>
          <a:xfrm>
            <a:off x="694366" y="4432889"/>
            <a:ext cx="4675782" cy="2930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Open Sans"/>
                <a:ea typeface="+mn-ea"/>
                <a:cs typeface="Open Sans"/>
              </a:rPr>
              <a:t>uit.no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16720-D8B5-0D43-825D-4FD6D6FF2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2B62A-2E56-3344-AD00-FAE94F07A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81E95-6637-7845-8012-A1FFED4E0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08.10.2019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9D0592-022E-5941-B6AD-5A45F40AD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46BE9-804C-A94C-8478-373B94D90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268494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779BA-ACEC-A747-81BD-3DD0E95EE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37F4F-FE23-6849-BC3C-CCC56CE73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70491-A910-A941-BCA1-FF2D2EE7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08.10.2019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0B31F-F401-9E4F-9364-780F0AF75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B27B8-2178-094C-96D4-72CE8A8EE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886843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2BDF5-F3F1-BD41-B934-5A8671E67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66C0D2-D0A2-4A49-836A-CA656C39D5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CA5E35-7362-6A41-9186-60727653D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D15524-1847-904A-A35B-8C0239073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08.10.2019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91F81E-CCA3-5F49-ACD6-67100232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117FE-98F2-204B-A506-C5B030311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039330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862AB-C760-7947-89B3-F86AF1DDA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96682-A504-3F43-93A6-814B18E8A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ADF9C-F78D-A542-88D1-596A021352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6D0B36-30CB-ED48-946D-C969602597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888B1C-73D9-8442-BDC9-4663DB1357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17BA24-93A0-3543-9DB5-FF716E53C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08.10.2019</a:t>
            </a:fld>
            <a:endParaRPr lang="nb-NO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D2D31-4269-6B4F-A348-ADF855469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C9C2EE-B4C0-1145-82C5-F4E8C5AE6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92763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05B2D-5544-274E-8DFD-D9711B5F4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55EBB3-3CBD-FF4D-B0C7-C0C9F9307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08.10.2019</a:t>
            </a:fld>
            <a:endParaRPr lang="nb-NO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5E7C4-7717-A244-AB66-D116CC4F5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CFCC7C-AFF1-D54B-8F5C-04D150EA2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435747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AA103C-074D-3D4A-8581-189FD14EF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08.10.2019</a:t>
            </a:fld>
            <a:endParaRPr lang="nb-NO" noProof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1F0320-67A2-4042-9F41-4ECF1A06D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0AE19B-B59C-AF4D-8D61-7108341AB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381303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04665-548C-E241-B72D-B30D8DD2C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6507D-861F-2D4E-8BD5-38579FA80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A2F2A-14FA-8F4E-AC0B-614694BDE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48439B-C26B-054F-B483-1E148A24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08.10.2019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9ADC68-1B58-1A41-B8DB-C14CE1E1F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77DC34-3F46-CF42-A542-3E3380DEB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1983491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4C904-7E2F-804B-A58D-BEF97B124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72EA0C-F67F-8D4F-8256-AE70C20F51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437D2F-0446-F041-A588-BA146050C8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2FEC0-55AD-9544-AF6C-C9068BA2F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9E8F3-4849-FA48-B4C8-2D894E979956}" type="datetimeFigureOut">
              <a:rPr lang="nb-NO" noProof="0" smtClean="0"/>
              <a:pPr/>
              <a:t>08.10.2019</a:t>
            </a:fld>
            <a:endParaRPr lang="nb-NO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5DEA7-78CA-4241-83C2-BC6CE6BFB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4C7B5-F8B3-E14B-84E8-2EAAA6E92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751027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EF0788-8A91-3B45-8564-8F6E451B0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CED07-CF6C-894B-B006-62971377F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28A88-C00D-484C-A3AA-F06900EE5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9E8F3-4849-FA48-B4C8-2D894E979956}" type="datetimeFigureOut">
              <a:rPr lang="nb-NO" noProof="0" smtClean="0"/>
              <a:pPr/>
              <a:t>08.10.2019</a:t>
            </a:fld>
            <a:endParaRPr lang="nb-NO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7EFF2-805D-484E-A987-8B48472C3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F492D-C6B1-3F42-9F6E-B425736F1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67F36-0B61-F749-ACDB-F36D75792314}" type="slidenum">
              <a:rPr lang="nb-NO" noProof="0" smtClean="0"/>
              <a:pPr/>
              <a:t>‹#›</a:t>
            </a:fld>
            <a:endParaRPr lang="nb-NO" noProof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49F1308-D10C-114C-B735-82E05DD6B98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499"/>
          </a:xfrm>
          <a:prstGeom prst="rect">
            <a:avLst/>
          </a:prstGeom>
        </p:spPr>
      </p:pic>
      <p:cxnSp>
        <p:nvCxnSpPr>
          <p:cNvPr id="8" name="Rett linje 12">
            <a:extLst>
              <a:ext uri="{FF2B5EF4-FFF2-40B4-BE49-F238E27FC236}">
                <a16:creationId xmlns:a16="http://schemas.microsoft.com/office/drawing/2014/main" id="{9CF4D06A-059C-6C4B-A7B2-1C906E1AEA46}"/>
              </a:ext>
            </a:extLst>
          </p:cNvPr>
          <p:cNvCxnSpPr/>
          <p:nvPr userDrawn="1"/>
        </p:nvCxnSpPr>
        <p:spPr>
          <a:xfrm rot="5400000">
            <a:off x="7716651" y="3718876"/>
            <a:ext cx="2085544" cy="763704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tt linje 14">
            <a:extLst>
              <a:ext uri="{FF2B5EF4-FFF2-40B4-BE49-F238E27FC236}">
                <a16:creationId xmlns:a16="http://schemas.microsoft.com/office/drawing/2014/main" id="{14ADE074-6B9F-E246-A63F-5940A45C8E14}"/>
              </a:ext>
            </a:extLst>
          </p:cNvPr>
          <p:cNvCxnSpPr/>
          <p:nvPr userDrawn="1"/>
        </p:nvCxnSpPr>
        <p:spPr>
          <a:xfrm rot="10800000" flipV="1">
            <a:off x="6924737" y="4135608"/>
            <a:ext cx="2216545" cy="1007893"/>
          </a:xfrm>
          <a:prstGeom prst="line">
            <a:avLst/>
          </a:prstGeom>
          <a:ln>
            <a:solidFill>
              <a:srgbClr val="59BEC9">
                <a:alpha val="54118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16">
            <a:extLst>
              <a:ext uri="{FF2B5EF4-FFF2-40B4-BE49-F238E27FC236}">
                <a16:creationId xmlns:a16="http://schemas.microsoft.com/office/drawing/2014/main" id="{61820C1C-C24B-1741-9357-E12A5C70DD82}"/>
              </a:ext>
            </a:extLst>
          </p:cNvPr>
          <p:cNvCxnSpPr/>
          <p:nvPr userDrawn="1"/>
        </p:nvCxnSpPr>
        <p:spPr>
          <a:xfrm rot="5400000">
            <a:off x="8331762" y="4333979"/>
            <a:ext cx="1161841" cy="457200"/>
          </a:xfrm>
          <a:prstGeom prst="line">
            <a:avLst/>
          </a:prstGeom>
          <a:ln w="19050" cap="flat" cmpd="sng" algn="ctr">
            <a:solidFill>
              <a:srgbClr val="007396">
                <a:alpha val="6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69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52" r:id="rId13"/>
    <p:sldLayoutId id="2147483656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uit-no.github.io/smartool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tiff"/><Relationship Id="rId7" Type="http://schemas.openxmlformats.org/officeDocument/2006/relationships/image" Target="../media/image21.JP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tiff"/><Relationship Id="rId11" Type="http://schemas.openxmlformats.org/officeDocument/2006/relationships/image" Target="../media/image25.tiff"/><Relationship Id="rId5" Type="http://schemas.openxmlformats.org/officeDocument/2006/relationships/image" Target="../media/image19.tiff"/><Relationship Id="rId10" Type="http://schemas.openxmlformats.org/officeDocument/2006/relationships/image" Target="../media/image24.jpg"/><Relationship Id="rId4" Type="http://schemas.openxmlformats.org/officeDocument/2006/relationships/image" Target="../media/image18.tiff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cococo.cosyco.ru/" TargetMode="External"/><Relationship Id="rId7" Type="http://schemas.openxmlformats.org/officeDocument/2006/relationships/image" Target="../media/image28.png"/><Relationship Id="rId2" Type="http://schemas.openxmlformats.org/officeDocument/2006/relationships/hyperlink" Target="http://ruscorpora.ru/old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hyperlink" Target="https://spraakbanken.gu.se/karp/#?mode=konstruktikon-rus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uit-no.github.io/smartool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ezhdunami.org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799" y="1432806"/>
            <a:ext cx="7900639" cy="1102519"/>
          </a:xfrm>
        </p:spPr>
        <p:txBody>
          <a:bodyPr>
            <a:noAutofit/>
          </a:bodyPr>
          <a:lstStyle/>
          <a:p>
            <a:r>
              <a:rPr lang="en-US" sz="2400" b="1" dirty="0"/>
              <a:t>The Strategic Mastery of Russian Tool (</a:t>
            </a:r>
            <a:r>
              <a:rPr lang="en-US" sz="2400" b="1" dirty="0" err="1"/>
              <a:t>SMARTool</a:t>
            </a:r>
            <a:r>
              <a:rPr lang="en-US" sz="2400" b="1" dirty="0"/>
              <a:t>): </a:t>
            </a:r>
            <a:br>
              <a:rPr lang="nb-NO" sz="2400" dirty="0"/>
            </a:br>
            <a:r>
              <a:rPr lang="en-US" sz="2400" b="1" dirty="0"/>
              <a:t>A Usage-Based Approach to </a:t>
            </a:r>
            <a:br>
              <a:rPr lang="en-US" sz="2400" b="1" dirty="0"/>
            </a:br>
            <a:r>
              <a:rPr lang="en-US" sz="2400" b="1" dirty="0"/>
              <a:t>Acquiring Russian Vocabulary and Morphology</a:t>
            </a:r>
            <a:r>
              <a:rPr lang="nb-NO" sz="2400" dirty="0"/>
              <a:t> </a:t>
            </a:r>
            <a:endParaRPr lang="en-US" sz="2400" b="1" dirty="0">
              <a:latin typeface="+mj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94366" y="2704628"/>
            <a:ext cx="7646746" cy="1154853"/>
          </a:xfrm>
        </p:spPr>
        <p:txBody>
          <a:bodyPr>
            <a:noAutofit/>
          </a:bodyPr>
          <a:lstStyle/>
          <a:p>
            <a:r>
              <a:rPr lang="en-US" sz="1800" dirty="0">
                <a:latin typeface="+mn-lt"/>
              </a:rPr>
              <a:t>Laura A. </a:t>
            </a:r>
            <a:r>
              <a:rPr lang="en-US" sz="1800" dirty="0" err="1">
                <a:latin typeface="+mn-lt"/>
              </a:rPr>
              <a:t>Janda</a:t>
            </a:r>
            <a:r>
              <a:rPr lang="cs-CZ" sz="1800" dirty="0">
                <a:latin typeface="+mn-lt"/>
              </a:rPr>
              <a:t>, </a:t>
            </a:r>
            <a:r>
              <a:rPr lang="en-US" sz="1800" dirty="0" err="1">
                <a:latin typeface="+mn-lt"/>
              </a:rPr>
              <a:t>UiT</a:t>
            </a:r>
            <a:r>
              <a:rPr lang="en-US" sz="1800" dirty="0">
                <a:latin typeface="+mn-lt"/>
              </a:rPr>
              <a:t> The Arctic University of Norway</a:t>
            </a:r>
          </a:p>
          <a:p>
            <a:r>
              <a:rPr lang="en-US" sz="1800" dirty="0"/>
              <a:t>Valentina </a:t>
            </a:r>
            <a:r>
              <a:rPr lang="en-US" sz="1800" dirty="0" err="1"/>
              <a:t>Zhukova</a:t>
            </a:r>
            <a:r>
              <a:rPr lang="en-US" sz="1800" dirty="0"/>
              <a:t>, </a:t>
            </a:r>
            <a:r>
              <a:rPr lang="cs-CZ" sz="1800" dirty="0" err="1"/>
              <a:t>Higher</a:t>
            </a:r>
            <a:r>
              <a:rPr lang="cs-CZ" sz="1800" dirty="0"/>
              <a:t> </a:t>
            </a:r>
            <a:r>
              <a:rPr lang="cs-CZ" sz="1800" dirty="0" err="1"/>
              <a:t>School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Economics</a:t>
            </a:r>
            <a:r>
              <a:rPr lang="ru-RU" sz="1800" dirty="0"/>
              <a:t>, </a:t>
            </a:r>
            <a:r>
              <a:rPr lang="cs-CZ" sz="1800" dirty="0" err="1"/>
              <a:t>Moscow</a:t>
            </a:r>
            <a:endParaRPr lang="en-US" sz="1800" dirty="0">
              <a:latin typeface="+mn-lt"/>
            </a:endParaRPr>
          </a:p>
          <a:p>
            <a:r>
              <a:rPr lang="en-US" sz="1800" dirty="0"/>
              <a:t>Francis M. </a:t>
            </a:r>
            <a:r>
              <a:rPr lang="en-US" sz="1800" dirty="0" err="1"/>
              <a:t>Tyers</a:t>
            </a:r>
            <a:r>
              <a:rPr lang="cs-CZ" sz="1800" dirty="0"/>
              <a:t>, Indiana University and </a:t>
            </a:r>
            <a:r>
              <a:rPr lang="cs-CZ" sz="1800" dirty="0" err="1"/>
              <a:t>Higher</a:t>
            </a:r>
            <a:r>
              <a:rPr lang="cs-CZ" sz="1800" dirty="0"/>
              <a:t> </a:t>
            </a:r>
            <a:r>
              <a:rPr lang="cs-CZ" sz="1800" dirty="0" err="1"/>
              <a:t>School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/>
              <a:t>Economics</a:t>
            </a:r>
            <a:r>
              <a:rPr lang="ru-RU" sz="1800" dirty="0"/>
              <a:t>, </a:t>
            </a:r>
            <a:r>
              <a:rPr lang="cs-CZ" sz="1800" dirty="0" err="1"/>
              <a:t>Moscow</a:t>
            </a:r>
            <a:endParaRPr lang="en-US" sz="1800" dirty="0"/>
          </a:p>
        </p:txBody>
      </p:sp>
      <p:pic>
        <p:nvPicPr>
          <p:cNvPr id="6" name="Picture 3" descr="clear3large.png">
            <a:extLst>
              <a:ext uri="{FF2B5EF4-FFF2-40B4-BE49-F238E27FC236}">
                <a16:creationId xmlns:a16="http://schemas.microsoft.com/office/drawing/2014/main" id="{0F547DC4-5070-D041-819A-BCE2DA0607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739" y="4232915"/>
            <a:ext cx="283051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620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97" y="-1518047"/>
            <a:ext cx="6858000" cy="68580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3792141" y="3673078"/>
            <a:ext cx="23669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Calibri" charset="0"/>
              </a:rPr>
              <a:t>Masculine animates</a:t>
            </a:r>
          </a:p>
        </p:txBody>
      </p:sp>
      <p:sp>
        <p:nvSpPr>
          <p:cNvPr id="4" name="Rounded Rectangular Callout 3"/>
          <p:cNvSpPr>
            <a:spLocks noChangeArrowheads="1"/>
          </p:cNvSpPr>
          <p:nvPr/>
        </p:nvSpPr>
        <p:spPr bwMode="auto">
          <a:xfrm>
            <a:off x="1113235" y="421482"/>
            <a:ext cx="3414713" cy="1313260"/>
          </a:xfrm>
          <a:prstGeom prst="wedgeRoundRectCallout">
            <a:avLst>
              <a:gd name="adj1" fmla="val 50315"/>
              <a:gd name="adj2" fmla="val -13662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100" b="1" dirty="0"/>
              <a:t>Typically a lexeme is commonly found in only 1-3 wordforms</a:t>
            </a:r>
          </a:p>
        </p:txBody>
      </p:sp>
    </p:spTree>
    <p:extLst>
      <p:ext uri="{BB962C8B-B14F-4D97-AF65-F5344CB8AC3E}">
        <p14:creationId xmlns:p14="http://schemas.microsoft.com/office/powerpoint/2010/main" val="1166894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97" y="-1518047"/>
            <a:ext cx="6858000" cy="68580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3792141" y="3673078"/>
            <a:ext cx="23669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Calibri" charset="0"/>
              </a:rPr>
              <a:t>Masculine animates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94FCBC8B-F964-FA43-8DBB-6358B66E5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94103"/>
            <a:ext cx="2968978" cy="4952029"/>
          </a:xfrm>
          <a:prstGeom prst="wedgeRoundRectCallout">
            <a:avLst>
              <a:gd name="adj1" fmla="val 50315"/>
              <a:gd name="adj2" fmla="val -13662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400" b="1" dirty="0"/>
              <a:t>Any single lexeme gives exposure to only a subset of the paradigm.</a:t>
            </a:r>
          </a:p>
          <a:p>
            <a:pPr algn="ctr">
              <a:defRPr/>
            </a:pPr>
            <a:r>
              <a:rPr lang="en-US" sz="2400" b="1" dirty="0"/>
              <a:t>Each lexeme has a different subset of most typical forms.</a:t>
            </a:r>
          </a:p>
          <a:p>
            <a:pPr algn="ctr">
              <a:defRPr/>
            </a:pPr>
            <a:r>
              <a:rPr lang="en-US" sz="2400" b="1" dirty="0"/>
              <a:t>Collectively they populate the entire “space” of case/number combinations.</a:t>
            </a:r>
          </a:p>
        </p:txBody>
      </p:sp>
    </p:spTree>
    <p:extLst>
      <p:ext uri="{BB962C8B-B14F-4D97-AF65-F5344CB8AC3E}">
        <p14:creationId xmlns:p14="http://schemas.microsoft.com/office/powerpoint/2010/main" val="2847555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B0E67-5E4E-F945-9582-63549D877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1" dirty="0" err="1"/>
              <a:t>Distributional</a:t>
            </a:r>
            <a:r>
              <a:rPr lang="nb-NO" sz="3200" b="1" dirty="0"/>
              <a:t> </a:t>
            </a:r>
            <a:r>
              <a:rPr lang="nb-NO" sz="3200" b="1" dirty="0" err="1"/>
              <a:t>Facts</a:t>
            </a:r>
            <a:r>
              <a:rPr lang="nb-NO" sz="3200" b="1" dirty="0"/>
              <a:t> </a:t>
            </a:r>
            <a:r>
              <a:rPr lang="nb-NO" sz="3200" b="1" dirty="0" err="1"/>
              <a:t>about</a:t>
            </a:r>
            <a:r>
              <a:rPr lang="nb-NO" sz="3200" b="1" dirty="0"/>
              <a:t> </a:t>
            </a:r>
            <a:br>
              <a:rPr lang="nb-NO" sz="3200" b="1" dirty="0"/>
            </a:br>
            <a:r>
              <a:rPr lang="nb-NO" sz="3200" b="1" dirty="0"/>
              <a:t>Russian </a:t>
            </a:r>
            <a:r>
              <a:rPr lang="nb-NO" sz="3200" b="1" dirty="0" err="1"/>
              <a:t>Paradigms</a:t>
            </a:r>
            <a:r>
              <a:rPr lang="nb-NO" sz="3200" b="1" dirty="0"/>
              <a:t>: </a:t>
            </a:r>
            <a:r>
              <a:rPr lang="nb-NO" sz="3200" b="1" dirty="0" err="1"/>
              <a:t>Summary</a:t>
            </a:r>
            <a:endParaRPr lang="nb-NO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3BAA6-0D73-2741-AE55-578C6D070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400" dirty="0" err="1"/>
              <a:t>Each</a:t>
            </a:r>
            <a:r>
              <a:rPr lang="nb-NO" sz="2400" dirty="0"/>
              <a:t> </a:t>
            </a:r>
            <a:r>
              <a:rPr lang="nb-NO" sz="2400" dirty="0" err="1"/>
              <a:t>lexeme</a:t>
            </a:r>
            <a:r>
              <a:rPr lang="nb-NO" sz="2400" dirty="0"/>
              <a:t> is </a:t>
            </a:r>
            <a:r>
              <a:rPr lang="nb-NO" sz="2400" dirty="0" err="1"/>
              <a:t>common</a:t>
            </a:r>
            <a:r>
              <a:rPr lang="nb-NO" sz="2400" dirty="0"/>
              <a:t> in a </a:t>
            </a:r>
            <a:r>
              <a:rPr lang="nb-NO" sz="2400" b="1" dirty="0" err="1"/>
              <a:t>subset</a:t>
            </a:r>
            <a:r>
              <a:rPr lang="nb-NO" sz="2400" b="1" dirty="0"/>
              <a:t> </a:t>
            </a:r>
            <a:r>
              <a:rPr lang="nb-NO" sz="2400" b="1" dirty="0" err="1"/>
              <a:t>of</a:t>
            </a:r>
            <a:r>
              <a:rPr lang="nb-NO" sz="2400" b="1" dirty="0"/>
              <a:t> </a:t>
            </a:r>
            <a:r>
              <a:rPr lang="nb-NO" sz="2400" b="1" dirty="0" err="1"/>
              <a:t>wordforms</a:t>
            </a:r>
            <a:endParaRPr lang="nb-NO" sz="2400" b="1" dirty="0"/>
          </a:p>
          <a:p>
            <a:r>
              <a:rPr lang="nb-NO" sz="2400" b="1" dirty="0"/>
              <a:t>Overlapping </a:t>
            </a:r>
            <a:r>
              <a:rPr lang="nb-NO" sz="2400" b="1" dirty="0" err="1"/>
              <a:t>subsets</a:t>
            </a:r>
            <a:r>
              <a:rPr lang="nb-NO" sz="2400" b="1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wordforms</a:t>
            </a:r>
            <a:r>
              <a:rPr lang="nb-NO" sz="2400" dirty="0"/>
              <a:t> </a:t>
            </a:r>
            <a:r>
              <a:rPr lang="nb-NO" sz="2400" dirty="0" err="1"/>
              <a:t>create</a:t>
            </a:r>
            <a:r>
              <a:rPr lang="nb-NO" sz="2400" dirty="0"/>
              <a:t> </a:t>
            </a:r>
            <a:r>
              <a:rPr lang="nb-NO" sz="2400" dirty="0" err="1"/>
              <a:t>the</a:t>
            </a:r>
            <a:r>
              <a:rPr lang="nb-NO" sz="2400" dirty="0"/>
              <a:t> </a:t>
            </a:r>
            <a:r>
              <a:rPr lang="nb-NO" sz="2400" b="1" dirty="0" err="1"/>
              <a:t>illusion</a:t>
            </a:r>
            <a:r>
              <a:rPr lang="nb-NO" sz="2400" b="1" dirty="0"/>
              <a:t> </a:t>
            </a:r>
            <a:r>
              <a:rPr lang="nb-NO" sz="2400" b="1" dirty="0" err="1"/>
              <a:t>of</a:t>
            </a:r>
            <a:r>
              <a:rPr lang="nb-NO" sz="2400" b="1" dirty="0"/>
              <a:t> a full </a:t>
            </a:r>
            <a:r>
              <a:rPr lang="nb-NO" sz="2400" b="1" dirty="0" err="1"/>
              <a:t>paradigm</a:t>
            </a:r>
            <a:r>
              <a:rPr lang="nb-NO" sz="2400" dirty="0"/>
              <a:t>, make it </a:t>
            </a:r>
            <a:r>
              <a:rPr lang="nb-NO" sz="2400" dirty="0" err="1"/>
              <a:t>possible</a:t>
            </a:r>
            <a:r>
              <a:rPr lang="nb-NO" sz="2400" dirty="0"/>
              <a:t> for native speakers to </a:t>
            </a:r>
            <a:r>
              <a:rPr lang="nb-NO" sz="2400" dirty="0" err="1"/>
              <a:t>comprehend</a:t>
            </a:r>
            <a:r>
              <a:rPr lang="nb-NO" sz="2400" dirty="0"/>
              <a:t> and </a:t>
            </a:r>
            <a:r>
              <a:rPr lang="nb-NO" sz="2400" dirty="0" err="1"/>
              <a:t>produce</a:t>
            </a:r>
            <a:r>
              <a:rPr lang="nb-NO" sz="2400" dirty="0"/>
              <a:t> </a:t>
            </a:r>
            <a:r>
              <a:rPr lang="nb-NO" sz="2400" dirty="0" err="1"/>
              <a:t>wordforms</a:t>
            </a:r>
            <a:r>
              <a:rPr lang="nb-NO" sz="2400" dirty="0"/>
              <a:t> </a:t>
            </a:r>
            <a:r>
              <a:rPr lang="nb-NO" sz="2400" dirty="0" err="1"/>
              <a:t>they</a:t>
            </a:r>
            <a:r>
              <a:rPr lang="nb-NO" sz="2400" dirty="0"/>
              <a:t> have never </a:t>
            </a:r>
            <a:r>
              <a:rPr lang="nb-NO" sz="2400" dirty="0" err="1"/>
              <a:t>encountered</a:t>
            </a:r>
            <a:endParaRPr lang="nb-NO" sz="24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21905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670300" y="225029"/>
            <a:ext cx="7105673" cy="913209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sz="2800" b="1" dirty="0"/>
              <a:t>Computational Leaning Experiment</a:t>
            </a:r>
            <a:endParaRPr lang="nb-NO" sz="2800" b="1" dirty="0"/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670300" y="1012602"/>
            <a:ext cx="8473700" cy="3833717"/>
          </a:xfrm>
        </p:spPr>
        <p:txBody>
          <a:bodyPr>
            <a:normAutofit/>
          </a:bodyPr>
          <a:lstStyle/>
          <a:p>
            <a:r>
              <a:rPr lang="en-US" altLang="en-US" sz="2200" dirty="0">
                <a:latin typeface="+mn-lt"/>
                <a:ea typeface="ＭＳ Ｐゴシック" charset="-128"/>
                <a:cs typeface="Open Sans Light" charset="0"/>
              </a:rPr>
              <a:t>Based on an ordered list of the most frequent forms for nouns, verbs, and adjectives in </a:t>
            </a:r>
            <a:r>
              <a:rPr lang="en-US" altLang="en-US" sz="2200" dirty="0" err="1">
                <a:latin typeface="+mn-lt"/>
                <a:ea typeface="ＭＳ Ｐゴシック" charset="-128"/>
                <a:cs typeface="Open Sans Light" charset="0"/>
              </a:rPr>
              <a:t>SynTagRus</a:t>
            </a:r>
            <a:endParaRPr lang="en-US" altLang="en-US" sz="2200" dirty="0">
              <a:latin typeface="+mn-lt"/>
              <a:ea typeface="ＭＳ Ｐゴシック" charset="-128"/>
              <a:cs typeface="Open Sans Light" charset="0"/>
            </a:endParaRPr>
          </a:p>
          <a:p>
            <a:r>
              <a:rPr lang="en-US" altLang="en-US" sz="2200" dirty="0">
                <a:latin typeface="+mn-lt"/>
                <a:ea typeface="ＭＳ Ｐゴシック" charset="-128"/>
                <a:cs typeface="Open Sans Light" charset="0"/>
              </a:rPr>
              <a:t>Machine learning: training, testing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100 most frequent forms, predict the next 100 most frequent forms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200 most frequent forms, predict the next 100 most frequent forms</a:t>
            </a:r>
          </a:p>
          <a:p>
            <a:pPr lvl="1"/>
            <a:r>
              <a:rPr lang="en-US" altLang="en-US" dirty="0">
                <a:latin typeface="+mn-lt"/>
                <a:ea typeface="ＭＳ Ｐゴシック" charset="-128"/>
                <a:cs typeface="Open Sans Light" charset="0"/>
              </a:rPr>
              <a:t>Given the 300 most frequent forms, predict the next 100 most frequent forms</a:t>
            </a:r>
          </a:p>
          <a:p>
            <a:pPr lvl="1"/>
            <a:r>
              <a:rPr lang="mr-IN" altLang="en-US" dirty="0">
                <a:latin typeface="+mn-lt"/>
                <a:ea typeface="ＭＳ Ｐゴシック" charset="-128"/>
                <a:cs typeface="Open Sans Light" charset="0"/>
              </a:rPr>
              <a:t>…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until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5400,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when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SynTagRus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runs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out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</a:t>
            </a:r>
            <a:r>
              <a:rPr lang="nb-NO" altLang="en-US" dirty="0" err="1">
                <a:latin typeface="+mn-lt"/>
                <a:ea typeface="ＭＳ Ｐゴシック" charset="-128"/>
                <a:cs typeface="Open Sans Light" charset="0"/>
              </a:rPr>
              <a:t>of</a:t>
            </a:r>
            <a:r>
              <a:rPr lang="nb-NO" altLang="en-US" dirty="0">
                <a:latin typeface="+mn-lt"/>
                <a:ea typeface="ＭＳ Ｐゴシック" charset="-128"/>
                <a:cs typeface="Open Sans Light" charset="0"/>
              </a:rPr>
              <a:t> data</a:t>
            </a:r>
          </a:p>
          <a:p>
            <a:r>
              <a:rPr lang="nb-NO" altLang="en-US" dirty="0">
                <a:ea typeface="ＭＳ Ｐゴシック" charset="-128"/>
                <a:cs typeface="Open Sans Light" charset="0"/>
              </a:rPr>
              <a:t>Testing is </a:t>
            </a:r>
            <a:r>
              <a:rPr lang="nb-NO" altLang="en-US" dirty="0" err="1">
                <a:ea typeface="ＭＳ Ｐゴシック" charset="-128"/>
                <a:cs typeface="Open Sans Light" charset="0"/>
              </a:rPr>
              <a:t>always</a:t>
            </a:r>
            <a:r>
              <a:rPr lang="nb-NO" altLang="en-US" dirty="0">
                <a:ea typeface="ＭＳ Ｐゴシック" charset="-128"/>
                <a:cs typeface="Open Sans Light" charset="0"/>
              </a:rPr>
              <a:t>: </a:t>
            </a:r>
            <a:r>
              <a:rPr lang="nb-NO" altLang="en-US" dirty="0" err="1">
                <a:ea typeface="ＭＳ Ｐゴシック" charset="-128"/>
                <a:cs typeface="Open Sans Light" charset="0"/>
              </a:rPr>
              <a:t>Predict</a:t>
            </a:r>
            <a:r>
              <a:rPr lang="nb-NO" altLang="en-US" dirty="0">
                <a:ea typeface="ＭＳ Ｐゴシック" charset="-128"/>
                <a:cs typeface="Open Sans Light" charset="0"/>
              </a:rPr>
              <a:t> </a:t>
            </a:r>
            <a:r>
              <a:rPr lang="nb-NO" altLang="en-US" dirty="0" err="1">
                <a:ea typeface="ＭＳ Ｐゴシック" charset="-128"/>
                <a:cs typeface="Open Sans Light" charset="0"/>
              </a:rPr>
              <a:t>paradigm</a:t>
            </a:r>
            <a:r>
              <a:rPr lang="nb-NO" altLang="en-US" dirty="0">
                <a:ea typeface="ＭＳ Ｐゴシック" charset="-128"/>
                <a:cs typeface="Open Sans Light" charset="0"/>
              </a:rPr>
              <a:t> forms for 100 </a:t>
            </a:r>
            <a:r>
              <a:rPr lang="nb-NO" altLang="en-US" dirty="0" err="1">
                <a:ea typeface="ＭＳ Ｐゴシック" charset="-128"/>
                <a:cs typeface="Open Sans Light" charset="0"/>
              </a:rPr>
              <a:t>previously</a:t>
            </a:r>
            <a:r>
              <a:rPr lang="nb-NO" altLang="en-US" dirty="0">
                <a:ea typeface="ＭＳ Ｐゴシック" charset="-128"/>
                <a:cs typeface="Open Sans Light" charset="0"/>
              </a:rPr>
              <a:t> </a:t>
            </a:r>
            <a:r>
              <a:rPr lang="nb-NO" altLang="en-US" dirty="0" err="1">
                <a:ea typeface="ＭＳ Ｐゴシック" charset="-128"/>
                <a:cs typeface="Open Sans Light" charset="0"/>
              </a:rPr>
              <a:t>unseen</a:t>
            </a:r>
            <a:r>
              <a:rPr lang="nb-NO" altLang="en-US" dirty="0">
                <a:ea typeface="ＭＳ Ｐゴシック" charset="-128"/>
                <a:cs typeface="Open Sans Light" charset="0"/>
              </a:rPr>
              <a:t> </a:t>
            </a:r>
            <a:r>
              <a:rPr lang="nb-NO" altLang="en-US" dirty="0" err="1">
                <a:ea typeface="ＭＳ Ｐゴシック" charset="-128"/>
                <a:cs typeface="Open Sans Light" charset="0"/>
              </a:rPr>
              <a:t>words</a:t>
            </a:r>
            <a:endParaRPr lang="nb-NO" altLang="en-US" dirty="0">
              <a:latin typeface="+mn-lt"/>
              <a:ea typeface="ＭＳ Ｐゴシック" charset="-128"/>
              <a:cs typeface="Open Sans Light" charset="0"/>
            </a:endParaRPr>
          </a:p>
          <a:p>
            <a:r>
              <a:rPr lang="en-US" altLang="en-US" dirty="0">
                <a:latin typeface="Open Sans Light" charset="0"/>
                <a:ea typeface="ＭＳ Ｐゴシック" charset="-128"/>
                <a:cs typeface="Open Sans Light" charset="0"/>
              </a:rPr>
              <a:t>Two versions of experiment:</a:t>
            </a:r>
          </a:p>
          <a:p>
            <a:pPr marL="342900" lvl="1" indent="0">
              <a:buNone/>
            </a:pPr>
            <a:r>
              <a:rPr lang="en-US" altLang="en-US" dirty="0">
                <a:latin typeface="Open Sans Light" charset="0"/>
                <a:ea typeface="ＭＳ Ｐゴシック" charset="-128"/>
                <a:cs typeface="Open Sans Light" charset="0"/>
              </a:rPr>
              <a:t>	</a:t>
            </a:r>
            <a:r>
              <a:rPr lang="en-US" altLang="en-US" sz="2200" dirty="0">
                <a:latin typeface="Open Sans Light" charset="0"/>
                <a:ea typeface="ＭＳ Ｐゴシック" charset="-128"/>
                <a:cs typeface="Open Sans Light" charset="0"/>
              </a:rPr>
              <a:t>Training on entire paradigm, </a:t>
            </a:r>
            <a:r>
              <a:rPr lang="en-US" altLang="en-US" sz="2200" b="1" dirty="0">
                <a:latin typeface="Open Sans Light" charset="0"/>
                <a:ea typeface="ＭＳ Ｐゴシック" charset="-128"/>
                <a:cs typeface="Open Sans Light" charset="0"/>
              </a:rPr>
              <a:t>all forms</a:t>
            </a:r>
          </a:p>
          <a:p>
            <a:pPr marL="342900" lvl="1" indent="0">
              <a:buNone/>
            </a:pPr>
            <a:r>
              <a:rPr lang="en-US" altLang="en-US" sz="2200" dirty="0">
                <a:latin typeface="Open Sans Light" charset="0"/>
                <a:ea typeface="ＭＳ Ｐゴシック" charset="-128"/>
                <a:cs typeface="Open Sans Light" charset="0"/>
              </a:rPr>
              <a:t>	Training only on the </a:t>
            </a:r>
            <a:r>
              <a:rPr lang="en-US" altLang="en-US" sz="2200" b="1" dirty="0">
                <a:latin typeface="Open Sans Light" charset="0"/>
                <a:ea typeface="ＭＳ Ｐゴシック" charset="-128"/>
                <a:cs typeface="Open Sans Light" charset="0"/>
              </a:rPr>
              <a:t>single most frequent form</a:t>
            </a:r>
            <a:endParaRPr lang="en-US" altLang="en-US" b="1" dirty="0">
              <a:latin typeface="Open Sans Light" charset="0"/>
              <a:ea typeface="ＭＳ Ｐゴシック" charset="-128"/>
              <a:cs typeface="Open Sans Light" charset="0"/>
            </a:endParaRPr>
          </a:p>
          <a:p>
            <a:pPr lvl="1"/>
            <a:endParaRPr lang="en-US" altLang="en-US" dirty="0">
              <a:latin typeface="Open Sans Light" charset="0"/>
              <a:ea typeface="ＭＳ Ｐゴシック" charset="-128"/>
              <a:cs typeface="Open Sans Light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7F0E69-602A-1C49-A6EF-A1999C35CBA3}"/>
              </a:ext>
            </a:extLst>
          </p:cNvPr>
          <p:cNvSpPr/>
          <p:nvPr/>
        </p:nvSpPr>
        <p:spPr>
          <a:xfrm>
            <a:off x="1033272" y="4087368"/>
            <a:ext cx="265176" cy="246888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A5E6F7-C5B1-2F45-8579-F9C6EA0D86B5}"/>
              </a:ext>
            </a:extLst>
          </p:cNvPr>
          <p:cNvSpPr/>
          <p:nvPr/>
        </p:nvSpPr>
        <p:spPr>
          <a:xfrm>
            <a:off x="1024128" y="4443984"/>
            <a:ext cx="265176" cy="23774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0181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0"/>
            <a:ext cx="6429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081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0"/>
            <a:ext cx="6429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>
            <a:spLocks noChangeArrowheads="1"/>
          </p:cNvSpPr>
          <p:nvPr/>
        </p:nvSpPr>
        <p:spPr bwMode="auto">
          <a:xfrm>
            <a:off x="1475185" y="1017985"/>
            <a:ext cx="3242072" cy="1695450"/>
          </a:xfrm>
          <a:prstGeom prst="wedgeRoundRectCallout">
            <a:avLst>
              <a:gd name="adj1" fmla="val 67222"/>
              <a:gd name="adj2" fmla="val 26745"/>
              <a:gd name="adj3" fmla="val 16667"/>
            </a:avLst>
          </a:prstGeom>
          <a:solidFill>
            <a:srgbClr val="92D050"/>
          </a:solidFill>
          <a:ln w="76200">
            <a:solidFill>
              <a:srgbClr val="00B05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700" b="1" dirty="0"/>
              <a:t>So the model that gets the most input should be the most successful, right?</a:t>
            </a:r>
          </a:p>
        </p:txBody>
      </p:sp>
    </p:spTree>
    <p:extLst>
      <p:ext uri="{BB962C8B-B14F-4D97-AF65-F5344CB8AC3E}">
        <p14:creationId xmlns:p14="http://schemas.microsoft.com/office/powerpoint/2010/main" val="3506874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0"/>
            <a:ext cx="6429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ular Callout 2"/>
          <p:cNvSpPr>
            <a:spLocks noChangeArrowheads="1"/>
          </p:cNvSpPr>
          <p:nvPr/>
        </p:nvSpPr>
        <p:spPr bwMode="auto">
          <a:xfrm>
            <a:off x="1475185" y="1017985"/>
            <a:ext cx="3242072" cy="1695450"/>
          </a:xfrm>
          <a:prstGeom prst="wedgeRoundRectCallout">
            <a:avLst>
              <a:gd name="adj1" fmla="val 67222"/>
              <a:gd name="adj2" fmla="val 26745"/>
              <a:gd name="adj3" fmla="val 16667"/>
            </a:avLst>
          </a:prstGeom>
          <a:solidFill>
            <a:srgbClr val="92D050"/>
          </a:solidFill>
          <a:ln w="76200">
            <a:solidFill>
              <a:srgbClr val="00B05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700" b="1" dirty="0"/>
              <a:t>So the model that gets the most input should be the most successful, right?</a:t>
            </a:r>
          </a:p>
        </p:txBody>
      </p:sp>
      <p:pic>
        <p:nvPicPr>
          <p:cNvPr id="4" name="Picture 2" descr="xcesss Bagg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700" y="1189435"/>
            <a:ext cx="20193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6253655" y="0"/>
            <a:ext cx="2063396" cy="746234"/>
          </a:xfrm>
          <a:prstGeom prst="wedgeRoundRectCallout">
            <a:avLst>
              <a:gd name="adj1" fmla="val 34113"/>
              <a:gd name="adj2" fmla="val 130805"/>
              <a:gd name="adj3" fmla="val 16667"/>
            </a:avLst>
          </a:prstGeom>
          <a:solidFill>
            <a:srgbClr val="C36FFA"/>
          </a:solidFill>
          <a:ln w="76200">
            <a:solidFill>
              <a:srgbClr val="7030A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700" b="1" dirty="0"/>
              <a:t>Maybe not</a:t>
            </a:r>
            <a:r>
              <a:rPr lang="mr-IN" sz="2700" b="1" dirty="0"/>
              <a:t>…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3492224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0"/>
            <a:ext cx="64293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3607594" y="621507"/>
            <a:ext cx="3546872" cy="1950244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7030A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1350">
              <a:solidFill>
                <a:schemeClr val="lt1"/>
              </a:solidFill>
            </a:endParaRPr>
          </a:p>
        </p:txBody>
      </p:sp>
      <p:sp>
        <p:nvSpPr>
          <p:cNvPr id="4" name="Rounded Rectangular Callout 3"/>
          <p:cNvSpPr>
            <a:spLocks noChangeArrowheads="1"/>
          </p:cNvSpPr>
          <p:nvPr/>
        </p:nvSpPr>
        <p:spPr bwMode="auto">
          <a:xfrm>
            <a:off x="4273153" y="3274219"/>
            <a:ext cx="3242072" cy="1695450"/>
          </a:xfrm>
          <a:prstGeom prst="wedgeRoundRectCallout">
            <a:avLst>
              <a:gd name="adj1" fmla="val -14662"/>
              <a:gd name="adj2" fmla="val -90037"/>
              <a:gd name="adj3" fmla="val 16667"/>
            </a:avLst>
          </a:prstGeom>
          <a:solidFill>
            <a:srgbClr val="C36FFA"/>
          </a:solidFill>
          <a:ln w="76200">
            <a:solidFill>
              <a:srgbClr val="7030A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700" b="1" dirty="0"/>
              <a:t>1800-5400: </a:t>
            </a:r>
          </a:p>
          <a:p>
            <a:pPr algn="ctr">
              <a:defRPr/>
            </a:pPr>
            <a:r>
              <a:rPr lang="en-US" sz="2700" b="1" dirty="0"/>
              <a:t>Single forms model outperforms </a:t>
            </a:r>
          </a:p>
          <a:p>
            <a:pPr algn="ctr">
              <a:defRPr/>
            </a:pPr>
            <a:r>
              <a:rPr lang="en-US" sz="2700" b="1" dirty="0"/>
              <a:t>full paradigms</a:t>
            </a:r>
          </a:p>
        </p:txBody>
      </p:sp>
    </p:spTree>
    <p:extLst>
      <p:ext uri="{BB962C8B-B14F-4D97-AF65-F5344CB8AC3E}">
        <p14:creationId xmlns:p14="http://schemas.microsoft.com/office/powerpoint/2010/main" val="6887623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200" y="0"/>
            <a:ext cx="6429375" cy="5143500"/>
          </a:xfrm>
          <a:prstGeom prst="rect">
            <a:avLst/>
          </a:prstGeom>
        </p:spPr>
      </p:pic>
      <p:sp>
        <p:nvSpPr>
          <p:cNvPr id="3" name="Rounded Rectangular Callout 2"/>
          <p:cNvSpPr>
            <a:spLocks noChangeArrowheads="1"/>
          </p:cNvSpPr>
          <p:nvPr/>
        </p:nvSpPr>
        <p:spPr bwMode="auto">
          <a:xfrm>
            <a:off x="0" y="199697"/>
            <a:ext cx="3289738" cy="2650373"/>
          </a:xfrm>
          <a:prstGeom prst="wedgeRoundRectCallout">
            <a:avLst>
              <a:gd name="adj1" fmla="val 38769"/>
              <a:gd name="adj2" fmla="val 83216"/>
              <a:gd name="adj3" fmla="val 16667"/>
            </a:avLst>
          </a:prstGeom>
          <a:solidFill>
            <a:srgbClr val="C36FFA"/>
          </a:solidFill>
          <a:ln w="76200">
            <a:solidFill>
              <a:srgbClr val="7030A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700" b="1" dirty="0"/>
              <a:t>After 11 iterations, the errors committed by the single forms model are consistently smaller</a:t>
            </a:r>
          </a:p>
        </p:txBody>
      </p:sp>
    </p:spTree>
    <p:extLst>
      <p:ext uri="{BB962C8B-B14F-4D97-AF65-F5344CB8AC3E}">
        <p14:creationId xmlns:p14="http://schemas.microsoft.com/office/powerpoint/2010/main" val="9900587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b="1" dirty="0">
                <a:latin typeface="+mj-lt"/>
                <a:ea typeface="ＭＳ Ｐゴシック" charset="-128"/>
                <a:cs typeface="Open Sans" charset="0"/>
              </a:rPr>
              <a:t>Computational Learning Experiment: Summary</a:t>
            </a: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756745" y="1313260"/>
            <a:ext cx="7693572" cy="3615928"/>
          </a:xfrm>
        </p:spPr>
        <p:txBody>
          <a:bodyPr>
            <a:noAutofit/>
          </a:bodyPr>
          <a:lstStyle/>
          <a:p>
            <a:r>
              <a:rPr lang="en-US" altLang="en-US" sz="2800" dirty="0">
                <a:latin typeface="+mn-lt"/>
                <a:ea typeface="ＭＳ Ｐゴシック" charset="-128"/>
                <a:cs typeface="Open Sans Light" charset="0"/>
              </a:rPr>
              <a:t>Learning is potentially enhanced by focus </a:t>
            </a:r>
            <a:r>
              <a:rPr lang="en-US" altLang="en-US" sz="2800" b="1" dirty="0">
                <a:latin typeface="+mn-lt"/>
                <a:ea typeface="ＭＳ Ｐゴシック" charset="-128"/>
                <a:cs typeface="Open Sans Light" charset="0"/>
              </a:rPr>
              <a:t>only on the most typical wordforms</a:t>
            </a:r>
            <a:r>
              <a:rPr lang="en-US" altLang="en-US" sz="2800" dirty="0">
                <a:latin typeface="+mn-lt"/>
                <a:ea typeface="ＭＳ Ｐゴシック" charset="-128"/>
                <a:cs typeface="Open Sans Light" charset="0"/>
              </a:rPr>
              <a:t> attested for each lexeme: </a:t>
            </a:r>
            <a:r>
              <a:rPr lang="en-US" altLang="en-US" sz="2800" b="1" dirty="0">
                <a:latin typeface="+mn-lt"/>
                <a:ea typeface="ＭＳ Ｐゴシック" charset="-128"/>
                <a:cs typeface="Open Sans Light" charset="0"/>
              </a:rPr>
              <a:t>accuracy increases </a:t>
            </a:r>
            <a:r>
              <a:rPr lang="en-US" altLang="en-US" sz="2800" dirty="0">
                <a:latin typeface="+mn-lt"/>
                <a:ea typeface="ＭＳ Ｐゴシック" charset="-128"/>
                <a:cs typeface="Open Sans Light" charset="0"/>
              </a:rPr>
              <a:t>and </a:t>
            </a:r>
            <a:r>
              <a:rPr lang="en-US" altLang="en-US" sz="2800" b="1" dirty="0">
                <a:latin typeface="+mn-lt"/>
                <a:ea typeface="ＭＳ Ｐゴシック" charset="-128"/>
                <a:cs typeface="Open Sans Light" charset="0"/>
              </a:rPr>
              <a:t>severity of errors decreases</a:t>
            </a:r>
          </a:p>
          <a:p>
            <a:r>
              <a:rPr lang="en-US" altLang="en-US" sz="2800" dirty="0">
                <a:ea typeface="ＭＳ Ｐゴシック" charset="-128"/>
                <a:cs typeface="Open Sans Light" charset="0"/>
              </a:rPr>
              <a:t>This finding is </a:t>
            </a:r>
            <a:r>
              <a:rPr lang="en-US" altLang="en-US" sz="2800" b="1" dirty="0">
                <a:ea typeface="ＭＳ Ｐゴシック" charset="-128"/>
                <a:cs typeface="Open Sans Light" charset="0"/>
              </a:rPr>
              <a:t>consistent with a usage-based cognitively plausible model</a:t>
            </a:r>
          </a:p>
        </p:txBody>
      </p:sp>
    </p:spTree>
    <p:extLst>
      <p:ext uri="{BB962C8B-B14F-4D97-AF65-F5344CB8AC3E}">
        <p14:creationId xmlns:p14="http://schemas.microsoft.com/office/powerpoint/2010/main" val="67215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A424540-7B37-634A-A8B0-F75FDD31D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600" b="1" dirty="0" err="1"/>
              <a:t>Overview</a:t>
            </a:r>
            <a:endParaRPr lang="nb-NO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C104A2-2D05-8E49-B61E-1C87E8BB8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8270906" cy="326350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2800" dirty="0" err="1"/>
              <a:t>Distributional</a:t>
            </a:r>
            <a:r>
              <a:rPr lang="nb-NO" sz="2800" dirty="0"/>
              <a:t> </a:t>
            </a:r>
            <a:r>
              <a:rPr lang="nb-NO" sz="2800" dirty="0" err="1"/>
              <a:t>Facts</a:t>
            </a:r>
            <a:r>
              <a:rPr lang="nb-NO" sz="2800" dirty="0"/>
              <a:t> </a:t>
            </a:r>
            <a:r>
              <a:rPr lang="nb-NO" sz="2800" dirty="0" err="1"/>
              <a:t>about</a:t>
            </a:r>
            <a:r>
              <a:rPr lang="nb-NO" sz="2800" dirty="0"/>
              <a:t> Russian </a:t>
            </a:r>
            <a:r>
              <a:rPr lang="nb-NO" sz="2800" dirty="0" err="1"/>
              <a:t>Paradigms</a:t>
            </a:r>
            <a:endParaRPr lang="nb-NO" sz="2800" dirty="0"/>
          </a:p>
          <a:p>
            <a:pPr marL="342900" lvl="1" indent="0">
              <a:buNone/>
            </a:pPr>
            <a:endParaRPr lang="nb-NO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Computational Experiment on Learning of Paradigms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Introducing the </a:t>
            </a:r>
            <a:r>
              <a:rPr lang="en-US" sz="2800" dirty="0" err="1"/>
              <a:t>SMARTool</a:t>
            </a:r>
            <a:r>
              <a:rPr lang="en-US" sz="2800" dirty="0"/>
              <a:t>: </a:t>
            </a:r>
          </a:p>
          <a:p>
            <a:pPr marL="342900" lvl="1" indent="0">
              <a:buNone/>
            </a:pPr>
            <a:r>
              <a:rPr lang="nb-NO" sz="2500" dirty="0">
                <a:hlinkClick r:id="rId2"/>
              </a:rPr>
              <a:t>http://uit-no.github.io/smartool/</a:t>
            </a:r>
            <a:endParaRPr lang="nb-NO" sz="2500" dirty="0"/>
          </a:p>
          <a:p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38086517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>
          <a:xfrm>
            <a:off x="241737" y="225156"/>
            <a:ext cx="8308679" cy="912695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 startAt="3"/>
            </a:pPr>
            <a:r>
              <a:rPr lang="en-US" altLang="en-US" sz="4000" b="1" dirty="0">
                <a:latin typeface="+mj-lt"/>
                <a:ea typeface="ＭＳ Ｐゴシック" charset="-128"/>
                <a:cs typeface="Open Sans" charset="0"/>
              </a:rPr>
              <a:t>Introducing the </a:t>
            </a:r>
            <a:r>
              <a:rPr lang="en-US" altLang="en-US" sz="4000" b="1" dirty="0" err="1">
                <a:latin typeface="+mj-lt"/>
                <a:ea typeface="ＭＳ Ｐゴシック" charset="-128"/>
                <a:cs typeface="Open Sans" charset="0"/>
              </a:rPr>
              <a:t>SMARTool</a:t>
            </a:r>
            <a:endParaRPr lang="en-US" altLang="en-US" sz="4000" b="1" dirty="0">
              <a:latin typeface="+mj-lt"/>
              <a:ea typeface="ＭＳ Ｐゴシック" charset="-128"/>
              <a:cs typeface="Open Sans" charset="0"/>
            </a:endParaRP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>
          <a:xfrm>
            <a:off x="2678253" y="1250732"/>
            <a:ext cx="5872163" cy="38237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2600" b="1" dirty="0">
                <a:latin typeface="+mn-lt"/>
                <a:ea typeface="ＭＳ Ｐゴシック" charset="-128"/>
                <a:cs typeface="Open Sans Light" charset="0"/>
              </a:rPr>
              <a:t>Strategic Mastery of Russian Tool</a:t>
            </a:r>
          </a:p>
          <a:p>
            <a:r>
              <a:rPr lang="nb-NO" sz="2600" dirty="0">
                <a:latin typeface="+mn-lt"/>
              </a:rPr>
              <a:t>The </a:t>
            </a:r>
            <a:r>
              <a:rPr lang="nb-NO" sz="2600" dirty="0" err="1">
                <a:latin typeface="+mn-lt"/>
              </a:rPr>
              <a:t>user</a:t>
            </a:r>
            <a:r>
              <a:rPr lang="nb-NO" sz="2600" dirty="0">
                <a:latin typeface="+mn-lt"/>
              </a:rPr>
              <a:t> </a:t>
            </a:r>
            <a:r>
              <a:rPr lang="nb-NO" sz="2600" dirty="0" err="1">
                <a:latin typeface="+mn-lt"/>
              </a:rPr>
              <a:t>can</a:t>
            </a:r>
            <a:r>
              <a:rPr lang="nb-NO" sz="2600" dirty="0">
                <a:latin typeface="+mn-lt"/>
              </a:rPr>
              <a:t> </a:t>
            </a:r>
            <a:r>
              <a:rPr lang="nb-NO" sz="2600" dirty="0" err="1">
                <a:latin typeface="+mn-lt"/>
              </a:rPr>
              <a:t>browse</a:t>
            </a:r>
            <a:r>
              <a:rPr lang="nb-NO" sz="2600" dirty="0">
                <a:latin typeface="+mn-lt"/>
              </a:rPr>
              <a:t> 3000 Russian </a:t>
            </a:r>
            <a:r>
              <a:rPr lang="nb-NO" sz="2600" dirty="0" err="1">
                <a:latin typeface="+mn-lt"/>
              </a:rPr>
              <a:t>words</a:t>
            </a:r>
            <a:r>
              <a:rPr lang="nb-NO" sz="2600" dirty="0">
                <a:latin typeface="+mn-lt"/>
              </a:rPr>
              <a:t> </a:t>
            </a:r>
            <a:r>
              <a:rPr lang="nb-NO" sz="2600" dirty="0" err="1">
                <a:latin typeface="+mn-lt"/>
              </a:rPr>
              <a:t>according</a:t>
            </a:r>
            <a:r>
              <a:rPr lang="nb-NO" sz="2600" dirty="0">
                <a:latin typeface="+mn-lt"/>
              </a:rPr>
              <a:t> to </a:t>
            </a:r>
            <a:r>
              <a:rPr lang="nb-NO" sz="2600" dirty="0" err="1">
                <a:latin typeface="+mn-lt"/>
              </a:rPr>
              <a:t>proficiency</a:t>
            </a:r>
            <a:r>
              <a:rPr lang="nb-NO" sz="2600" dirty="0">
                <a:latin typeface="+mn-lt"/>
              </a:rPr>
              <a:t> </a:t>
            </a:r>
            <a:r>
              <a:rPr lang="nb-NO" sz="2600" dirty="0" err="1">
                <a:latin typeface="+mn-lt"/>
              </a:rPr>
              <a:t>level</a:t>
            </a:r>
            <a:r>
              <a:rPr lang="nb-NO" sz="2600" dirty="0">
                <a:latin typeface="+mn-lt"/>
              </a:rPr>
              <a:t>, </a:t>
            </a:r>
            <a:r>
              <a:rPr lang="nb-NO" sz="2600" dirty="0" err="1">
                <a:latin typeface="+mn-lt"/>
              </a:rPr>
              <a:t>topic</a:t>
            </a:r>
            <a:r>
              <a:rPr lang="nb-NO" sz="2600" dirty="0">
                <a:latin typeface="+mn-lt"/>
              </a:rPr>
              <a:t>, and </a:t>
            </a:r>
            <a:r>
              <a:rPr lang="nb-NO" sz="2600" dirty="0" err="1">
                <a:latin typeface="+mn-lt"/>
              </a:rPr>
              <a:t>grammatical</a:t>
            </a:r>
            <a:r>
              <a:rPr lang="nb-NO" sz="2600" dirty="0">
                <a:latin typeface="+mn-lt"/>
              </a:rPr>
              <a:t> </a:t>
            </a:r>
            <a:r>
              <a:rPr lang="nb-NO" sz="2600" dirty="0" err="1">
                <a:latin typeface="+mn-lt"/>
              </a:rPr>
              <a:t>categories</a:t>
            </a:r>
            <a:r>
              <a:rPr lang="nb-NO" sz="2600" dirty="0">
                <a:latin typeface="+mn-lt"/>
              </a:rPr>
              <a:t>.</a:t>
            </a:r>
          </a:p>
          <a:p>
            <a:r>
              <a:rPr lang="nb-NO" sz="2600" dirty="0">
                <a:latin typeface="+mn-lt"/>
              </a:rPr>
              <a:t>For </a:t>
            </a:r>
            <a:r>
              <a:rPr lang="nb-NO" sz="2600" dirty="0" err="1">
                <a:latin typeface="+mn-lt"/>
              </a:rPr>
              <a:t>each</a:t>
            </a:r>
            <a:r>
              <a:rPr lang="nb-NO" sz="2600" dirty="0">
                <a:latin typeface="+mn-lt"/>
              </a:rPr>
              <a:t> </a:t>
            </a:r>
            <a:r>
              <a:rPr lang="nb-NO" sz="2600" dirty="0" err="1">
                <a:latin typeface="+mn-lt"/>
              </a:rPr>
              <a:t>word</a:t>
            </a:r>
            <a:r>
              <a:rPr lang="nb-NO" sz="2600" dirty="0">
                <a:latin typeface="+mn-lt"/>
              </a:rPr>
              <a:t>, </a:t>
            </a:r>
            <a:r>
              <a:rPr lang="nb-NO" sz="2600" dirty="0" err="1">
                <a:latin typeface="+mn-lt"/>
              </a:rPr>
              <a:t>the</a:t>
            </a:r>
            <a:r>
              <a:rPr lang="nb-NO" sz="2600" dirty="0">
                <a:latin typeface="+mn-lt"/>
              </a:rPr>
              <a:t> </a:t>
            </a:r>
            <a:r>
              <a:rPr lang="nb-NO" sz="2600" dirty="0" err="1">
                <a:latin typeface="+mn-lt"/>
              </a:rPr>
              <a:t>SMARTool</a:t>
            </a:r>
            <a:r>
              <a:rPr lang="nb-NO" sz="2600" dirty="0">
                <a:latin typeface="+mn-lt"/>
              </a:rPr>
              <a:t> </a:t>
            </a:r>
            <a:r>
              <a:rPr lang="nb-NO" sz="2600" dirty="0" err="1">
                <a:latin typeface="+mn-lt"/>
              </a:rPr>
              <a:t>provides</a:t>
            </a:r>
            <a:r>
              <a:rPr lang="nb-NO" sz="2600" dirty="0">
                <a:latin typeface="+mn-lt"/>
              </a:rPr>
              <a:t> </a:t>
            </a:r>
            <a:r>
              <a:rPr lang="nb-NO" sz="2600" dirty="0" err="1">
                <a:latin typeface="+mn-lt"/>
              </a:rPr>
              <a:t>the</a:t>
            </a:r>
            <a:r>
              <a:rPr lang="nb-NO" sz="2600" dirty="0">
                <a:latin typeface="+mn-lt"/>
              </a:rPr>
              <a:t> </a:t>
            </a:r>
            <a:r>
              <a:rPr lang="nb-NO" sz="2600" dirty="0" err="1">
                <a:latin typeface="+mn-lt"/>
              </a:rPr>
              <a:t>three</a:t>
            </a:r>
            <a:r>
              <a:rPr lang="nb-NO" sz="2600" dirty="0">
                <a:latin typeface="+mn-lt"/>
              </a:rPr>
              <a:t> most </a:t>
            </a:r>
            <a:r>
              <a:rPr lang="nb-NO" sz="2600" dirty="0" err="1">
                <a:latin typeface="+mn-lt"/>
              </a:rPr>
              <a:t>common</a:t>
            </a:r>
            <a:r>
              <a:rPr lang="nb-NO" sz="2600" dirty="0">
                <a:latin typeface="+mn-lt"/>
              </a:rPr>
              <a:t> forms, </a:t>
            </a:r>
            <a:r>
              <a:rPr lang="nb-NO" sz="2600" dirty="0" err="1">
                <a:latin typeface="+mn-lt"/>
              </a:rPr>
              <a:t>plus</a:t>
            </a:r>
            <a:r>
              <a:rPr lang="nb-NO" sz="2600" dirty="0">
                <a:latin typeface="+mn-lt"/>
              </a:rPr>
              <a:t> </a:t>
            </a:r>
            <a:r>
              <a:rPr lang="nb-NO" sz="2600" dirty="0" err="1">
                <a:latin typeface="+mn-lt"/>
              </a:rPr>
              <a:t>example</a:t>
            </a:r>
            <a:r>
              <a:rPr lang="nb-NO" sz="2600" dirty="0">
                <a:latin typeface="+mn-lt"/>
              </a:rPr>
              <a:t> </a:t>
            </a:r>
            <a:r>
              <a:rPr lang="nb-NO" sz="2600" dirty="0" err="1">
                <a:latin typeface="+mn-lt"/>
              </a:rPr>
              <a:t>sentences</a:t>
            </a:r>
            <a:r>
              <a:rPr lang="nb-NO" sz="2600" dirty="0">
                <a:latin typeface="+mn-lt"/>
              </a:rPr>
              <a:t> </a:t>
            </a:r>
            <a:r>
              <a:rPr lang="nb-NO" sz="2600" dirty="0" err="1">
                <a:latin typeface="+mn-lt"/>
              </a:rPr>
              <a:t>that</a:t>
            </a:r>
            <a:r>
              <a:rPr lang="nb-NO" sz="2600" dirty="0">
                <a:latin typeface="+mn-lt"/>
              </a:rPr>
              <a:t> show </a:t>
            </a:r>
            <a:r>
              <a:rPr lang="nb-NO" sz="2600" dirty="0" err="1">
                <a:latin typeface="+mn-lt"/>
              </a:rPr>
              <a:t>typical</a:t>
            </a:r>
            <a:r>
              <a:rPr lang="nb-NO" sz="2600" dirty="0">
                <a:latin typeface="+mn-lt"/>
              </a:rPr>
              <a:t> </a:t>
            </a:r>
            <a:r>
              <a:rPr lang="nb-NO" sz="2600" dirty="0" err="1">
                <a:latin typeface="+mn-lt"/>
              </a:rPr>
              <a:t>collocations</a:t>
            </a:r>
            <a:r>
              <a:rPr lang="nb-NO" sz="2600" dirty="0">
                <a:latin typeface="+mn-lt"/>
              </a:rPr>
              <a:t> and </a:t>
            </a:r>
            <a:r>
              <a:rPr lang="nb-NO" sz="2600" dirty="0" err="1">
                <a:latin typeface="+mn-lt"/>
              </a:rPr>
              <a:t>grammatical</a:t>
            </a:r>
            <a:r>
              <a:rPr lang="nb-NO" sz="2600" dirty="0">
                <a:latin typeface="+mn-lt"/>
              </a:rPr>
              <a:t> </a:t>
            </a:r>
            <a:r>
              <a:rPr lang="nb-NO" sz="2600" dirty="0" err="1">
                <a:latin typeface="+mn-lt"/>
              </a:rPr>
              <a:t>constructions</a:t>
            </a:r>
            <a:r>
              <a:rPr lang="nb-NO" sz="2600" dirty="0">
                <a:latin typeface="+mn-lt"/>
              </a:rPr>
              <a:t>.</a:t>
            </a:r>
            <a:endParaRPr lang="en-US" sz="2600" dirty="0">
              <a:latin typeface="+mn-lt"/>
            </a:endParaRPr>
          </a:p>
          <a:p>
            <a:endParaRPr lang="en-US" altLang="en-US" sz="2600" dirty="0">
              <a:latin typeface="+mn-lt"/>
              <a:ea typeface="ＭＳ Ｐゴシック" charset="-128"/>
              <a:cs typeface="Open Sans Light" charset="0"/>
            </a:endParaRPr>
          </a:p>
        </p:txBody>
      </p:sp>
      <p:pic>
        <p:nvPicPr>
          <p:cNvPr id="5" name="Picture 4" descr="mage result for packing 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7" y="1250731"/>
            <a:ext cx="2330332" cy="382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3618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9703C-7B86-AA40-AA3A-FF5B070D0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err="1"/>
              <a:t>Members</a:t>
            </a:r>
            <a:r>
              <a:rPr lang="nb-NO" b="1" dirty="0"/>
              <a:t> </a:t>
            </a:r>
            <a:r>
              <a:rPr lang="nb-NO" b="1" dirty="0" err="1"/>
              <a:t>of</a:t>
            </a:r>
            <a:r>
              <a:rPr lang="nb-NO" b="1" dirty="0"/>
              <a:t> </a:t>
            </a:r>
            <a:r>
              <a:rPr lang="nb-NO" b="1" dirty="0" err="1"/>
              <a:t>the</a:t>
            </a:r>
            <a:r>
              <a:rPr lang="nb-NO" b="1" dirty="0"/>
              <a:t> </a:t>
            </a:r>
            <a:r>
              <a:rPr lang="nb-NO" b="1" dirty="0" err="1"/>
              <a:t>SMARTool</a:t>
            </a:r>
            <a:r>
              <a:rPr lang="nb-NO" b="1" dirty="0"/>
              <a:t> team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9169FF-0E7C-9544-A0A1-D60CB3454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1" r="20155" b="22999"/>
          <a:stretch/>
        </p:blipFill>
        <p:spPr>
          <a:xfrm>
            <a:off x="670300" y="1130331"/>
            <a:ext cx="1291079" cy="15365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C7E168-458A-524D-9BDC-6AB346ACA9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40" t="-1" r="13712" b="833"/>
          <a:stretch/>
        </p:blipFill>
        <p:spPr>
          <a:xfrm>
            <a:off x="2181221" y="1137851"/>
            <a:ext cx="1602463" cy="1536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A9BC9-34F4-B542-B76D-93C3FAC8CB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439"/>
          <a:stretch/>
        </p:blipFill>
        <p:spPr>
          <a:xfrm>
            <a:off x="3913382" y="1137850"/>
            <a:ext cx="1551684" cy="15361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51A76B-0BB2-4B47-A3C6-439DA7FE9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416" y="1130331"/>
            <a:ext cx="1235238" cy="1542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0A3367-D406-DF44-82A3-09F85AAA6F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567" r="4326" b="8684"/>
          <a:stretch/>
        </p:blipFill>
        <p:spPr>
          <a:xfrm>
            <a:off x="7108445" y="1130331"/>
            <a:ext cx="1455643" cy="1543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EE5AB8-3C2C-7345-B9D3-D8BB9292F0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805" r="11281"/>
          <a:stretch/>
        </p:blipFill>
        <p:spPr>
          <a:xfrm>
            <a:off x="670300" y="3072324"/>
            <a:ext cx="1324843" cy="16373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5A46F2-ECF1-5644-888D-6096B3652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398" t="1471" r="10642" b="3300"/>
          <a:stretch/>
        </p:blipFill>
        <p:spPr>
          <a:xfrm>
            <a:off x="2277848" y="3072324"/>
            <a:ext cx="1409208" cy="16373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261DC6-2D36-8A4A-A260-4E6CBBA42D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516" t="3872" r="11401" b="3445"/>
          <a:stretch/>
        </p:blipFill>
        <p:spPr>
          <a:xfrm>
            <a:off x="3937770" y="3072323"/>
            <a:ext cx="1527296" cy="16373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F98B177-F012-7244-A04E-7597D7A43155}"/>
              </a:ext>
            </a:extLst>
          </p:cNvPr>
          <p:cNvSpPr txBox="1"/>
          <p:nvPr/>
        </p:nvSpPr>
        <p:spPr>
          <a:xfrm>
            <a:off x="670300" y="2674017"/>
            <a:ext cx="1291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Radovan Bast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B70A71-CBDD-2E43-AB22-94D313EDC6A0}"/>
              </a:ext>
            </a:extLst>
          </p:cNvPr>
          <p:cNvSpPr txBox="1"/>
          <p:nvPr/>
        </p:nvSpPr>
        <p:spPr>
          <a:xfrm>
            <a:off x="2316879" y="2666498"/>
            <a:ext cx="1291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Tore Nesset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333EE4-E6B7-4243-AB48-6B1050E5026E}"/>
              </a:ext>
            </a:extLst>
          </p:cNvPr>
          <p:cNvSpPr txBox="1"/>
          <p:nvPr/>
        </p:nvSpPr>
        <p:spPr>
          <a:xfrm>
            <a:off x="3945352" y="2666497"/>
            <a:ext cx="1486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Svetlana </a:t>
            </a:r>
            <a:r>
              <a:rPr lang="nb-NO" sz="1400" dirty="0" err="1"/>
              <a:t>Sokolova</a:t>
            </a:r>
            <a:endParaRPr lang="nb-NO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9DB75-1C38-2345-B56D-31CF7BF0457D}"/>
              </a:ext>
            </a:extLst>
          </p:cNvPr>
          <p:cNvSpPr txBox="1"/>
          <p:nvPr/>
        </p:nvSpPr>
        <p:spPr>
          <a:xfrm>
            <a:off x="5559961" y="2674017"/>
            <a:ext cx="14474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Mikhail </a:t>
            </a:r>
            <a:r>
              <a:rPr lang="nb-NO" sz="1400" dirty="0" err="1"/>
              <a:t>Kopotev</a:t>
            </a:r>
            <a:endParaRPr lang="nb-NO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0F4914-A1FC-8B48-943E-45ACA20AE991}"/>
              </a:ext>
            </a:extLst>
          </p:cNvPr>
          <p:cNvSpPr txBox="1"/>
          <p:nvPr/>
        </p:nvSpPr>
        <p:spPr>
          <a:xfrm>
            <a:off x="7101862" y="2674017"/>
            <a:ext cx="1291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Francis </a:t>
            </a:r>
            <a:r>
              <a:rPr lang="nb-NO" sz="1400" dirty="0" err="1"/>
              <a:t>Tyers</a:t>
            </a:r>
            <a:endParaRPr lang="nb-NO" sz="1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653728-9BD4-7E43-A15D-E756BEFF8D80}"/>
              </a:ext>
            </a:extLst>
          </p:cNvPr>
          <p:cNvSpPr txBox="1"/>
          <p:nvPr/>
        </p:nvSpPr>
        <p:spPr>
          <a:xfrm>
            <a:off x="505821" y="4702509"/>
            <a:ext cx="16014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Ekaterina </a:t>
            </a:r>
            <a:r>
              <a:rPr lang="nb-NO" sz="1400" dirty="0" err="1"/>
              <a:t>Rakhilina</a:t>
            </a:r>
            <a:endParaRPr lang="nb-NO" sz="1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8FB95B-B6D7-DE40-A052-C6DE505C6567}"/>
              </a:ext>
            </a:extLst>
          </p:cNvPr>
          <p:cNvSpPr txBox="1"/>
          <p:nvPr/>
        </p:nvSpPr>
        <p:spPr>
          <a:xfrm>
            <a:off x="2181221" y="4709682"/>
            <a:ext cx="1602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Olga </a:t>
            </a:r>
            <a:r>
              <a:rPr lang="nb-NO" sz="1400" dirty="0" err="1"/>
              <a:t>Lyashevskaya</a:t>
            </a:r>
            <a:endParaRPr lang="nb-NO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F5AFAA-3888-1B48-9BDD-527BABC3F466}"/>
              </a:ext>
            </a:extLst>
          </p:cNvPr>
          <p:cNvSpPr txBox="1"/>
          <p:nvPr/>
        </p:nvSpPr>
        <p:spPr>
          <a:xfrm>
            <a:off x="3885888" y="4713442"/>
            <a:ext cx="1605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Valentina </a:t>
            </a:r>
            <a:r>
              <a:rPr lang="nb-NO" sz="1400" dirty="0" err="1"/>
              <a:t>Zhukova</a:t>
            </a:r>
            <a:endParaRPr lang="nb-NO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989F08-D408-8942-B90B-F57F1945489E}"/>
              </a:ext>
            </a:extLst>
          </p:cNvPr>
          <p:cNvSpPr txBox="1"/>
          <p:nvPr/>
        </p:nvSpPr>
        <p:spPr>
          <a:xfrm>
            <a:off x="5574972" y="4709682"/>
            <a:ext cx="15035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/>
              <a:t>James McDonald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EFE3B8-C06E-D54C-A69D-C2B70FBECB22}"/>
              </a:ext>
            </a:extLst>
          </p:cNvPr>
          <p:cNvSpPr txBox="1"/>
          <p:nvPr/>
        </p:nvSpPr>
        <p:spPr>
          <a:xfrm>
            <a:off x="7101862" y="4702507"/>
            <a:ext cx="16618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400" dirty="0" err="1"/>
              <a:t>Evgeniia</a:t>
            </a:r>
            <a:r>
              <a:rPr lang="nb-NO" sz="1400" dirty="0"/>
              <a:t> </a:t>
            </a:r>
            <a:r>
              <a:rPr lang="nb-NO" sz="1400" dirty="0" err="1"/>
              <a:t>Sudarikova</a:t>
            </a:r>
            <a:endParaRPr lang="nb-NO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41F46B-DE72-E443-A101-AD4B9F7BB3E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6105" t="42028" r="35943" b="14959"/>
          <a:stretch/>
        </p:blipFill>
        <p:spPr>
          <a:xfrm rot="10800000">
            <a:off x="7188451" y="3072323"/>
            <a:ext cx="1412499" cy="16301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CEAD6D-CB8D-174C-BED9-0256184925F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9386" t="24652" r="8989" b="5621"/>
          <a:stretch/>
        </p:blipFill>
        <p:spPr>
          <a:xfrm>
            <a:off x="5655320" y="3072322"/>
            <a:ext cx="1365310" cy="163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505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F2DAF-63B6-9B42-9B15-CA7AFEC35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b="1" dirty="0"/>
              <a:t>Vocabulary Selection from 5 Textbooks and </a:t>
            </a:r>
            <a:r>
              <a:rPr lang="ru-RU" sz="2800" b="1" dirty="0"/>
              <a:t>Лексический минимум</a:t>
            </a:r>
            <a:r>
              <a:rPr lang="nb-NO" sz="2800" b="1" dirty="0"/>
              <a:t>; </a:t>
            </a:r>
            <a:r>
              <a:rPr lang="nb-NO" sz="2800" b="1" dirty="0" err="1"/>
              <a:t>Balanced</a:t>
            </a:r>
            <a:r>
              <a:rPr lang="nb-NO" sz="2800" b="1" dirty="0"/>
              <a:t> for </a:t>
            </a:r>
            <a:r>
              <a:rPr lang="nb-NO" sz="2800" b="1" dirty="0" err="1"/>
              <a:t>Nouns</a:t>
            </a:r>
            <a:r>
              <a:rPr lang="nb-NO" sz="2800" b="1" dirty="0"/>
              <a:t>, Verbs, </a:t>
            </a:r>
            <a:r>
              <a:rPr lang="nb-NO" sz="2800" b="1" dirty="0" err="1"/>
              <a:t>Adjs</a:t>
            </a:r>
            <a:r>
              <a:rPr lang="nb-NO" sz="2800" b="1" dirty="0"/>
              <a:t> (RNC ratio)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9F12BFA-B54F-654C-BBE3-D370E80499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1304166"/>
              </p:ext>
            </p:extLst>
          </p:nvPr>
        </p:nvGraphicFramePr>
        <p:xfrm>
          <a:off x="628650" y="1278577"/>
          <a:ext cx="7886700" cy="36576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val="3718515284"/>
                    </a:ext>
                  </a:extLst>
                </a:gridCol>
                <a:gridCol w="2270933">
                  <a:extLst>
                    <a:ext uri="{9D8B030D-6E8A-4147-A177-3AD203B41FA5}">
                      <a16:colId xmlns:a16="http://schemas.microsoft.com/office/drawing/2014/main" val="2102064521"/>
                    </a:ext>
                  </a:extLst>
                </a:gridCol>
                <a:gridCol w="2319251">
                  <a:extLst>
                    <a:ext uri="{9D8B030D-6E8A-4147-A177-3AD203B41FA5}">
                      <a16:colId xmlns:a16="http://schemas.microsoft.com/office/drawing/2014/main" val="2967504266"/>
                    </a:ext>
                  </a:extLst>
                </a:gridCol>
                <a:gridCol w="1324841">
                  <a:extLst>
                    <a:ext uri="{9D8B030D-6E8A-4147-A177-3AD203B41FA5}">
                      <a16:colId xmlns:a16="http://schemas.microsoft.com/office/drawing/2014/main" val="10409015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CEFR Level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ACTFL Equivalent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Russian Equivalent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SMARTool number of lexemes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38303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A1 “Beginner” 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Novice Low-Mid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ТЭУ </a:t>
                      </a:r>
                      <a:r>
                        <a:rPr lang="en-US" sz="2000" dirty="0" err="1">
                          <a:effectLst/>
                        </a:rPr>
                        <a:t>Элементарный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уровень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500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59488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A2 “Elementary” 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Novice High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ТБУ </a:t>
                      </a:r>
                      <a:r>
                        <a:rPr lang="en-US" sz="2000" dirty="0" err="1">
                          <a:effectLst/>
                        </a:rPr>
                        <a:t>Базовый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уровень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500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3069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B1 “Intermediate” 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Intermediate Low-Mid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ТРКИ-1 I </a:t>
                      </a:r>
                      <a:r>
                        <a:rPr lang="en-US" sz="2000" dirty="0" err="1">
                          <a:effectLst/>
                        </a:rPr>
                        <a:t>Cертификационный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уровень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1,000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3641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B2 “Upper Intermediate” 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Intermediate High-Advanced Low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ТРКИ-2</a:t>
                      </a:r>
                      <a:endParaRPr lang="nb-NO" sz="200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1,000</a:t>
                      </a:r>
                      <a:endParaRPr lang="nb-NO" sz="20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7184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4540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05C7D-0538-9746-A623-A5AC43FF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Typical Contexts Illustrated by Examples</a:t>
            </a:r>
            <a:endParaRPr lang="nb-NO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18F3B-4A77-4446-BB02-917F15EE2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6017627" cy="32635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For </a:t>
            </a:r>
            <a:r>
              <a:rPr lang="en-US"/>
              <a:t>each lexeme </a:t>
            </a:r>
            <a:r>
              <a:rPr lang="en-US" dirty="0"/>
              <a:t>we identify 3 most common wordforms and </a:t>
            </a:r>
            <a:r>
              <a:rPr lang="en-US" b="1" dirty="0"/>
              <a:t>most typical grammatical constructions</a:t>
            </a:r>
            <a:r>
              <a:rPr lang="en-US" dirty="0"/>
              <a:t> and </a:t>
            </a:r>
            <a:r>
              <a:rPr lang="en-US" b="1" dirty="0"/>
              <a:t>lexical collocations</a:t>
            </a:r>
            <a:r>
              <a:rPr lang="en-US" dirty="0"/>
              <a:t>, and provide corpus-inspired </a:t>
            </a:r>
            <a:r>
              <a:rPr lang="en-US" b="1" dirty="0"/>
              <a:t>example sentences</a:t>
            </a:r>
          </a:p>
          <a:p>
            <a:r>
              <a:rPr lang="nb-NO" dirty="0" err="1"/>
              <a:t>Based</a:t>
            </a:r>
            <a:r>
              <a:rPr lang="nb-NO" dirty="0"/>
              <a:t>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queries</a:t>
            </a:r>
            <a:r>
              <a:rPr lang="nb-NO" dirty="0"/>
              <a:t>:</a:t>
            </a:r>
          </a:p>
          <a:p>
            <a:pPr lvl="1"/>
            <a:r>
              <a:rPr lang="nb-NO" dirty="0" err="1"/>
              <a:t>SynTagRus</a:t>
            </a:r>
            <a:r>
              <a:rPr lang="nb-NO" dirty="0"/>
              <a:t> Corpus</a:t>
            </a:r>
          </a:p>
          <a:p>
            <a:pPr lvl="1"/>
            <a:r>
              <a:rPr lang="en-US" dirty="0"/>
              <a:t>the Russian National Corpus (</a:t>
            </a:r>
            <a:r>
              <a:rPr lang="nb-NO" dirty="0">
                <a:hlinkClick r:id="rId2"/>
              </a:rPr>
              <a:t>http://ruscorpora.ru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Collocations Colligations Corpora (</a:t>
            </a:r>
            <a:r>
              <a:rPr lang="en-US" u="sng" dirty="0">
                <a:hlinkClick r:id="rId3"/>
              </a:rPr>
              <a:t>http://cococo.cosyco.ru/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the Russian </a:t>
            </a:r>
            <a:r>
              <a:rPr lang="en-US" dirty="0" err="1"/>
              <a:t>Constructicon</a:t>
            </a:r>
            <a:r>
              <a:rPr lang="en-US" dirty="0"/>
              <a:t> (</a:t>
            </a:r>
            <a:r>
              <a:rPr lang="en-US" u="sng" dirty="0">
                <a:hlinkClick r:id="rId4"/>
              </a:rPr>
              <a:t>https://spraakbanken.gu.se/karp/#?mode=konstruktikon-rus</a:t>
            </a:r>
            <a:r>
              <a:rPr lang="en-US" dirty="0"/>
              <a:t>)</a:t>
            </a:r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B00488-C4F9-ED4A-8AF2-7493680D8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277" y="2457481"/>
            <a:ext cx="2411599" cy="568021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BFB577-FB64-DA4E-A85F-6A6D5242E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6277" y="3180885"/>
            <a:ext cx="2415642" cy="6236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0F9CCA-D6CB-2146-BD30-61A190FB39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6277" y="3957213"/>
            <a:ext cx="2411599" cy="59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19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23359-7EE2-C849-ADA4-15593499A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 err="1"/>
              <a:t>SMARTool</a:t>
            </a:r>
            <a:r>
              <a:rPr lang="nb-NO" b="1" dirty="0"/>
              <a:t>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93E41-FD53-2143-9FBE-A359EF2A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400" b="1" dirty="0"/>
              <a:t>Select a </a:t>
            </a:r>
            <a:r>
              <a:rPr lang="nb-NO" sz="2400" b="1" dirty="0" err="1"/>
              <a:t>level</a:t>
            </a:r>
            <a:r>
              <a:rPr lang="nb-NO" sz="2400" b="1" dirty="0"/>
              <a:t>: </a:t>
            </a:r>
            <a:r>
              <a:rPr lang="nb-NO" sz="2400" dirty="0"/>
              <a:t>A1, A2, B1, B2, all </a:t>
            </a:r>
            <a:r>
              <a:rPr lang="nb-NO" sz="2400" dirty="0" err="1"/>
              <a:t>levels</a:t>
            </a:r>
            <a:endParaRPr lang="nb-NO" sz="2400" dirty="0"/>
          </a:p>
          <a:p>
            <a:pPr lvl="1"/>
            <a:r>
              <a:rPr lang="en-US" sz="2000" b="1" dirty="0"/>
              <a:t>Search by topic:</a:t>
            </a:r>
            <a:r>
              <a:rPr lang="en-US" sz="2000" dirty="0"/>
              <a:t> </a:t>
            </a:r>
            <a:r>
              <a:rPr lang="en-US" sz="2000" i="1" dirty="0" err="1"/>
              <a:t>внутренний</a:t>
            </a:r>
            <a:r>
              <a:rPr lang="en-US" sz="2000" i="1" dirty="0"/>
              <a:t> </a:t>
            </a:r>
            <a:r>
              <a:rPr lang="en-US" sz="2000" i="1" dirty="0" err="1"/>
              <a:t>мир</a:t>
            </a:r>
            <a:r>
              <a:rPr lang="en-US" sz="2000" dirty="0"/>
              <a:t>, </a:t>
            </a:r>
            <a:r>
              <a:rPr lang="en-US" sz="2000" i="1" dirty="0" err="1"/>
              <a:t>время</a:t>
            </a:r>
            <a:r>
              <a:rPr lang="en-US" sz="2000" dirty="0"/>
              <a:t>, </a:t>
            </a:r>
            <a:r>
              <a:rPr lang="en-US" sz="2000" i="1" dirty="0" err="1"/>
              <a:t>еда</a:t>
            </a:r>
            <a:r>
              <a:rPr lang="en-US" sz="2000" dirty="0"/>
              <a:t>, </a:t>
            </a:r>
            <a:r>
              <a:rPr lang="en-US" sz="2000" i="1" dirty="0" err="1"/>
              <a:t>животные</a:t>
            </a:r>
            <a:r>
              <a:rPr lang="en-US" sz="2000" i="1" dirty="0"/>
              <a:t>/</a:t>
            </a:r>
            <a:r>
              <a:rPr lang="en-US" sz="2000" i="1" dirty="0" err="1"/>
              <a:t>растения</a:t>
            </a:r>
            <a:r>
              <a:rPr lang="en-US" sz="2000" i="1" dirty="0"/>
              <a:t>,</a:t>
            </a:r>
            <a:r>
              <a:rPr lang="en-US" sz="2000" dirty="0"/>
              <a:t> </a:t>
            </a:r>
            <a:r>
              <a:rPr lang="en-US" sz="2000" i="1" dirty="0" err="1"/>
              <a:t>жильё</a:t>
            </a:r>
            <a:r>
              <a:rPr lang="en-US" sz="2000" dirty="0"/>
              <a:t>, </a:t>
            </a:r>
            <a:r>
              <a:rPr lang="en-US" sz="2000" i="1" dirty="0" err="1"/>
              <a:t>здоровье</a:t>
            </a:r>
            <a:r>
              <a:rPr lang="en-US" sz="2000" dirty="0"/>
              <a:t>, </a:t>
            </a:r>
            <a:r>
              <a:rPr lang="en-US" sz="2000" i="1" dirty="0" err="1"/>
              <a:t>люди</a:t>
            </a:r>
            <a:r>
              <a:rPr lang="en-US" sz="2000" dirty="0"/>
              <a:t>, </a:t>
            </a:r>
            <a:r>
              <a:rPr lang="en-US" sz="2000" i="1" dirty="0" err="1"/>
              <a:t>магазин</a:t>
            </a:r>
            <a:r>
              <a:rPr lang="en-US" sz="2000" dirty="0"/>
              <a:t>, </a:t>
            </a:r>
            <a:r>
              <a:rPr lang="en-US" sz="2000" i="1" dirty="0" err="1"/>
              <a:t>мера</a:t>
            </a:r>
            <a:r>
              <a:rPr lang="en-US" sz="2000" dirty="0"/>
              <a:t>, </a:t>
            </a:r>
            <a:r>
              <a:rPr lang="en-US" sz="2000" i="1" dirty="0" err="1"/>
              <a:t>общение</a:t>
            </a:r>
            <a:r>
              <a:rPr lang="en-US" sz="2000" dirty="0"/>
              <a:t>, </a:t>
            </a:r>
            <a:r>
              <a:rPr lang="en-US" sz="2000" i="1" dirty="0" err="1"/>
              <a:t>одежда</a:t>
            </a:r>
            <a:r>
              <a:rPr lang="en-US" sz="2000" dirty="0"/>
              <a:t>, </a:t>
            </a:r>
            <a:r>
              <a:rPr lang="en-US" sz="2000" i="1" dirty="0" err="1"/>
              <a:t>описание</a:t>
            </a:r>
            <a:r>
              <a:rPr lang="en-US" sz="2000" dirty="0"/>
              <a:t>, </a:t>
            </a:r>
            <a:r>
              <a:rPr lang="en-US" sz="2000" i="1" dirty="0" err="1"/>
              <a:t>погода</a:t>
            </a:r>
            <a:r>
              <a:rPr lang="en-US" sz="2000" dirty="0"/>
              <a:t>, </a:t>
            </a:r>
            <a:r>
              <a:rPr lang="en-US" sz="2000" i="1" dirty="0" err="1"/>
              <a:t>политика</a:t>
            </a:r>
            <a:r>
              <a:rPr lang="en-US" sz="2000" dirty="0"/>
              <a:t>, </a:t>
            </a:r>
            <a:r>
              <a:rPr lang="en-US" sz="2000" i="1" dirty="0" err="1"/>
              <a:t>путешествие</a:t>
            </a:r>
            <a:r>
              <a:rPr lang="en-US" sz="2000" dirty="0"/>
              <a:t>, </a:t>
            </a:r>
            <a:r>
              <a:rPr lang="en-US" sz="2000" i="1" dirty="0" err="1"/>
              <a:t>свободное</a:t>
            </a:r>
            <a:r>
              <a:rPr lang="en-US" sz="2000" dirty="0"/>
              <a:t> </a:t>
            </a:r>
            <a:r>
              <a:rPr lang="en-US" sz="2000" i="1" dirty="0" err="1"/>
              <a:t>время</a:t>
            </a:r>
            <a:r>
              <a:rPr lang="en-US" sz="2000" dirty="0"/>
              <a:t>, </a:t>
            </a:r>
            <a:r>
              <a:rPr lang="en-US" sz="2000" i="1" dirty="0" err="1"/>
              <a:t>транспорт</a:t>
            </a:r>
            <a:r>
              <a:rPr lang="en-US" sz="2000" dirty="0"/>
              <a:t>, </a:t>
            </a:r>
            <a:r>
              <a:rPr lang="en-US" sz="2000" i="1" dirty="0" err="1"/>
              <a:t>учёба</a:t>
            </a:r>
            <a:r>
              <a:rPr lang="en-US" sz="2000" i="1" dirty="0"/>
              <a:t>/</a:t>
            </a:r>
            <a:r>
              <a:rPr lang="en-US" sz="2000" i="1" dirty="0" err="1"/>
              <a:t>работа</a:t>
            </a:r>
            <a:endParaRPr lang="en-US" sz="2000" i="1" dirty="0"/>
          </a:p>
          <a:p>
            <a:pPr lvl="1"/>
            <a:r>
              <a:rPr lang="nb-NO" sz="2000" b="1" dirty="0" err="1"/>
              <a:t>Search</a:t>
            </a:r>
            <a:r>
              <a:rPr lang="nb-NO" sz="2000" b="1" dirty="0"/>
              <a:t> by </a:t>
            </a:r>
            <a:r>
              <a:rPr lang="nb-NO" sz="2000" b="1" dirty="0" err="1"/>
              <a:t>analysis</a:t>
            </a:r>
            <a:r>
              <a:rPr lang="nb-NO" sz="2000" b="1" dirty="0"/>
              <a:t>: </a:t>
            </a:r>
            <a:r>
              <a:rPr lang="nb-NO" sz="2000" dirty="0"/>
              <a:t>Select </a:t>
            </a:r>
            <a:r>
              <a:rPr lang="nb-NO" sz="2000" dirty="0" err="1"/>
              <a:t>grammatical</a:t>
            </a:r>
            <a:r>
              <a:rPr lang="nb-NO" sz="2000" dirty="0"/>
              <a:t> </a:t>
            </a:r>
            <a:r>
              <a:rPr lang="nb-NO" sz="2000" dirty="0" err="1"/>
              <a:t>features</a:t>
            </a:r>
            <a:r>
              <a:rPr lang="nb-NO" sz="2000" dirty="0"/>
              <a:t>, </a:t>
            </a:r>
            <a:r>
              <a:rPr lang="nb-NO" sz="2000" dirty="0" err="1"/>
              <a:t>such</a:t>
            </a:r>
            <a:r>
              <a:rPr lang="nb-NO" sz="2000" dirty="0"/>
              <a:t> as </a:t>
            </a:r>
            <a:r>
              <a:rPr lang="en-US" sz="2000" dirty="0"/>
              <a:t>“</a:t>
            </a:r>
            <a:r>
              <a:rPr lang="en-US" sz="2000" dirty="0" err="1"/>
              <a:t>Ins.Sing</a:t>
            </a:r>
            <a:r>
              <a:rPr lang="en-US" sz="2000" dirty="0"/>
              <a:t>”</a:t>
            </a:r>
            <a:r>
              <a:rPr lang="nb-NO" sz="2000" dirty="0"/>
              <a:t> </a:t>
            </a:r>
          </a:p>
          <a:p>
            <a:pPr lvl="1"/>
            <a:r>
              <a:rPr lang="en-US" sz="2000" b="1" dirty="0"/>
              <a:t>Search by dictionary</a:t>
            </a:r>
          </a:p>
          <a:p>
            <a:pPr lvl="1"/>
            <a:endParaRPr lang="en-US" sz="2000" b="1" dirty="0"/>
          </a:p>
          <a:p>
            <a:r>
              <a:rPr lang="en-US" sz="2300" b="1" dirty="0"/>
              <a:t>Translations and audio </a:t>
            </a:r>
            <a:r>
              <a:rPr lang="en-US" sz="2300" dirty="0"/>
              <a:t>available for all example sentences</a:t>
            </a:r>
            <a:r>
              <a:rPr lang="en-US" sz="2300" b="1" dirty="0"/>
              <a:t> </a:t>
            </a:r>
            <a:endParaRPr lang="nb-NO" sz="2300" b="1" dirty="0"/>
          </a:p>
        </p:txBody>
      </p:sp>
    </p:spTree>
    <p:extLst>
      <p:ext uri="{BB962C8B-B14F-4D97-AF65-F5344CB8AC3E}">
        <p14:creationId xmlns:p14="http://schemas.microsoft.com/office/powerpoint/2010/main" val="24753025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58E13E-4B50-8841-A5C3-3496A513F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44"/>
            <a:ext cx="9144000" cy="554336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FDF5EA-71AF-AE41-84AA-C69960CAB969}"/>
              </a:ext>
            </a:extLst>
          </p:cNvPr>
          <p:cNvSpPr/>
          <p:nvPr/>
        </p:nvSpPr>
        <p:spPr>
          <a:xfrm>
            <a:off x="5641848" y="1773936"/>
            <a:ext cx="3354918" cy="22949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arenR"/>
            </a:pPr>
            <a:r>
              <a:rPr lang="nb-NO" sz="2800" dirty="0"/>
              <a:t>Select a Level</a:t>
            </a:r>
          </a:p>
          <a:p>
            <a:pPr marL="514350" indent="-514350" algn="ctr">
              <a:buAutoNum type="arabicParenR"/>
            </a:pPr>
            <a:endParaRPr lang="nb-NO" sz="2800" dirty="0"/>
          </a:p>
          <a:p>
            <a:pPr algn="ctr"/>
            <a:r>
              <a:rPr lang="nb-NO" sz="2800" dirty="0"/>
              <a:t>2) </a:t>
            </a:r>
            <a:r>
              <a:rPr lang="nb-NO" sz="2800" dirty="0" err="1"/>
              <a:t>Search</a:t>
            </a:r>
            <a:r>
              <a:rPr lang="nb-NO" sz="2800" dirty="0"/>
              <a:t> by </a:t>
            </a:r>
            <a:r>
              <a:rPr lang="nb-NO" sz="2800" dirty="0" err="1"/>
              <a:t>topic</a:t>
            </a:r>
            <a:r>
              <a:rPr lang="nb-NO" sz="2800" dirty="0"/>
              <a:t>, </a:t>
            </a:r>
            <a:r>
              <a:rPr lang="nb-NO" sz="2800" dirty="0" err="1"/>
              <a:t>analysis</a:t>
            </a:r>
            <a:r>
              <a:rPr lang="nb-NO" sz="2800" dirty="0"/>
              <a:t>, </a:t>
            </a:r>
            <a:r>
              <a:rPr lang="nb-NO" sz="2800" dirty="0" err="1"/>
              <a:t>dictionary</a:t>
            </a:r>
            <a:r>
              <a:rPr lang="nb-NO" sz="2800" dirty="0"/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3E0870A-FEC7-FB4E-995C-500CA157DA12}"/>
              </a:ext>
            </a:extLst>
          </p:cNvPr>
          <p:cNvSpPr/>
          <p:nvPr/>
        </p:nvSpPr>
        <p:spPr>
          <a:xfrm>
            <a:off x="190500" y="3666744"/>
            <a:ext cx="5260848" cy="1359253"/>
          </a:xfrm>
          <a:prstGeom prst="roundRect">
            <a:avLst/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800" dirty="0" err="1">
                <a:solidFill>
                  <a:schemeClr val="tx1"/>
                </a:solidFill>
              </a:rPr>
              <a:t>Find</a:t>
            </a:r>
            <a:r>
              <a:rPr lang="nb-NO" sz="2800" dirty="0">
                <a:solidFill>
                  <a:schemeClr val="tx1"/>
                </a:solidFill>
              </a:rPr>
              <a:t> </a:t>
            </a:r>
            <a:r>
              <a:rPr lang="nb-NO" sz="2800" dirty="0" err="1">
                <a:solidFill>
                  <a:schemeClr val="tx1"/>
                </a:solidFill>
              </a:rPr>
              <a:t>the</a:t>
            </a:r>
            <a:r>
              <a:rPr lang="nb-NO" sz="2800" dirty="0">
                <a:solidFill>
                  <a:schemeClr val="tx1"/>
                </a:solidFill>
              </a:rPr>
              <a:t> </a:t>
            </a:r>
            <a:r>
              <a:rPr lang="nb-NO" sz="2800" dirty="0" err="1">
                <a:solidFill>
                  <a:schemeClr val="tx1"/>
                </a:solidFill>
              </a:rPr>
              <a:t>SMARTool</a:t>
            </a:r>
            <a:r>
              <a:rPr lang="nb-NO" sz="2800" dirty="0">
                <a:solidFill>
                  <a:schemeClr val="tx1"/>
                </a:solidFill>
              </a:rPr>
              <a:t> </a:t>
            </a:r>
            <a:r>
              <a:rPr lang="nb-NO" sz="2800" dirty="0" err="1">
                <a:solidFill>
                  <a:schemeClr val="tx1"/>
                </a:solidFill>
              </a:rPr>
              <a:t>here</a:t>
            </a:r>
            <a:r>
              <a:rPr lang="nb-NO" sz="2800" dirty="0">
                <a:solidFill>
                  <a:schemeClr val="tx1"/>
                </a:solidFill>
              </a:rPr>
              <a:t>:</a:t>
            </a:r>
          </a:p>
          <a:p>
            <a:pPr algn="ctr"/>
            <a:r>
              <a:rPr lang="nb-NO" sz="2800" dirty="0">
                <a:hlinkClick r:id="rId3"/>
              </a:rPr>
              <a:t>https://uit-no.github.io/smartool/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899467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4CA315-23FC-4647-B6CE-7C0B94683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4899"/>
            <a:ext cx="9158449" cy="4688601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CED1FB33-04F8-264F-ADF9-B8A651C9BB3A}"/>
              </a:ext>
            </a:extLst>
          </p:cNvPr>
          <p:cNvSpPr/>
          <p:nvPr/>
        </p:nvSpPr>
        <p:spPr>
          <a:xfrm rot="14321757">
            <a:off x="435719" y="2012908"/>
            <a:ext cx="650513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0637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304B1D-AE1E-F74B-8F6A-D0211EF58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3" y="0"/>
            <a:ext cx="9141662" cy="553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197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BC9D1-A599-F248-9A5F-A3B9713FB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3422"/>
            <a:ext cx="9216386" cy="536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53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61A766-91CA-6C4F-B325-DACDCC3D4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8190"/>
            <a:ext cx="9144000" cy="5289612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9D2FB0CA-2287-D44D-94EB-85572E397B16}"/>
              </a:ext>
            </a:extLst>
          </p:cNvPr>
          <p:cNvSpPr/>
          <p:nvPr/>
        </p:nvSpPr>
        <p:spPr>
          <a:xfrm rot="14321757">
            <a:off x="210992" y="2750815"/>
            <a:ext cx="650513" cy="306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3812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38375-6E0F-E048-8FC9-2C6AEE3D1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4864" y="967856"/>
            <a:ext cx="2044700" cy="2692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3CAA66-2429-6941-B755-039EA672CD17}"/>
              </a:ext>
            </a:extLst>
          </p:cNvPr>
          <p:cNvSpPr txBox="1"/>
          <p:nvPr/>
        </p:nvSpPr>
        <p:spPr>
          <a:xfrm>
            <a:off x="6824864" y="3678839"/>
            <a:ext cx="2011680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dirty="0"/>
              <a:t>George K. </a:t>
            </a:r>
            <a:r>
              <a:rPr lang="nb-NO" dirty="0" err="1"/>
              <a:t>Zipf</a:t>
            </a:r>
            <a:endParaRPr lang="nb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9A9454-20C6-1E4B-996A-25EECD0458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58835" y="0"/>
            <a:ext cx="5586041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72F77-C241-D84D-B53C-7D4EF0798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300" y="1313387"/>
            <a:ext cx="6595024" cy="3281235"/>
          </a:xfrm>
        </p:spPr>
        <p:txBody>
          <a:bodyPr/>
          <a:lstStyle/>
          <a:p>
            <a:pPr marL="0" indent="0">
              <a:buNone/>
            </a:pPr>
            <a:r>
              <a:rPr lang="nb-NO" sz="2400" b="1" dirty="0"/>
              <a:t>Word </a:t>
            </a:r>
            <a:r>
              <a:rPr lang="nb-NO" sz="2400" b="1" dirty="0" err="1"/>
              <a:t>frequency</a:t>
            </a:r>
            <a:r>
              <a:rPr lang="nb-NO" sz="2400" b="1" dirty="0"/>
              <a:t> </a:t>
            </a:r>
            <a:r>
              <a:rPr lang="nb-NO" sz="2400" dirty="0"/>
              <a:t>is </a:t>
            </a:r>
            <a:r>
              <a:rPr lang="nb-NO" sz="2400" dirty="0" err="1"/>
              <a:t>inversely</a:t>
            </a:r>
            <a:r>
              <a:rPr lang="nb-NO" sz="2400" dirty="0"/>
              <a:t> </a:t>
            </a:r>
            <a:r>
              <a:rPr lang="nb-NO" sz="2400" dirty="0" err="1"/>
              <a:t>proportional</a:t>
            </a:r>
            <a:r>
              <a:rPr lang="nb-NO" sz="2400" dirty="0"/>
              <a:t> to </a:t>
            </a:r>
            <a:r>
              <a:rPr lang="nb-NO" sz="2400" dirty="0" err="1"/>
              <a:t>frequency</a:t>
            </a:r>
            <a:r>
              <a:rPr lang="nb-NO" sz="2400" dirty="0"/>
              <a:t> rank (</a:t>
            </a:r>
            <a:r>
              <a:rPr lang="nb-NO" sz="2400" dirty="0" err="1"/>
              <a:t>Zipf’s</a:t>
            </a:r>
            <a:r>
              <a:rPr lang="nb-NO" sz="2400" dirty="0"/>
              <a:t> Law)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Zipfian distribution:</a:t>
            </a:r>
          </a:p>
          <a:p>
            <a:pPr marL="0" indent="0">
              <a:buNone/>
            </a:pPr>
            <a:r>
              <a:rPr lang="nb-NO" sz="2400" dirty="0"/>
              <a:t>	</a:t>
            </a:r>
            <a:r>
              <a:rPr lang="nb-NO" sz="2400" dirty="0" err="1"/>
              <a:t>Few</a:t>
            </a:r>
            <a:r>
              <a:rPr lang="nb-NO" sz="2400" dirty="0"/>
              <a:t> </a:t>
            </a:r>
            <a:r>
              <a:rPr lang="nb-NO" sz="2400" dirty="0" err="1"/>
              <a:t>words</a:t>
            </a:r>
            <a:r>
              <a:rPr lang="nb-NO" sz="2400" dirty="0"/>
              <a:t> </a:t>
            </a:r>
            <a:r>
              <a:rPr lang="nb-NO" sz="2400" dirty="0" err="1"/>
              <a:t>of</a:t>
            </a:r>
            <a:r>
              <a:rPr lang="nb-NO" sz="2400" dirty="0"/>
              <a:t> </a:t>
            </a:r>
            <a:r>
              <a:rPr lang="nb-NO" sz="2400" dirty="0" err="1"/>
              <a:t>high</a:t>
            </a:r>
            <a:r>
              <a:rPr lang="nb-NO" sz="2400" dirty="0"/>
              <a:t> </a:t>
            </a:r>
            <a:r>
              <a:rPr lang="nb-NO" sz="2400" dirty="0" err="1"/>
              <a:t>frequency</a:t>
            </a:r>
            <a:endParaRPr lang="nb-NO" sz="2400" dirty="0"/>
          </a:p>
          <a:p>
            <a:pPr marL="0" indent="0">
              <a:buNone/>
            </a:pPr>
            <a:r>
              <a:rPr lang="nb-NO" sz="2400" dirty="0"/>
              <a:t>	Sharp </a:t>
            </a:r>
            <a:r>
              <a:rPr lang="nb-NO" sz="2400" dirty="0" err="1"/>
              <a:t>decline</a:t>
            </a:r>
            <a:endParaRPr lang="nb-NO" sz="2400" dirty="0"/>
          </a:p>
          <a:p>
            <a:pPr marL="0" indent="0">
              <a:buNone/>
            </a:pPr>
            <a:r>
              <a:rPr lang="nb-NO" sz="2400" dirty="0"/>
              <a:t>	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AE065E-037D-C446-901C-4E159CD2B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nb-NO" sz="2800" b="1" dirty="0" err="1"/>
              <a:t>Distributional</a:t>
            </a:r>
            <a:r>
              <a:rPr lang="nb-NO" sz="2800" b="1" dirty="0"/>
              <a:t> </a:t>
            </a:r>
            <a:r>
              <a:rPr lang="nb-NO" sz="2800" b="1" dirty="0" err="1"/>
              <a:t>Facts</a:t>
            </a:r>
            <a:r>
              <a:rPr lang="nb-NO" sz="2800" b="1" dirty="0"/>
              <a:t> </a:t>
            </a:r>
            <a:r>
              <a:rPr lang="nb-NO" sz="2800" b="1" dirty="0" err="1"/>
              <a:t>about</a:t>
            </a:r>
            <a:r>
              <a:rPr lang="nb-NO" sz="2800" b="1" dirty="0"/>
              <a:t> Russian </a:t>
            </a:r>
            <a:r>
              <a:rPr lang="nb-NO" sz="2800" b="1" dirty="0" err="1"/>
              <a:t>Paradigms</a:t>
            </a:r>
            <a:endParaRPr lang="nb-NO" sz="2800" b="1" dirty="0"/>
          </a:p>
        </p:txBody>
      </p:sp>
    </p:spTree>
    <p:extLst>
      <p:ext uri="{BB962C8B-B14F-4D97-AF65-F5344CB8AC3E}">
        <p14:creationId xmlns:p14="http://schemas.microsoft.com/office/powerpoint/2010/main" val="918903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DCB3F4-FAE6-7F4F-9DE3-57265A7ED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5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44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F6B92-7320-254B-8C8C-887B52A6F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994"/>
            <a:ext cx="9144000" cy="558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723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3F688-2066-244B-AB78-39A28D6DA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3987"/>
            <a:ext cx="9144000" cy="554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242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86CCE6-B150-584E-ADAB-91B32224F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40" y="-110426"/>
            <a:ext cx="9049260" cy="54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46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23C3C-75EC-514B-9CB5-68EBF1F10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The </a:t>
            </a:r>
            <a:r>
              <a:rPr lang="nb-NO" b="1" dirty="0" err="1"/>
              <a:t>SMARTool</a:t>
            </a:r>
            <a:r>
              <a:rPr lang="nb-NO" b="1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1417FA-AB50-FC47-82A5-8C536A4B3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Inspired by research </a:t>
            </a:r>
            <a:r>
              <a:rPr lang="en-US" dirty="0"/>
              <a:t>on the distribution and simulated learning of Russian wordforms</a:t>
            </a:r>
            <a:r>
              <a:rPr lang="nb-NO" dirty="0"/>
              <a:t> </a:t>
            </a:r>
            <a:r>
              <a:rPr lang="nb-NO" b="1" dirty="0"/>
              <a:t>(</a:t>
            </a:r>
            <a:r>
              <a:rPr lang="nb-NO" b="1" dirty="0" err="1"/>
              <a:t>cognitively</a:t>
            </a:r>
            <a:r>
              <a:rPr lang="nb-NO" b="1" dirty="0"/>
              <a:t> plausible)</a:t>
            </a:r>
          </a:p>
          <a:p>
            <a:r>
              <a:rPr lang="en-US" dirty="0"/>
              <a:t>Strategic focus on the </a:t>
            </a:r>
            <a:r>
              <a:rPr lang="en-US" b="1" dirty="0"/>
              <a:t>highest frequency wordforms and contexts </a:t>
            </a:r>
            <a:r>
              <a:rPr lang="en-US" dirty="0"/>
              <a:t>that motivate their use</a:t>
            </a:r>
            <a:r>
              <a:rPr lang="nb-NO" dirty="0"/>
              <a:t> </a:t>
            </a:r>
            <a:r>
              <a:rPr lang="nb-NO" b="1" dirty="0"/>
              <a:t>(</a:t>
            </a:r>
            <a:r>
              <a:rPr lang="nb-NO" b="1"/>
              <a:t>usage-based)</a:t>
            </a:r>
            <a:endParaRPr lang="nb-NO" b="1" dirty="0"/>
          </a:p>
          <a:p>
            <a:r>
              <a:rPr lang="en-US" b="1" dirty="0"/>
              <a:t>Reduces the task</a:t>
            </a:r>
            <a:r>
              <a:rPr lang="en-US" dirty="0"/>
              <a:t> of learning a basic vocabulary of about 3,000 lexemes </a:t>
            </a:r>
            <a:r>
              <a:rPr lang="en-US" b="1" dirty="0"/>
              <a:t>by over 90%</a:t>
            </a:r>
            <a:r>
              <a:rPr lang="nb-NO" b="1" dirty="0"/>
              <a:t> </a:t>
            </a:r>
          </a:p>
          <a:p>
            <a:r>
              <a:rPr lang="en-US" dirty="0"/>
              <a:t>Can be </a:t>
            </a:r>
            <a:r>
              <a:rPr lang="en-US" b="1" dirty="0"/>
              <a:t>continuously updated </a:t>
            </a:r>
            <a:r>
              <a:rPr lang="en-US" dirty="0"/>
              <a:t>and custom-tailored</a:t>
            </a:r>
          </a:p>
          <a:p>
            <a:r>
              <a:rPr lang="en-US" dirty="0"/>
              <a:t>Potentially </a:t>
            </a:r>
            <a:r>
              <a:rPr lang="en-US" b="1" dirty="0"/>
              <a:t>portable to other languages </a:t>
            </a:r>
            <a:r>
              <a:rPr lang="en-US" dirty="0"/>
              <a:t>with rich inflectional morphology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716977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637F89-5D5B-6342-9445-8D4A10095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err="1"/>
              <a:t>Future</a:t>
            </a:r>
            <a:r>
              <a:rPr lang="nb-NO" dirty="0"/>
              <a:t> </a:t>
            </a:r>
            <a:r>
              <a:rPr lang="nb-NO" dirty="0" err="1"/>
              <a:t>versions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SMARTool</a:t>
            </a:r>
            <a:endParaRPr lang="nb-NO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0375F8-CAD2-B046-8167-6505FF3196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b-NO" dirty="0"/>
              <a:t>For Spanish- and Finnish-</a:t>
            </a:r>
            <a:r>
              <a:rPr lang="nb-NO" dirty="0" err="1"/>
              <a:t>speaking</a:t>
            </a:r>
            <a:r>
              <a:rPr lang="nb-NO" dirty="0"/>
              <a:t> </a:t>
            </a:r>
            <a:r>
              <a:rPr lang="nb-NO" dirty="0" err="1"/>
              <a:t>learners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Russian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EBDF16-3FE0-204F-8133-BBD65B0E92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14850" y="1369219"/>
            <a:ext cx="3886200" cy="3980352"/>
          </a:xfrm>
        </p:spPr>
        <p:txBody>
          <a:bodyPr/>
          <a:lstStyle/>
          <a:p>
            <a:r>
              <a:rPr lang="nb-NO" dirty="0"/>
              <a:t>For </a:t>
            </a:r>
            <a:r>
              <a:rPr lang="nb-NO" dirty="0" err="1"/>
              <a:t>learners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Polish and </a:t>
            </a:r>
            <a:r>
              <a:rPr lang="nb-NO" dirty="0" err="1"/>
              <a:t>Czech</a:t>
            </a:r>
            <a:endParaRPr lang="nb-NO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4DADE8-7B54-3848-A629-E55F3BF25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987" y="2043327"/>
            <a:ext cx="1752600" cy="1155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574392-E7A7-5F44-AA29-C9C4D470F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237" y="3357075"/>
            <a:ext cx="1816100" cy="111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B7DC6A-E671-3A4B-A558-9CF1E780A0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4045" y="2043327"/>
            <a:ext cx="1828800" cy="1104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4059D5-348C-764E-A0AB-C7BF2B2018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4045" y="3357075"/>
            <a:ext cx="18288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4898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DE8C385-2411-824A-8157-6408BED15363}"/>
              </a:ext>
            </a:extLst>
          </p:cNvPr>
          <p:cNvSpPr txBox="1"/>
          <p:nvPr/>
        </p:nvSpPr>
        <p:spPr>
          <a:xfrm>
            <a:off x="85240" y="61993"/>
            <a:ext cx="905875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References</a:t>
            </a:r>
            <a:endParaRPr lang="nb-NO" dirty="0"/>
          </a:p>
          <a:p>
            <a:pPr marL="180000" indent="-457200"/>
            <a:r>
              <a:rPr lang="en-US" sz="900" dirty="0" err="1"/>
              <a:t>Andrjušina</a:t>
            </a:r>
            <a:r>
              <a:rPr lang="en-US" sz="900" dirty="0"/>
              <a:t>, N. P., G. A. </a:t>
            </a:r>
            <a:r>
              <a:rPr lang="en-US" sz="900" dirty="0" err="1"/>
              <a:t>Bitextina</a:t>
            </a:r>
            <a:r>
              <a:rPr lang="en-US" sz="900" dirty="0"/>
              <a:t>, L. P. </a:t>
            </a:r>
            <a:r>
              <a:rPr lang="en-US" sz="900" dirty="0" err="1"/>
              <a:t>Klobukova</a:t>
            </a:r>
            <a:r>
              <a:rPr lang="en-US" sz="900" dirty="0"/>
              <a:t>, L. N. </a:t>
            </a:r>
            <a:r>
              <a:rPr lang="en-US" sz="900" dirty="0" err="1"/>
              <a:t>Norejko</a:t>
            </a:r>
            <a:r>
              <a:rPr lang="en-US" sz="900" dirty="0"/>
              <a:t>, I. V. </a:t>
            </a:r>
            <a:r>
              <a:rPr lang="en-US" sz="900" dirty="0" err="1"/>
              <a:t>Odincova</a:t>
            </a:r>
            <a:r>
              <a:rPr lang="en-US" sz="900" dirty="0"/>
              <a:t> (eds.). 2014-2015. </a:t>
            </a:r>
            <a:r>
              <a:rPr lang="en-US" sz="900" i="1" dirty="0" err="1"/>
              <a:t>Лексический</a:t>
            </a:r>
            <a:r>
              <a:rPr lang="en-US" sz="900" i="1" dirty="0"/>
              <a:t> </a:t>
            </a:r>
            <a:r>
              <a:rPr lang="en-US" sz="900" i="1" dirty="0" err="1"/>
              <a:t>минимум</a:t>
            </a:r>
            <a:r>
              <a:rPr lang="en-US" sz="900" i="1" dirty="0"/>
              <a:t> </a:t>
            </a:r>
            <a:r>
              <a:rPr lang="en-US" sz="900" i="1" dirty="0" err="1"/>
              <a:t>по</a:t>
            </a:r>
            <a:r>
              <a:rPr lang="en-US" sz="900" i="1" dirty="0"/>
              <a:t> </a:t>
            </a:r>
            <a:r>
              <a:rPr lang="en-US" sz="900" i="1" dirty="0" err="1"/>
              <a:t>русскому</a:t>
            </a:r>
            <a:r>
              <a:rPr lang="en-US" sz="900" i="1" dirty="0"/>
              <a:t> </a:t>
            </a:r>
            <a:r>
              <a:rPr lang="en-US" sz="900" i="1" dirty="0" err="1"/>
              <a:t>языку</a:t>
            </a:r>
            <a:r>
              <a:rPr lang="en-US" sz="900" i="1" dirty="0"/>
              <a:t> </a:t>
            </a:r>
            <a:r>
              <a:rPr lang="en-US" sz="900" i="1" dirty="0" err="1"/>
              <a:t>как</a:t>
            </a:r>
            <a:r>
              <a:rPr lang="en-US" sz="900" i="1" dirty="0"/>
              <a:t> </a:t>
            </a:r>
            <a:r>
              <a:rPr lang="en-US" sz="900" i="1" dirty="0" err="1"/>
              <a:t>иностранному</a:t>
            </a:r>
            <a:r>
              <a:rPr lang="en-US" sz="900" i="1" dirty="0"/>
              <a:t>.</a:t>
            </a:r>
            <a:r>
              <a:rPr lang="en-US" sz="900" dirty="0"/>
              <a:t> Levels A1-B2. St. Petersburg: Zlatoust.</a:t>
            </a:r>
            <a:endParaRPr lang="nb-NO" sz="900" dirty="0"/>
          </a:p>
          <a:p>
            <a:pPr marL="180000" indent="-457200"/>
            <a:r>
              <a:rPr lang="en-US" sz="900" dirty="0" err="1"/>
              <a:t>Baayen</a:t>
            </a:r>
            <a:r>
              <a:rPr lang="en-US" sz="900" dirty="0"/>
              <a:t>, R. Harald. 1992. Quantitative aspects of morphological productivity. In Gert E. </a:t>
            </a:r>
            <a:r>
              <a:rPr lang="en-US" sz="900" dirty="0" err="1"/>
              <a:t>Booij</a:t>
            </a:r>
            <a:r>
              <a:rPr lang="en-US" sz="900" dirty="0"/>
              <a:t> and J. Van </a:t>
            </a:r>
            <a:r>
              <a:rPr lang="en-US" sz="900" dirty="0" err="1"/>
              <a:t>Marle</a:t>
            </a:r>
            <a:r>
              <a:rPr lang="en-US" sz="900" dirty="0"/>
              <a:t> (eds.), </a:t>
            </a:r>
            <a:r>
              <a:rPr lang="en-US" sz="900" i="1" dirty="0"/>
              <a:t>Yearbook of Morphology 1991</a:t>
            </a:r>
            <a:r>
              <a:rPr lang="en-US" sz="900" dirty="0"/>
              <a:t>, 109–149. Dordrecht: Kluwer Academic Publishers.</a:t>
            </a:r>
            <a:endParaRPr lang="nb-NO" sz="900" dirty="0"/>
          </a:p>
          <a:p>
            <a:pPr marL="180000" indent="-457200"/>
            <a:r>
              <a:rPr lang="en-US" sz="900" dirty="0" err="1"/>
              <a:t>Baayen</a:t>
            </a:r>
            <a:r>
              <a:rPr lang="en-US" sz="900" dirty="0"/>
              <a:t>, R. Harald. 1993. On frequency, transparency, and productivity. In Gert E. </a:t>
            </a:r>
            <a:r>
              <a:rPr lang="en-US" sz="900" dirty="0" err="1"/>
              <a:t>Booij</a:t>
            </a:r>
            <a:r>
              <a:rPr lang="en-US" sz="900" dirty="0"/>
              <a:t> and J. Van </a:t>
            </a:r>
            <a:r>
              <a:rPr lang="en-US" sz="900" dirty="0" err="1"/>
              <a:t>Marle</a:t>
            </a:r>
            <a:r>
              <a:rPr lang="en-US" sz="900" dirty="0"/>
              <a:t> (eds.), </a:t>
            </a:r>
            <a:r>
              <a:rPr lang="en-US" sz="900" i="1" dirty="0"/>
              <a:t>Yearbook of Morphology 1992</a:t>
            </a:r>
            <a:r>
              <a:rPr lang="en-US" sz="900" dirty="0"/>
              <a:t>, 181–208. Dordrecht: Kluwer Academic Publishers.</a:t>
            </a:r>
            <a:endParaRPr lang="nb-NO" sz="900" dirty="0"/>
          </a:p>
          <a:p>
            <a:pPr marL="180000" indent="-457200"/>
            <a:r>
              <a:rPr lang="en-US" sz="900" dirty="0"/>
              <a:t>Bondar’, N. I. and S. A. </a:t>
            </a:r>
            <a:r>
              <a:rPr lang="en-US" sz="900" dirty="0" err="1"/>
              <a:t>Lutin</a:t>
            </a:r>
            <a:r>
              <a:rPr lang="en-US" sz="900" dirty="0"/>
              <a:t>. 2013. </a:t>
            </a:r>
            <a:r>
              <a:rPr lang="en-US" sz="900" i="1" dirty="0" err="1"/>
              <a:t>Как</a:t>
            </a:r>
            <a:r>
              <a:rPr lang="en-US" sz="900" i="1" dirty="0"/>
              <a:t> </a:t>
            </a:r>
            <a:r>
              <a:rPr lang="en-US" sz="900" i="1" dirty="0" err="1"/>
              <a:t>спросить</a:t>
            </a:r>
            <a:r>
              <a:rPr lang="en-US" sz="900" i="1" dirty="0"/>
              <a:t>? </a:t>
            </a:r>
            <a:r>
              <a:rPr lang="en-US" sz="900" i="1" dirty="0" err="1"/>
              <a:t>Как</a:t>
            </a:r>
            <a:r>
              <a:rPr lang="en-US" sz="900" i="1" dirty="0"/>
              <a:t> </a:t>
            </a:r>
            <a:r>
              <a:rPr lang="en-US" sz="900" i="1" dirty="0" err="1"/>
              <a:t>сказать</a:t>
            </a:r>
            <a:r>
              <a:rPr lang="en-US" sz="900" i="1" dirty="0"/>
              <a:t>?</a:t>
            </a:r>
            <a:r>
              <a:rPr lang="en-US" sz="900" dirty="0"/>
              <a:t>, 2nd ed. Moscow: </a:t>
            </a:r>
            <a:r>
              <a:rPr lang="en-US" sz="900" dirty="0" err="1"/>
              <a:t>Russkij</a:t>
            </a:r>
            <a:r>
              <a:rPr lang="en-US" sz="900" dirty="0"/>
              <a:t> </a:t>
            </a:r>
            <a:r>
              <a:rPr lang="en-US" sz="900" dirty="0" err="1"/>
              <a:t>jazyk</a:t>
            </a:r>
            <a:r>
              <a:rPr lang="en-US" sz="900" dirty="0"/>
              <a:t>.</a:t>
            </a:r>
            <a:endParaRPr lang="nb-NO" sz="900" dirty="0"/>
          </a:p>
          <a:p>
            <a:pPr marL="180000" indent="-457200"/>
            <a:r>
              <a:rPr lang="en-US" sz="900" dirty="0" err="1"/>
              <a:t>Černyšov</a:t>
            </a:r>
            <a:r>
              <a:rPr lang="en-US" sz="900" dirty="0"/>
              <a:t>, Stanislav. 2004. </a:t>
            </a:r>
            <a:r>
              <a:rPr lang="en-US" sz="900" i="1" dirty="0" err="1"/>
              <a:t>Поехали</a:t>
            </a:r>
            <a:r>
              <a:rPr lang="en-US" sz="900" i="1" dirty="0"/>
              <a:t>!</a:t>
            </a:r>
            <a:r>
              <a:rPr lang="en-US" sz="900" dirty="0"/>
              <a:t> St. Petersburg: Zlatoust.</a:t>
            </a:r>
            <a:endParaRPr lang="nb-NO" sz="900" dirty="0"/>
          </a:p>
          <a:p>
            <a:pPr marL="180000" indent="-457200"/>
            <a:r>
              <a:rPr lang="en-US" sz="900" dirty="0"/>
              <a:t>Chun, Dorothy, Richard Kern and Bryan Smith. 2016. Technology in language use, language teaching, and language learning. </a:t>
            </a:r>
            <a:r>
              <a:rPr lang="en-US" sz="900" i="1" dirty="0"/>
              <a:t>The Modern Language Journal</a:t>
            </a:r>
            <a:r>
              <a:rPr lang="en-US" sz="900" dirty="0"/>
              <a:t>, 100, 64–80. doi:10.1111/modl.12302</a:t>
            </a:r>
            <a:endParaRPr lang="nb-NO" sz="900" dirty="0"/>
          </a:p>
          <a:p>
            <a:pPr marL="180000" indent="-457200"/>
            <a:r>
              <a:rPr lang="en-US" sz="900" dirty="0"/>
              <a:t>Comer, William. 2019. Measured words: Quantifying vocabulary exposure in beginning Russian. </a:t>
            </a:r>
            <a:r>
              <a:rPr lang="en-US" sz="900" i="1" dirty="0"/>
              <a:t>Slavic and East European Journal</a:t>
            </a:r>
            <a:r>
              <a:rPr lang="ru-RU" sz="900" dirty="0"/>
              <a:t> 60, </a:t>
            </a:r>
            <a:r>
              <a:rPr lang="nb-NO" sz="900" dirty="0"/>
              <a:t>no. 1, 92–114.</a:t>
            </a:r>
          </a:p>
          <a:p>
            <a:pPr marL="180000" indent="-457200"/>
            <a:r>
              <a:rPr lang="en-US" sz="900" dirty="0" err="1"/>
              <a:t>deBenedette</a:t>
            </a:r>
            <a:r>
              <a:rPr lang="en-US" sz="900" dirty="0"/>
              <a:t>, Lynne, William J. Comer, </a:t>
            </a:r>
            <a:r>
              <a:rPr lang="en-US" sz="900" dirty="0" err="1"/>
              <a:t>Alla</a:t>
            </a:r>
            <a:r>
              <a:rPr lang="en-US" sz="900" dirty="0"/>
              <a:t> </a:t>
            </a:r>
            <a:r>
              <a:rPr lang="en-US" sz="900" dirty="0" err="1"/>
              <a:t>Smyslova</a:t>
            </a:r>
            <a:r>
              <a:rPr lang="en-US" sz="900" dirty="0"/>
              <a:t>, Jonathan Perkins. 2013. </a:t>
            </a:r>
            <a:r>
              <a:rPr lang="en-US" sz="900" i="1" dirty="0" err="1"/>
              <a:t>Между</a:t>
            </a:r>
            <a:r>
              <a:rPr lang="en-US" sz="900" i="1" dirty="0"/>
              <a:t> </a:t>
            </a:r>
            <a:r>
              <a:rPr lang="en-US" sz="900" i="1" dirty="0" err="1"/>
              <a:t>нами</a:t>
            </a:r>
            <a:r>
              <a:rPr lang="en-US" sz="900" i="1" dirty="0"/>
              <a:t> (Between You and Me): An Interactive Introduction to Russian</a:t>
            </a:r>
            <a:r>
              <a:rPr lang="en-US" sz="900" dirty="0"/>
              <a:t>. </a:t>
            </a:r>
            <a:r>
              <a:rPr lang="en-US" sz="900" u="sng" dirty="0">
                <a:hlinkClick r:id="rId2"/>
              </a:rPr>
              <a:t>http://www.mezhdunami.org/</a:t>
            </a:r>
            <a:r>
              <a:rPr lang="en-US" sz="900" dirty="0"/>
              <a:t> (accessed 1 April 2018).</a:t>
            </a:r>
            <a:endParaRPr lang="nb-NO" sz="900" dirty="0"/>
          </a:p>
          <a:p>
            <a:pPr marL="180000" indent="-457200"/>
            <a:r>
              <a:rPr lang="en-US" sz="900" dirty="0" err="1"/>
              <a:t>Djačenko</a:t>
            </a:r>
            <a:r>
              <a:rPr lang="en-US" sz="900" dirty="0"/>
              <a:t>, P. V., L. L. </a:t>
            </a:r>
            <a:r>
              <a:rPr lang="en-US" sz="900" dirty="0" err="1"/>
              <a:t>Iomdin</a:t>
            </a:r>
            <a:r>
              <a:rPr lang="en-US" sz="900" dirty="0"/>
              <a:t>, A. V. </a:t>
            </a:r>
            <a:r>
              <a:rPr lang="en-US" sz="900" dirty="0" err="1"/>
              <a:t>Lazurskij</a:t>
            </a:r>
            <a:r>
              <a:rPr lang="en-US" sz="900" dirty="0"/>
              <a:t>, L. G. </a:t>
            </a:r>
            <a:r>
              <a:rPr lang="en-US" sz="900" dirty="0" err="1"/>
              <a:t>Mitjušin</a:t>
            </a:r>
            <a:r>
              <a:rPr lang="en-US" sz="900" dirty="0"/>
              <a:t>, O. Ju. </a:t>
            </a:r>
            <a:r>
              <a:rPr lang="en-US" sz="900" dirty="0" err="1"/>
              <a:t>Podlesskaja</a:t>
            </a:r>
            <a:r>
              <a:rPr lang="en-US" sz="900" dirty="0"/>
              <a:t>, V. G. </a:t>
            </a:r>
            <a:r>
              <a:rPr lang="en-US" sz="900" dirty="0" err="1"/>
              <a:t>Sizov</a:t>
            </a:r>
            <a:r>
              <a:rPr lang="en-US" sz="900" dirty="0"/>
              <a:t>, T. I. </a:t>
            </a:r>
            <a:r>
              <a:rPr lang="en-US" sz="900" dirty="0" err="1"/>
              <a:t>Frolova</a:t>
            </a:r>
            <a:r>
              <a:rPr lang="en-US" sz="900" dirty="0"/>
              <a:t>, L. L. </a:t>
            </a:r>
            <a:r>
              <a:rPr lang="en-US" sz="900" dirty="0" err="1"/>
              <a:t>Cinman</a:t>
            </a:r>
            <a:r>
              <a:rPr lang="en-US" sz="900" dirty="0"/>
              <a:t>. 2015. </a:t>
            </a:r>
            <a:r>
              <a:rPr lang="en-US" sz="900" dirty="0" err="1"/>
              <a:t>Современное</a:t>
            </a:r>
            <a:r>
              <a:rPr lang="en-US" sz="900" dirty="0"/>
              <a:t> </a:t>
            </a:r>
            <a:r>
              <a:rPr lang="en-US" sz="900" dirty="0" err="1"/>
              <a:t>состояние</a:t>
            </a:r>
            <a:r>
              <a:rPr lang="en-US" sz="900" dirty="0"/>
              <a:t> </a:t>
            </a:r>
            <a:r>
              <a:rPr lang="en-US" sz="900" dirty="0" err="1"/>
              <a:t>глубоко</a:t>
            </a:r>
            <a:r>
              <a:rPr lang="en-US" sz="900" dirty="0"/>
              <a:t> </a:t>
            </a:r>
            <a:r>
              <a:rPr lang="en-US" sz="900" dirty="0" err="1"/>
              <a:t>аннотированного</a:t>
            </a:r>
            <a:r>
              <a:rPr lang="en-US" sz="900" dirty="0"/>
              <a:t> </a:t>
            </a:r>
            <a:r>
              <a:rPr lang="en-US" sz="900" dirty="0" err="1"/>
              <a:t>корпуса</a:t>
            </a:r>
            <a:r>
              <a:rPr lang="en-US" sz="900" dirty="0"/>
              <a:t> </a:t>
            </a:r>
            <a:r>
              <a:rPr lang="en-US" sz="900" dirty="0" err="1"/>
              <a:t>текстов</a:t>
            </a:r>
            <a:r>
              <a:rPr lang="en-US" sz="900" dirty="0"/>
              <a:t> </a:t>
            </a:r>
            <a:r>
              <a:rPr lang="en-US" sz="900" dirty="0" err="1"/>
              <a:t>русского</a:t>
            </a:r>
            <a:r>
              <a:rPr lang="en-US" sz="900" dirty="0"/>
              <a:t> </a:t>
            </a:r>
            <a:r>
              <a:rPr lang="en-US" sz="900" dirty="0" err="1"/>
              <a:t>языка</a:t>
            </a:r>
            <a:r>
              <a:rPr lang="en-US" sz="900" dirty="0"/>
              <a:t> (</a:t>
            </a:r>
            <a:r>
              <a:rPr lang="en-US" sz="900" dirty="0" err="1"/>
              <a:t>СинТагРус</a:t>
            </a:r>
            <a:r>
              <a:rPr lang="en-US" sz="900" dirty="0"/>
              <a:t>). </a:t>
            </a:r>
            <a:r>
              <a:rPr lang="en-US" sz="900" i="1" dirty="0" err="1"/>
              <a:t>Сборник</a:t>
            </a:r>
            <a:r>
              <a:rPr lang="en-US" sz="900" i="1" dirty="0"/>
              <a:t> «</a:t>
            </a:r>
            <a:r>
              <a:rPr lang="en-US" sz="900" i="1" dirty="0" err="1"/>
              <a:t>Национальный</a:t>
            </a:r>
            <a:r>
              <a:rPr lang="en-US" sz="900" i="1" dirty="0"/>
              <a:t> </a:t>
            </a:r>
            <a:r>
              <a:rPr lang="en-US" sz="900" i="1" dirty="0" err="1"/>
              <a:t>корпус</a:t>
            </a:r>
            <a:r>
              <a:rPr lang="en-US" sz="900" i="1" dirty="0"/>
              <a:t> </a:t>
            </a:r>
            <a:r>
              <a:rPr lang="en-US" sz="900" i="1" dirty="0" err="1"/>
              <a:t>русского</a:t>
            </a:r>
            <a:r>
              <a:rPr lang="en-US" sz="900" i="1" dirty="0"/>
              <a:t> </a:t>
            </a:r>
            <a:r>
              <a:rPr lang="en-US" sz="900" i="1" dirty="0" err="1"/>
              <a:t>языка</a:t>
            </a:r>
            <a:r>
              <a:rPr lang="en-US" sz="900" i="1" dirty="0"/>
              <a:t>: 10 </a:t>
            </a:r>
            <a:r>
              <a:rPr lang="en-US" sz="900" i="1" dirty="0" err="1"/>
              <a:t>лет</a:t>
            </a:r>
            <a:r>
              <a:rPr lang="en-US" sz="900" i="1" dirty="0"/>
              <a:t> </a:t>
            </a:r>
            <a:r>
              <a:rPr lang="en-US" sz="900" i="1" dirty="0" err="1"/>
              <a:t>проекту</a:t>
            </a:r>
            <a:r>
              <a:rPr lang="en-US" sz="900" i="1" dirty="0"/>
              <a:t>». </a:t>
            </a:r>
            <a:r>
              <a:rPr lang="en-US" sz="900" i="1" dirty="0" err="1"/>
              <a:t>Труды</a:t>
            </a:r>
            <a:r>
              <a:rPr lang="en-US" sz="900" i="1" dirty="0"/>
              <a:t> </a:t>
            </a:r>
            <a:r>
              <a:rPr lang="en-US" sz="900" i="1" dirty="0" err="1"/>
              <a:t>Института</a:t>
            </a:r>
            <a:r>
              <a:rPr lang="en-US" sz="900" i="1" dirty="0"/>
              <a:t> </a:t>
            </a:r>
            <a:r>
              <a:rPr lang="en-US" sz="900" i="1" dirty="0" err="1"/>
              <a:t>русского</a:t>
            </a:r>
            <a:r>
              <a:rPr lang="en-US" sz="900" i="1" dirty="0"/>
              <a:t> </a:t>
            </a:r>
            <a:r>
              <a:rPr lang="en-US" sz="900" i="1" dirty="0" err="1"/>
              <a:t>языка</a:t>
            </a:r>
            <a:r>
              <a:rPr lang="en-US" sz="900" i="1" dirty="0"/>
              <a:t> </a:t>
            </a:r>
            <a:r>
              <a:rPr lang="en-US" sz="900" i="1" dirty="0" err="1"/>
              <a:t>им</a:t>
            </a:r>
            <a:r>
              <a:rPr lang="en-US" sz="900" i="1" dirty="0"/>
              <a:t>. В.В. </a:t>
            </a:r>
            <a:r>
              <a:rPr lang="en-US" sz="900" i="1" dirty="0" err="1"/>
              <a:t>Виноградова</a:t>
            </a:r>
            <a:r>
              <a:rPr lang="en-US" sz="900" i="1" dirty="0"/>
              <a:t>.</a:t>
            </a:r>
            <a:r>
              <a:rPr lang="en-US" sz="900" dirty="0"/>
              <a:t> </a:t>
            </a:r>
            <a:r>
              <a:rPr lang="en-US" sz="900" dirty="0" err="1"/>
              <a:t>Вып</a:t>
            </a:r>
            <a:r>
              <a:rPr lang="en-US" sz="900" dirty="0"/>
              <a:t>. 6., 272–299.</a:t>
            </a:r>
            <a:endParaRPr lang="nb-NO" sz="900" dirty="0"/>
          </a:p>
          <a:p>
            <a:pPr marL="180000" indent="-457200"/>
            <a:r>
              <a:rPr lang="nb-NO" sz="900" dirty="0"/>
              <a:t>Endresen, Anna, Laura A. Janda, Robert Reynolds and Francis M. </a:t>
            </a:r>
            <a:r>
              <a:rPr lang="nb-NO" sz="900" dirty="0" err="1"/>
              <a:t>Tyers</a:t>
            </a:r>
            <a:r>
              <a:rPr lang="nb-NO" sz="900" dirty="0"/>
              <a:t>. 2016. Who </a:t>
            </a:r>
            <a:r>
              <a:rPr lang="nb-NO" sz="900" dirty="0" err="1"/>
              <a:t>needs</a:t>
            </a:r>
            <a:r>
              <a:rPr lang="nb-NO" sz="900" dirty="0"/>
              <a:t> </a:t>
            </a:r>
            <a:r>
              <a:rPr lang="nb-NO" sz="900" dirty="0" err="1"/>
              <a:t>particles</a:t>
            </a:r>
            <a:r>
              <a:rPr lang="nb-NO" sz="900" dirty="0"/>
              <a:t>? A </a:t>
            </a:r>
            <a:r>
              <a:rPr lang="nb-NO" sz="900" dirty="0" err="1"/>
              <a:t>challenge</a:t>
            </a:r>
            <a:r>
              <a:rPr lang="nb-NO" sz="900" dirty="0"/>
              <a:t> to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classification</a:t>
            </a:r>
            <a:r>
              <a:rPr lang="nb-NO" sz="900" dirty="0"/>
              <a:t> </a:t>
            </a:r>
            <a:r>
              <a:rPr lang="nb-NO" sz="900" dirty="0" err="1"/>
              <a:t>of</a:t>
            </a:r>
            <a:r>
              <a:rPr lang="nb-NO" sz="900" dirty="0"/>
              <a:t> </a:t>
            </a:r>
            <a:r>
              <a:rPr lang="nb-NO" sz="900" dirty="0" err="1"/>
              <a:t>particles</a:t>
            </a:r>
            <a:r>
              <a:rPr lang="nb-NO" sz="900" dirty="0"/>
              <a:t> as a part </a:t>
            </a:r>
            <a:r>
              <a:rPr lang="nb-NO" sz="900" dirty="0" err="1"/>
              <a:t>of</a:t>
            </a:r>
            <a:r>
              <a:rPr lang="nb-NO" sz="900" dirty="0"/>
              <a:t> </a:t>
            </a:r>
            <a:r>
              <a:rPr lang="nb-NO" sz="900" dirty="0" err="1"/>
              <a:t>speech</a:t>
            </a:r>
            <a:r>
              <a:rPr lang="nb-NO" sz="900" dirty="0"/>
              <a:t> in Russian. </a:t>
            </a:r>
            <a:r>
              <a:rPr lang="nb-NO" sz="900" i="1" dirty="0"/>
              <a:t>Russian </a:t>
            </a:r>
            <a:r>
              <a:rPr lang="nb-NO" sz="900" i="1" dirty="0" err="1"/>
              <a:t>Linguistics</a:t>
            </a:r>
            <a:r>
              <a:rPr lang="nb-NO" sz="900" i="1" dirty="0"/>
              <a:t> </a:t>
            </a:r>
            <a:r>
              <a:rPr lang="nb-NO" sz="900" dirty="0"/>
              <a:t>40: 2, 103-132. DOI 10.1007/s11185-016-9160-2.</a:t>
            </a:r>
          </a:p>
          <a:p>
            <a:pPr marL="180000" indent="-457200"/>
            <a:r>
              <a:rPr lang="nb-NO" sz="900" dirty="0" err="1"/>
              <a:t>Golonka</a:t>
            </a:r>
            <a:r>
              <a:rPr lang="nb-NO" sz="900" dirty="0"/>
              <a:t>, Ewa M., Anita R. Bowles, Victor M. Frank, </a:t>
            </a:r>
            <a:r>
              <a:rPr lang="nb-NO" sz="900" dirty="0" err="1"/>
              <a:t>Dorna</a:t>
            </a:r>
            <a:r>
              <a:rPr lang="nb-NO" sz="900" dirty="0"/>
              <a:t> L. Richardson, Suzanne </a:t>
            </a:r>
            <a:r>
              <a:rPr lang="nb-NO" sz="900" dirty="0" err="1"/>
              <a:t>Freynik</a:t>
            </a:r>
            <a:r>
              <a:rPr lang="nb-NO" sz="900" dirty="0"/>
              <a:t>. 2014. Technologies for </a:t>
            </a:r>
            <a:r>
              <a:rPr lang="nb-NO" sz="900" dirty="0" err="1"/>
              <a:t>foreign</a:t>
            </a:r>
            <a:r>
              <a:rPr lang="nb-NO" sz="900" dirty="0"/>
              <a:t> </a:t>
            </a:r>
            <a:r>
              <a:rPr lang="nb-NO" sz="900" dirty="0" err="1"/>
              <a:t>language</a:t>
            </a:r>
            <a:r>
              <a:rPr lang="nb-NO" sz="900" dirty="0"/>
              <a:t> </a:t>
            </a:r>
            <a:r>
              <a:rPr lang="nb-NO" sz="900" dirty="0" err="1"/>
              <a:t>learning</a:t>
            </a:r>
            <a:r>
              <a:rPr lang="nb-NO" sz="900" dirty="0"/>
              <a:t>: a </a:t>
            </a:r>
            <a:r>
              <a:rPr lang="nb-NO" sz="900" dirty="0" err="1"/>
              <a:t>review</a:t>
            </a:r>
            <a:r>
              <a:rPr lang="nb-NO" sz="900" dirty="0"/>
              <a:t> </a:t>
            </a:r>
            <a:r>
              <a:rPr lang="nb-NO" sz="900" dirty="0" err="1"/>
              <a:t>of</a:t>
            </a:r>
            <a:r>
              <a:rPr lang="nb-NO" sz="900" dirty="0"/>
              <a:t> </a:t>
            </a:r>
            <a:r>
              <a:rPr lang="nb-NO" sz="900" dirty="0" err="1"/>
              <a:t>technology</a:t>
            </a:r>
            <a:r>
              <a:rPr lang="nb-NO" sz="900" dirty="0"/>
              <a:t> types and </a:t>
            </a:r>
            <a:r>
              <a:rPr lang="nb-NO" sz="900" dirty="0" err="1"/>
              <a:t>their</a:t>
            </a:r>
            <a:r>
              <a:rPr lang="nb-NO" sz="900" dirty="0"/>
              <a:t> </a:t>
            </a:r>
            <a:r>
              <a:rPr lang="nb-NO" sz="900" dirty="0" err="1"/>
              <a:t>effectiveness</a:t>
            </a:r>
            <a:r>
              <a:rPr lang="nb-NO" sz="900" dirty="0"/>
              <a:t>. </a:t>
            </a:r>
            <a:r>
              <a:rPr lang="nb-NO" sz="900" i="1" dirty="0"/>
              <a:t>Computer </a:t>
            </a:r>
            <a:r>
              <a:rPr lang="nb-NO" sz="900" i="1" dirty="0" err="1"/>
              <a:t>Assisted</a:t>
            </a:r>
            <a:r>
              <a:rPr lang="nb-NO" sz="900" i="1" dirty="0"/>
              <a:t> Language Learning</a:t>
            </a:r>
            <a:r>
              <a:rPr lang="nb-NO" sz="900" dirty="0"/>
              <a:t>, 27:1, 70–105, DOI: 10.1080/09588221.2012.700315</a:t>
            </a:r>
          </a:p>
          <a:p>
            <a:pPr marL="180000" indent="-457200"/>
            <a:r>
              <a:rPr lang="en-US" sz="900" dirty="0"/>
              <a:t>Hart, Betty and Todd R </a:t>
            </a:r>
            <a:r>
              <a:rPr lang="en-US" sz="900" dirty="0" err="1"/>
              <a:t>Risley</a:t>
            </a:r>
            <a:r>
              <a:rPr lang="en-US" sz="900" dirty="0"/>
              <a:t>. 2003. The early catastrophe. The 30 million word gap by age 3. American Educator Spring 2003. 4–9.</a:t>
            </a:r>
            <a:endParaRPr lang="nb-NO" sz="900" dirty="0"/>
          </a:p>
          <a:p>
            <a:pPr marL="180000" indent="-457200"/>
            <a:r>
              <a:rPr lang="en-US" sz="900" dirty="0"/>
              <a:t>Hayes-</a:t>
            </a:r>
            <a:r>
              <a:rPr lang="en-US" sz="900" dirty="0" err="1"/>
              <a:t>Harb</a:t>
            </a:r>
            <a:r>
              <a:rPr lang="en-US" sz="900" dirty="0"/>
              <a:t>, Rachel, Jane Hacking. 2015. The influence of written stress marks on native English speakers’ acquisition of Russian lexical stress contrasts. </a:t>
            </a:r>
            <a:r>
              <a:rPr lang="en-US" sz="900" i="1" dirty="0"/>
              <a:t>Slavic and East European Journal</a:t>
            </a:r>
            <a:r>
              <a:rPr lang="en-US" sz="900" dirty="0"/>
              <a:t>, 59:1, 91–109.</a:t>
            </a:r>
            <a:endParaRPr lang="nb-NO" sz="900" dirty="0"/>
          </a:p>
          <a:p>
            <a:pPr marL="180000" indent="-457200"/>
            <a:r>
              <a:rPr lang="en-US" sz="900" dirty="0"/>
              <a:t>Hertz, </a:t>
            </a:r>
            <a:r>
              <a:rPr lang="en-US" sz="900" dirty="0" err="1"/>
              <a:t>Birgitte</a:t>
            </a:r>
            <a:r>
              <a:rPr lang="en-US" sz="900" dirty="0"/>
              <a:t>, Hanne </a:t>
            </a:r>
            <a:r>
              <a:rPr lang="en-US" sz="900" dirty="0" err="1"/>
              <a:t>Leervad</a:t>
            </a:r>
            <a:r>
              <a:rPr lang="en-US" sz="900" dirty="0"/>
              <a:t>, Henrik </a:t>
            </a:r>
            <a:r>
              <a:rPr lang="en-US" sz="900" dirty="0" err="1"/>
              <a:t>Lærkes</a:t>
            </a:r>
            <a:r>
              <a:rPr lang="en-US" sz="900" dirty="0"/>
              <a:t>, Henrik </a:t>
            </a:r>
            <a:r>
              <a:rPr lang="en-US" sz="900" dirty="0" err="1"/>
              <a:t>Møller</a:t>
            </a:r>
            <a:r>
              <a:rPr lang="en-US" sz="900" dirty="0"/>
              <a:t>, Peter </a:t>
            </a:r>
            <a:r>
              <a:rPr lang="en-US" sz="900" dirty="0" err="1"/>
              <a:t>Schousboe</a:t>
            </a:r>
            <a:r>
              <a:rPr lang="en-US" sz="900" dirty="0"/>
              <a:t>. 2001. </a:t>
            </a:r>
            <a:r>
              <a:rPr lang="en-US" sz="900" i="1" dirty="0" err="1"/>
              <a:t>Свидание</a:t>
            </a:r>
            <a:r>
              <a:rPr lang="en-US" sz="900" i="1" dirty="0"/>
              <a:t> </a:t>
            </a:r>
            <a:r>
              <a:rPr lang="en-US" sz="900" i="1" dirty="0" err="1"/>
              <a:t>в</a:t>
            </a:r>
            <a:r>
              <a:rPr lang="en-US" sz="900" i="1" dirty="0"/>
              <a:t> </a:t>
            </a:r>
            <a:r>
              <a:rPr lang="en-US" sz="900" i="1" dirty="0" err="1"/>
              <a:t>Петербурге</a:t>
            </a:r>
            <a:r>
              <a:rPr lang="en-US" sz="900" i="1" dirty="0"/>
              <a:t>. </a:t>
            </a:r>
            <a:r>
              <a:rPr lang="en-US" sz="900" i="1" dirty="0" err="1"/>
              <a:t>Møde</a:t>
            </a:r>
            <a:r>
              <a:rPr lang="en-US" sz="900" i="1" dirty="0"/>
              <a:t> </a:t>
            </a:r>
            <a:r>
              <a:rPr lang="en-US" sz="900" i="1" dirty="0" err="1"/>
              <a:t>i</a:t>
            </a:r>
            <a:r>
              <a:rPr lang="en-US" sz="900" i="1" dirty="0"/>
              <a:t> </a:t>
            </a:r>
            <a:r>
              <a:rPr lang="en-US" sz="900" i="1" dirty="0" err="1"/>
              <a:t>Petersborg</a:t>
            </a:r>
            <a:r>
              <a:rPr lang="en-US" sz="900" i="1" dirty="0"/>
              <a:t>.</a:t>
            </a:r>
            <a:r>
              <a:rPr lang="en-US" sz="900" dirty="0"/>
              <a:t> Copenhagen: Gyldendal.</a:t>
            </a:r>
            <a:endParaRPr lang="nb-NO" sz="900" dirty="0"/>
          </a:p>
          <a:p>
            <a:pPr marL="180000" indent="-457200"/>
            <a:r>
              <a:rPr lang="en-US" sz="900" dirty="0" err="1"/>
              <a:t>Janda</a:t>
            </a:r>
            <a:r>
              <a:rPr lang="en-US" sz="900" dirty="0"/>
              <a:t>, Laura A. and Francis M. </a:t>
            </a:r>
            <a:r>
              <a:rPr lang="en-US" sz="900" dirty="0" err="1"/>
              <a:t>Tyers</a:t>
            </a:r>
            <a:r>
              <a:rPr lang="en-US" sz="900" dirty="0"/>
              <a:t>. 2018. Less is More: Why All Paradigms are Defective, and Why that is a Good Thing. </a:t>
            </a:r>
            <a:r>
              <a:rPr lang="en-US" sz="900" i="1" dirty="0"/>
              <a:t>Corpus Linguistics and Linguistic Theory</a:t>
            </a:r>
            <a:r>
              <a:rPr lang="en-US" sz="900" dirty="0"/>
              <a:t> 14(2), 33pp. </a:t>
            </a:r>
            <a:r>
              <a:rPr lang="nb-NO" sz="900" dirty="0" err="1"/>
              <a:t>doi.org</a:t>
            </a:r>
            <a:r>
              <a:rPr lang="nb-NO" sz="900" dirty="0"/>
              <a:t>/10.1515/cllt-2018-0031.</a:t>
            </a:r>
          </a:p>
          <a:p>
            <a:pPr marL="180000" indent="-457200"/>
            <a:r>
              <a:rPr lang="en-US" sz="900" dirty="0" err="1"/>
              <a:t>Janda</a:t>
            </a:r>
            <a:r>
              <a:rPr lang="en-US" sz="900" dirty="0"/>
              <a:t>, Laura A. Under Submission. </a:t>
            </a:r>
            <a:r>
              <a:rPr lang="nb-NO" sz="900" dirty="0" err="1"/>
              <a:t>Yggur</a:t>
            </a:r>
            <a:r>
              <a:rPr lang="nb-NO" sz="900" dirty="0"/>
              <a:t> and </a:t>
            </a:r>
            <a:r>
              <a:rPr lang="nb-NO" sz="900" dirty="0" err="1"/>
              <a:t>the</a:t>
            </a:r>
            <a:r>
              <a:rPr lang="nb-NO" sz="900" dirty="0"/>
              <a:t> </a:t>
            </a:r>
            <a:r>
              <a:rPr lang="nb-NO" sz="900" dirty="0" err="1"/>
              <a:t>power</a:t>
            </a:r>
            <a:r>
              <a:rPr lang="nb-NO" sz="900" dirty="0"/>
              <a:t> </a:t>
            </a:r>
            <a:r>
              <a:rPr lang="nb-NO" sz="900" dirty="0" err="1"/>
              <a:t>of</a:t>
            </a:r>
            <a:r>
              <a:rPr lang="nb-NO" sz="900" dirty="0"/>
              <a:t> </a:t>
            </a:r>
            <a:r>
              <a:rPr lang="nb-NO" sz="900" dirty="0" err="1"/>
              <a:t>language</a:t>
            </a:r>
            <a:r>
              <a:rPr lang="nb-NO" sz="900" dirty="0"/>
              <a:t>: A </a:t>
            </a:r>
            <a:r>
              <a:rPr lang="nb-NO" sz="900" dirty="0" err="1"/>
              <a:t>linguistic</a:t>
            </a:r>
            <a:r>
              <a:rPr lang="nb-NO" sz="900" dirty="0"/>
              <a:t> </a:t>
            </a:r>
            <a:r>
              <a:rPr lang="nb-NO" sz="900" dirty="0" err="1"/>
              <a:t>invention</a:t>
            </a:r>
            <a:r>
              <a:rPr lang="nb-NO" sz="900" dirty="0"/>
              <a:t> </a:t>
            </a:r>
            <a:r>
              <a:rPr lang="nb-NO" sz="900" dirty="0" err="1"/>
              <a:t>embedded</a:t>
            </a:r>
            <a:r>
              <a:rPr lang="nb-NO" sz="900" dirty="0"/>
              <a:t> in a </a:t>
            </a:r>
            <a:r>
              <a:rPr lang="nb-NO" sz="900" dirty="0" err="1"/>
              <a:t>Czech</a:t>
            </a:r>
            <a:r>
              <a:rPr lang="nb-NO" sz="900" dirty="0"/>
              <a:t> </a:t>
            </a:r>
            <a:r>
              <a:rPr lang="nb-NO" sz="900" dirty="0" err="1"/>
              <a:t>novel</a:t>
            </a:r>
            <a:r>
              <a:rPr lang="nb-NO" sz="900" dirty="0"/>
              <a:t>. </a:t>
            </a:r>
          </a:p>
          <a:p>
            <a:pPr marL="180000" indent="-457200"/>
            <a:r>
              <a:rPr lang="en-US" sz="900" dirty="0"/>
              <a:t>Kuznetsova, Julia. 2017. The ratio of unique word forms as a measure of creativity. In Anastasia Makarova, Stephen M. Dickey &amp; Dagmar </a:t>
            </a:r>
            <a:r>
              <a:rPr lang="en-US" sz="900" dirty="0" err="1"/>
              <a:t>Divjak</a:t>
            </a:r>
            <a:r>
              <a:rPr lang="en-US" sz="900" dirty="0"/>
              <a:t> (eds.), </a:t>
            </a:r>
            <a:r>
              <a:rPr lang="en-US" sz="900" i="1" dirty="0"/>
              <a:t>Each Venture a New Beginning: Studies in Honor of Laura A. </a:t>
            </a:r>
            <a:r>
              <a:rPr lang="en-US" sz="900" i="1" dirty="0" err="1"/>
              <a:t>Janda</a:t>
            </a:r>
            <a:r>
              <a:rPr lang="en-US" sz="900" dirty="0"/>
              <a:t>, 85–97. Bloomington, IN: </a:t>
            </a:r>
            <a:r>
              <a:rPr lang="en-US" sz="900" dirty="0" err="1"/>
              <a:t>Slavica</a:t>
            </a:r>
            <a:r>
              <a:rPr lang="en-US" sz="900" dirty="0"/>
              <a:t> Publishers.</a:t>
            </a:r>
            <a:endParaRPr lang="nb-NO" sz="900" dirty="0"/>
          </a:p>
          <a:p>
            <a:pPr marL="180000" indent="-457200"/>
            <a:r>
              <a:rPr lang="en-US" sz="900" dirty="0"/>
              <a:t>Malouf, Robert. 2016. Generating morphological paradigms with a recurrent neural network. </a:t>
            </a:r>
            <a:r>
              <a:rPr lang="en-US" sz="900" i="1" dirty="0"/>
              <a:t>San Diego Linguistic Papers. 6</a:t>
            </a:r>
            <a:r>
              <a:rPr lang="en-US" sz="900" dirty="0"/>
              <a:t>. 122–129.</a:t>
            </a:r>
            <a:endParaRPr lang="nb-NO" sz="900" dirty="0"/>
          </a:p>
          <a:p>
            <a:pPr marL="180000" indent="-457200"/>
            <a:r>
              <a:rPr lang="en-US" sz="900" dirty="0"/>
              <a:t>Manning, Christopher D. &amp; </a:t>
            </a:r>
            <a:r>
              <a:rPr lang="en-US" sz="900" dirty="0" err="1"/>
              <a:t>Hinrich</a:t>
            </a:r>
            <a:r>
              <a:rPr lang="en-US" sz="900" dirty="0"/>
              <a:t> </a:t>
            </a:r>
            <a:r>
              <a:rPr lang="en-US" sz="900" dirty="0" err="1"/>
              <a:t>Schütze</a:t>
            </a:r>
            <a:r>
              <a:rPr lang="en-US" sz="900" dirty="0"/>
              <a:t>. 1999. Foundations of Statistical Natural Language Processing. Cambridge, MA: MIT Press.</a:t>
            </a:r>
            <a:endParaRPr lang="nb-NO" sz="900" dirty="0"/>
          </a:p>
          <a:p>
            <a:pPr marL="180000" indent="-457200"/>
            <a:r>
              <a:rPr lang="en-US" sz="900" dirty="0" err="1"/>
              <a:t>Moreno-Sánchez</a:t>
            </a:r>
            <a:r>
              <a:rPr lang="en-US" sz="900" dirty="0"/>
              <a:t>, Isabel, </a:t>
            </a:r>
            <a:r>
              <a:rPr lang="en-US" sz="900" dirty="0" err="1"/>
              <a:t>Francesc</a:t>
            </a:r>
            <a:r>
              <a:rPr lang="en-US" sz="900" dirty="0"/>
              <a:t> Font-Clos &amp; </a:t>
            </a:r>
            <a:r>
              <a:rPr lang="en-US" sz="900" dirty="0" err="1"/>
              <a:t>Álvaro</a:t>
            </a:r>
            <a:r>
              <a:rPr lang="en-US" sz="900" dirty="0"/>
              <a:t> Corral. 2016. Large-scale analysis of </a:t>
            </a:r>
            <a:r>
              <a:rPr lang="en-US" sz="900" dirty="0" err="1"/>
              <a:t>Zipf’s</a:t>
            </a:r>
            <a:r>
              <a:rPr lang="en-US" sz="900" dirty="0"/>
              <a:t> Law in English texts. </a:t>
            </a:r>
            <a:r>
              <a:rPr lang="en-US" sz="900" dirty="0" err="1"/>
              <a:t>PLoS</a:t>
            </a:r>
            <a:r>
              <a:rPr lang="en-US" sz="900" dirty="0"/>
              <a:t> One. 11(1). e0147073. 10.1371/journal. pone.0147073.</a:t>
            </a:r>
            <a:endParaRPr lang="nb-NO" sz="900" dirty="0"/>
          </a:p>
          <a:p>
            <a:pPr marL="180000" indent="-457200"/>
            <a:r>
              <a:rPr lang="en-US" sz="900" dirty="0"/>
              <a:t>Robin, Richard, Galina </a:t>
            </a:r>
            <a:r>
              <a:rPr lang="en-US" sz="900" dirty="0" err="1"/>
              <a:t>Shatalina</a:t>
            </a:r>
            <a:r>
              <a:rPr lang="en-US" sz="900" dirty="0"/>
              <a:t>, Karen Evans-Romaine. 2012. </a:t>
            </a:r>
            <a:r>
              <a:rPr lang="en-US" sz="900" i="1" dirty="0" err="1"/>
              <a:t>Голоса</a:t>
            </a:r>
            <a:r>
              <a:rPr lang="en-US" sz="900" dirty="0"/>
              <a:t> (Vols. 1-2), 5</a:t>
            </a:r>
            <a:r>
              <a:rPr lang="en-US" sz="900" baseline="30000" dirty="0"/>
              <a:t>th</a:t>
            </a:r>
            <a:r>
              <a:rPr lang="en-US" sz="900" dirty="0"/>
              <a:t> ed. New York: Pearson.</a:t>
            </a:r>
            <a:endParaRPr lang="nb-NO" sz="900" dirty="0"/>
          </a:p>
          <a:p>
            <a:pPr marL="180000" indent="-457200"/>
            <a:r>
              <a:rPr lang="en-US" sz="900" dirty="0"/>
              <a:t>Wade, Terence. 2011. </a:t>
            </a:r>
            <a:r>
              <a:rPr lang="en-US" sz="900" i="1" dirty="0"/>
              <a:t>A Comprehensive Russian Grammar</a:t>
            </a:r>
            <a:r>
              <a:rPr lang="en-US" sz="900" dirty="0"/>
              <a:t>, 3rd Edition. Oxford: Wiley-Blackwell.</a:t>
            </a:r>
            <a:endParaRPr lang="nb-NO" sz="900" dirty="0"/>
          </a:p>
          <a:p>
            <a:pPr marL="180000" indent="-457200"/>
            <a:r>
              <a:rPr lang="en-US" sz="900" dirty="0" err="1"/>
              <a:t>Zaliznjak</a:t>
            </a:r>
            <a:r>
              <a:rPr lang="en-US" sz="900" dirty="0"/>
              <a:t>, A. A. 1980. </a:t>
            </a:r>
            <a:r>
              <a:rPr lang="ru-RU" sz="900" i="1" dirty="0"/>
              <a:t>Грамматический словарь русского языка</a:t>
            </a:r>
            <a:r>
              <a:rPr lang="en-US" sz="900" dirty="0"/>
              <a:t>. Moscow: </a:t>
            </a:r>
            <a:r>
              <a:rPr lang="en-US" sz="900" dirty="0" err="1"/>
              <a:t>Russkij</a:t>
            </a:r>
            <a:r>
              <a:rPr lang="en-US" sz="900" dirty="0"/>
              <a:t> </a:t>
            </a:r>
            <a:r>
              <a:rPr lang="en-US" sz="900" dirty="0" err="1"/>
              <a:t>jazyk</a:t>
            </a:r>
            <a:r>
              <a:rPr lang="en-US" sz="900" dirty="0"/>
              <a:t>.</a:t>
            </a:r>
            <a:endParaRPr lang="nb-NO" sz="900" dirty="0"/>
          </a:p>
          <a:p>
            <a:pPr marL="180000" indent="-457200"/>
            <a:r>
              <a:rPr lang="en-US" sz="900" dirty="0" err="1"/>
              <a:t>Zipf</a:t>
            </a:r>
            <a:r>
              <a:rPr lang="en-US" sz="900" dirty="0"/>
              <a:t>, George K. 1949. Human Behavior and the Principle of Least Effort. Reading, MA: Addison-Wesley.</a:t>
            </a:r>
            <a:r>
              <a:rPr lang="nb-NO" sz="9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9287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7179078"/>
              </p:ext>
            </p:extLst>
          </p:nvPr>
        </p:nvGraphicFramePr>
        <p:xfrm>
          <a:off x="1220392" y="994173"/>
          <a:ext cx="6611542" cy="3985380"/>
        </p:xfrm>
        <a:graphic>
          <a:graphicData uri="http://schemas.openxmlformats.org/drawingml/2006/table">
            <a:tbl>
              <a:tblPr/>
              <a:tblGrid>
                <a:gridCol w="1102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1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2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13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25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13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11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Language &amp; Corpus Name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Corpus Size</a:t>
                      </a:r>
                      <a:endParaRPr kumimoji="0" lang="en-US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Paradigm Size</a:t>
                      </a:r>
                      <a:endParaRPr kumimoji="0" lang="en-US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Total Lexemes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Lexemes with full Paradigm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% Lexemes with full Paradigm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8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English Web Treebank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254,830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6,369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1,524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23.92%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6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Norwegian Dependency Treebank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311,277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12,587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393</a:t>
                      </a:r>
                      <a:endParaRPr kumimoji="0" lang="uk-UA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3.12%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8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Russian SynTagRus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1,032,644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21,945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13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0.06%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83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Czech Prague </a:t>
                      </a:r>
                      <a:r>
                        <a:rPr kumimoji="0" lang="en-US" altLang="x-none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Dependency</a:t>
                      </a: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Treebank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1,509,242</a:t>
                      </a:r>
                      <a:endParaRPr kumimoji="0" lang="is-I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17,904</a:t>
                      </a:r>
                      <a:endParaRPr kumimoji="0" lang="is-I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0.02%</a:t>
                      </a:r>
                      <a:endParaRPr kumimoji="0" lang="mr-IN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8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Estonian ArborEst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234,351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28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14,075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0%</a:t>
                      </a:r>
                      <a:endParaRPr kumimoji="0" lang="mr-IN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8D331B52-350B-9148-8FC5-CFC04FB458ED}"/>
              </a:ext>
            </a:extLst>
          </p:cNvPr>
          <p:cNvSpPr txBox="1">
            <a:spLocks/>
          </p:cNvSpPr>
          <p:nvPr/>
        </p:nvSpPr>
        <p:spPr>
          <a:xfrm>
            <a:off x="1645444" y="89298"/>
            <a:ext cx="5910263" cy="726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en-US" sz="2800" dirty="0" err="1">
                <a:latin typeface="+mj-lt"/>
                <a:ea typeface="ＭＳ Ｐゴシック" charset="-128"/>
                <a:cs typeface="Open Sans" charset="0"/>
              </a:rPr>
              <a:t>Zipf’s</a:t>
            </a:r>
            <a:r>
              <a:rPr lang="en-US" altLang="en-US" sz="2800" dirty="0">
                <a:latin typeface="+mj-lt"/>
                <a:ea typeface="ＭＳ Ｐゴシック" charset="-128"/>
                <a:cs typeface="Open Sans" charset="0"/>
              </a:rPr>
              <a:t> Law Applies to Wordforms</a:t>
            </a:r>
          </a:p>
        </p:txBody>
      </p:sp>
    </p:spTree>
    <p:extLst>
      <p:ext uri="{BB962C8B-B14F-4D97-AF65-F5344CB8AC3E}">
        <p14:creationId xmlns:p14="http://schemas.microsoft.com/office/powerpoint/2010/main" val="116210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6909F8A6-1C8D-5542-9FC9-61AED401C8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7670107"/>
              </p:ext>
            </p:extLst>
          </p:nvPr>
        </p:nvGraphicFramePr>
        <p:xfrm>
          <a:off x="1220392" y="994173"/>
          <a:ext cx="6611542" cy="3985380"/>
        </p:xfrm>
        <a:graphic>
          <a:graphicData uri="http://schemas.openxmlformats.org/drawingml/2006/table">
            <a:tbl>
              <a:tblPr/>
              <a:tblGrid>
                <a:gridCol w="1102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13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2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13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25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132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311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Language &amp; Corpus Name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Corpus Size</a:t>
                      </a:r>
                      <a:endParaRPr kumimoji="0" lang="en-US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Paradigm Size</a:t>
                      </a:r>
                      <a:endParaRPr kumimoji="0" lang="en-US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Total Lexemes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Lexemes with full Paradigm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% Lexemes with full Paradigm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8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English Web Treebank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254,830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6,369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1,524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23.92%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26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Norwegian Dependency Treebank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311,277</a:t>
                      </a:r>
                      <a:endParaRPr kumimoji="0" lang="cs-CZ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12,587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393</a:t>
                      </a:r>
                      <a:endParaRPr kumimoji="0" lang="uk-UA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3.12%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68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Russian SynTagRus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1,032,644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i-FI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21,945</a:t>
                      </a:r>
                      <a:endParaRPr kumimoji="0" lang="fi-FI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13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0.06%</a:t>
                      </a:r>
                      <a:endParaRPr kumimoji="0" lang="mr-IN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83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Czech Prague </a:t>
                      </a:r>
                      <a:r>
                        <a:rPr kumimoji="0" lang="en-US" altLang="x-none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Dependency</a:t>
                      </a: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 Treebank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1,509,242</a:t>
                      </a:r>
                      <a:endParaRPr kumimoji="0" lang="is-I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17,904</a:t>
                      </a:r>
                      <a:endParaRPr kumimoji="0" lang="is-I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</a:t>
                      </a:r>
                      <a:endParaRPr kumimoji="0" lang="en-US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0.02%</a:t>
                      </a:r>
                      <a:endParaRPr kumimoji="0" lang="mr-IN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683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Estonian ArborEst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234,351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28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s-I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14,075</a:t>
                      </a:r>
                      <a:endParaRPr kumimoji="0" lang="is-I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</a:t>
                      </a:r>
                      <a:endParaRPr kumimoji="0" lang="en-US" altLang="x-none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6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Open Sans Light" charset="0"/>
                          <a:ea typeface="ＭＳ Ｐゴシック" charset="-128"/>
                          <a:cs typeface="Open Sans Light" charset="0"/>
                        </a:defRPr>
                      </a:lvl9pPr>
                    </a:lstStyle>
                    <a:p>
                      <a:pPr marL="0" marR="0" lvl="0" indent="0" algn="r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mr-IN" altLang="x-non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angal" charset="0"/>
                          <a:cs typeface="Mangal" charset="0"/>
                        </a:rPr>
                        <a:t>0%</a:t>
                      </a:r>
                      <a:endParaRPr kumimoji="0" lang="mr-IN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angal" charset="0"/>
                        <a:cs typeface="Mangal" charset="0"/>
                      </a:endParaRPr>
                    </a:p>
                  </a:txBody>
                  <a:tcPr marL="47625" marR="47625" marT="47635" marB="4763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6727031" y="994173"/>
            <a:ext cx="1104900" cy="3882628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en-US" sz="1350">
              <a:solidFill>
                <a:schemeClr val="lt1"/>
              </a:solidFill>
            </a:endParaRPr>
          </a:p>
        </p:txBody>
      </p:sp>
      <p:sp>
        <p:nvSpPr>
          <p:cNvPr id="5" name="Rounded Rectangular Callout 4"/>
          <p:cNvSpPr>
            <a:spLocks noChangeArrowheads="1"/>
          </p:cNvSpPr>
          <p:nvPr/>
        </p:nvSpPr>
        <p:spPr bwMode="auto">
          <a:xfrm>
            <a:off x="1339454" y="1558529"/>
            <a:ext cx="4960144" cy="3019425"/>
          </a:xfrm>
          <a:prstGeom prst="wedgeRoundRectCallout">
            <a:avLst>
              <a:gd name="adj1" fmla="val 58162"/>
              <a:gd name="adj2" fmla="val -3870"/>
              <a:gd name="adj3" fmla="val 16667"/>
            </a:avLst>
          </a:prstGeom>
          <a:solidFill>
            <a:srgbClr val="FF8080"/>
          </a:solidFill>
          <a:ln w="76200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700" b="1" dirty="0"/>
              <a:t>Because </a:t>
            </a:r>
            <a:r>
              <a:rPr lang="en-US" sz="2700" b="1" dirty="0" err="1"/>
              <a:t>Zipf’s</a:t>
            </a:r>
            <a:r>
              <a:rPr lang="en-US" sz="2700" b="1" dirty="0"/>
              <a:t> Law scales up, these numbers will never change substantially, no matter how large the corpus is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45444" y="89298"/>
            <a:ext cx="5910263" cy="7262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i="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n-US" altLang="en-US" sz="2800" dirty="0" err="1">
                <a:latin typeface="+mj-lt"/>
                <a:ea typeface="ＭＳ Ｐゴシック" charset="-128"/>
                <a:cs typeface="Open Sans" charset="0"/>
              </a:rPr>
              <a:t>Zipf’s</a:t>
            </a:r>
            <a:r>
              <a:rPr lang="en-US" altLang="en-US" sz="2800" dirty="0">
                <a:latin typeface="+mj-lt"/>
                <a:ea typeface="ＭＳ Ｐゴシック" charset="-128"/>
                <a:cs typeface="Open Sans" charset="0"/>
              </a:rPr>
              <a:t> Law Applies to Wordforms</a:t>
            </a:r>
          </a:p>
        </p:txBody>
      </p:sp>
    </p:spTree>
    <p:extLst>
      <p:ext uri="{BB962C8B-B14F-4D97-AF65-F5344CB8AC3E}">
        <p14:creationId xmlns:p14="http://schemas.microsoft.com/office/powerpoint/2010/main" val="869385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67953A-F312-864B-A04A-B818E76F24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463127" y="-16549"/>
            <a:ext cx="6783993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483436-CC11-4145-86CA-7D14561B8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1" dirty="0"/>
              <a:t>Language </a:t>
            </a:r>
            <a:r>
              <a:rPr lang="nb-NO" b="1" dirty="0" err="1"/>
              <a:t>Exposure</a:t>
            </a:r>
            <a:r>
              <a:rPr lang="nb-NO" b="1" dirty="0"/>
              <a:t> as a Big Corpus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A0A6C-096D-C545-891F-CD4FFD110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5497830" cy="326350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large corpus is a close approximation to the </a:t>
            </a:r>
            <a:r>
              <a:rPr lang="en-US" b="1" dirty="0"/>
              <a:t>lifetime linguistic input </a:t>
            </a:r>
            <a:r>
              <a:rPr lang="en-US" dirty="0"/>
              <a:t>for a native speaker, estimated at about 5-10 million words per year</a:t>
            </a:r>
            <a:r>
              <a:rPr lang="nb-NO" dirty="0">
                <a:effectLst/>
              </a:rPr>
              <a:t> </a:t>
            </a:r>
          </a:p>
          <a:p>
            <a:r>
              <a:rPr lang="en-US" dirty="0"/>
              <a:t>Zipfian distributions </a:t>
            </a:r>
            <a:r>
              <a:rPr lang="en-US" b="1" dirty="0"/>
              <a:t>remain the same </a:t>
            </a:r>
            <a:r>
              <a:rPr lang="en-US" dirty="0"/>
              <a:t>even for very large corpora, like those that approximate a speaker’s exposure to their native language</a:t>
            </a:r>
          </a:p>
          <a:p>
            <a:r>
              <a:rPr lang="en-US" dirty="0"/>
              <a:t>A native speaker of Russian encounters all twelve paradigm forms of </a:t>
            </a:r>
            <a:r>
              <a:rPr lang="en-US" b="1" dirty="0"/>
              <a:t>less than 0.1% of nouns</a:t>
            </a:r>
            <a:r>
              <a:rPr lang="en-US" dirty="0"/>
              <a:t> that they are exposed to in a lifetime </a:t>
            </a:r>
          </a:p>
          <a:p>
            <a:r>
              <a:rPr lang="en-US" dirty="0"/>
              <a:t>The portion of adjectives and verbs attested in all paradigm forms is </a:t>
            </a:r>
            <a:r>
              <a:rPr lang="en-US" b="1" dirty="0"/>
              <a:t>virtually zero</a:t>
            </a:r>
            <a:r>
              <a:rPr lang="en-US" dirty="0"/>
              <a:t>.</a:t>
            </a:r>
            <a:r>
              <a:rPr lang="nb-NO" dirty="0">
                <a:effectLst/>
              </a:rPr>
              <a:t> 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18317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E3A6F7-9C11-6B46-A8A2-66B7859E6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111" y="-1"/>
            <a:ext cx="2652889" cy="26528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A09710-3A0C-9E46-8DF9-C6583FB7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299" y="225156"/>
            <a:ext cx="7971895" cy="912695"/>
          </a:xfrm>
        </p:spPr>
        <p:txBody>
          <a:bodyPr>
            <a:noAutofit/>
          </a:bodyPr>
          <a:lstStyle/>
          <a:p>
            <a:r>
              <a:rPr lang="en-US" sz="3200" b="1" dirty="0"/>
              <a:t>Paradigm Cell Filling Problem </a:t>
            </a:r>
            <a:br>
              <a:rPr lang="en-US" sz="3200" dirty="0"/>
            </a:br>
            <a:r>
              <a:rPr lang="en-US" sz="1400" dirty="0"/>
              <a:t>(Ackerman et al. 2009)</a:t>
            </a:r>
            <a:r>
              <a:rPr lang="nb-NO" sz="1400" dirty="0"/>
              <a:t> </a:t>
            </a:r>
            <a:endParaRPr lang="en-US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91561-B3A7-0041-8893-33BEA85892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301" y="1313387"/>
            <a:ext cx="6378892" cy="34872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Native </a:t>
            </a:r>
            <a:r>
              <a:rPr lang="en-US" sz="2400" b="1" dirty="0"/>
              <a:t>speakers</a:t>
            </a:r>
            <a:r>
              <a:rPr lang="en-US" sz="2400" dirty="0"/>
              <a:t> of languages with </a:t>
            </a:r>
            <a:r>
              <a:rPr lang="en-US" sz="2400" b="1" dirty="0"/>
              <a:t>complex inflectional morphology </a:t>
            </a:r>
            <a:r>
              <a:rPr lang="en-US" sz="2400" dirty="0"/>
              <a:t>routinely </a:t>
            </a:r>
            <a:r>
              <a:rPr lang="en-US" sz="2400" b="1" dirty="0"/>
              <a:t>recognize</a:t>
            </a:r>
            <a:r>
              <a:rPr lang="en-US" sz="2400" dirty="0"/>
              <a:t> and </a:t>
            </a:r>
            <a:r>
              <a:rPr lang="en-US" sz="2400" b="1" dirty="0"/>
              <a:t>produce</a:t>
            </a:r>
            <a:r>
              <a:rPr lang="en-US" sz="2400" dirty="0"/>
              <a:t> forms that they have </a:t>
            </a:r>
            <a:r>
              <a:rPr lang="en-US" sz="2400" b="1" dirty="0"/>
              <a:t>never encountered.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Q: </a:t>
            </a:r>
            <a:r>
              <a:rPr lang="en-US" sz="2400" dirty="0"/>
              <a:t>How is this possible?</a:t>
            </a:r>
          </a:p>
          <a:p>
            <a:pPr marL="0" indent="0">
              <a:buNone/>
            </a:pPr>
            <a:r>
              <a:rPr lang="en-US" sz="2400" b="1" dirty="0"/>
              <a:t>A: </a:t>
            </a:r>
            <a:r>
              <a:rPr lang="en-US" sz="2400" dirty="0"/>
              <a:t>Inflectional morphology is mastered through exposure to </a:t>
            </a:r>
            <a:r>
              <a:rPr lang="en-US" sz="2400" b="1" dirty="0"/>
              <a:t>partially overlapping subsets of paradigms</a:t>
            </a:r>
            <a:r>
              <a:rPr lang="en-US" sz="2400" dirty="0"/>
              <a:t> arranged according to </a:t>
            </a:r>
            <a:r>
              <a:rPr lang="en-US" sz="2400" dirty="0" err="1"/>
              <a:t>Zipf’s</a:t>
            </a:r>
            <a:r>
              <a:rPr lang="en-US" sz="2400" dirty="0"/>
              <a:t> Law , a </a:t>
            </a:r>
            <a:r>
              <a:rPr lang="en-US" sz="2400" b="1" dirty="0"/>
              <a:t>cognitively plausible </a:t>
            </a:r>
            <a:r>
              <a:rPr lang="en-US" sz="2400" dirty="0"/>
              <a:t>model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21488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1645444" y="225029"/>
            <a:ext cx="5910263" cy="653653"/>
          </a:xfrm>
        </p:spPr>
        <p:txBody>
          <a:bodyPr>
            <a:noAutofit/>
          </a:bodyPr>
          <a:lstStyle/>
          <a:p>
            <a:pPr algn="ctr"/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Frequency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Distributions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of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Some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b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</a:b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High-frequency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Russian</a:t>
            </a:r>
            <a:r>
              <a:rPr lang="cs-CZ" altLang="en-US" sz="2800" b="1" dirty="0">
                <a:latin typeface="Open Sans" charset="0"/>
                <a:ea typeface="ＭＳ Ｐゴシック" charset="-128"/>
                <a:cs typeface="Open Sans" charset="0"/>
              </a:rPr>
              <a:t> </a:t>
            </a:r>
            <a:r>
              <a:rPr lang="cs-CZ" altLang="en-US" sz="2800" b="1" dirty="0" err="1">
                <a:latin typeface="Open Sans" charset="0"/>
                <a:ea typeface="ＭＳ Ｐゴシック" charset="-128"/>
                <a:cs typeface="Open Sans" charset="0"/>
              </a:rPr>
              <a:t>Nouns</a:t>
            </a:r>
            <a:endParaRPr lang="en-US" altLang="en-US" sz="2800" b="1" dirty="0">
              <a:latin typeface="Open Sans" charset="0"/>
              <a:ea typeface="ＭＳ Ｐゴシック" charset="-128"/>
              <a:cs typeface="Open Sans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389460" y="1313260"/>
          <a:ext cx="6172200" cy="333733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Nsg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страх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солдат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отделение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концепция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память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Gsg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страха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солдата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отделения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концепции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памяти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Dsg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страху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солдату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отделению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концепции</a:t>
                      </a:r>
                      <a:endParaRPr lang="en-GB" sz="1200" b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памяти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Asg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страх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солдата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отделение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концепцию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память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Isg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страхом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солдатом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отделением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концепцией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памятью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Lsg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страхе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отделении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0" dirty="0" err="1">
                          <a:effectLst/>
                        </a:rPr>
                        <a:t>памяти</a:t>
                      </a:r>
                      <a:endParaRPr lang="en-GB" sz="12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Npl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солдаты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отделения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Gpl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страхов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b="1" dirty="0" err="1">
                          <a:effectLst/>
                        </a:rPr>
                        <a:t>солдат</a:t>
                      </a:r>
                      <a:endParaRPr lang="en-GB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>
                          <a:effectLst/>
                        </a:rPr>
                        <a:t>отделений</a:t>
                      </a:r>
                      <a:endParaRPr lang="en-GB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концепций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Dpl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солдатам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Apl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отделения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Ipl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страхами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отделениями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концепциями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81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effectLst/>
                        </a:rPr>
                        <a:t>Lpl</a:t>
                      </a: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страхах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солдатах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nb-NO" sz="1200" dirty="0" err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</a:rPr>
                        <a:t>отделениях</a:t>
                      </a: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1389460" y="4650581"/>
            <a:ext cx="64079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i="1" dirty="0">
                <a:latin typeface="Calibri" charset="0"/>
              </a:rPr>
              <a:t>Key:</a:t>
            </a:r>
            <a:r>
              <a:rPr lang="ru-RU" altLang="en-US" i="1" dirty="0">
                <a:latin typeface="Calibri" charset="0"/>
              </a:rPr>
              <a:t> </a:t>
            </a:r>
            <a:r>
              <a:rPr lang="nb-NO" altLang="en-US" b="1" dirty="0">
                <a:latin typeface="Calibri" charset="0"/>
              </a:rPr>
              <a:t>bold</a:t>
            </a:r>
            <a:r>
              <a:rPr lang="nb-NO" altLang="en-US" dirty="0">
                <a:latin typeface="Calibri" charset="0"/>
              </a:rPr>
              <a:t> &gt;20%, </a:t>
            </a:r>
            <a:r>
              <a:rPr lang="nb-NO" altLang="en-US" dirty="0" err="1">
                <a:latin typeface="Calibri" charset="0"/>
              </a:rPr>
              <a:t>plain</a:t>
            </a:r>
            <a:r>
              <a:rPr lang="nb-NO" altLang="en-US" dirty="0">
                <a:latin typeface="Calibri" charset="0"/>
              </a:rPr>
              <a:t> &gt;10%, </a:t>
            </a:r>
            <a:r>
              <a:rPr lang="nb-NO" altLang="en-US" dirty="0" err="1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grey</a:t>
            </a:r>
            <a:r>
              <a:rPr lang="nb-NO" altLang="en-US" dirty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 </a:t>
            </a:r>
            <a:r>
              <a:rPr lang="nb-NO" altLang="en-US" dirty="0">
                <a:latin typeface="Calibri" charset="0"/>
              </a:rPr>
              <a:t>1-9%, (blank) </a:t>
            </a:r>
            <a:r>
              <a:rPr lang="nb-NO" altLang="en-US" dirty="0" err="1">
                <a:latin typeface="Calibri" charset="0"/>
              </a:rPr>
              <a:t>unattested</a:t>
            </a:r>
            <a:r>
              <a:rPr lang="nb-NO" altLang="en-US" dirty="0">
                <a:latin typeface="Calibri" charset="0"/>
              </a:rPr>
              <a:t> </a:t>
            </a:r>
            <a:endParaRPr lang="en-US" altLang="en-US" dirty="0">
              <a:latin typeface="Calibri" charset="0"/>
            </a:endParaRPr>
          </a:p>
        </p:txBody>
      </p:sp>
      <p:sp>
        <p:nvSpPr>
          <p:cNvPr id="24652" name="TextBox 2"/>
          <p:cNvSpPr txBox="1">
            <a:spLocks noChangeArrowheads="1"/>
          </p:cNvSpPr>
          <p:nvPr/>
        </p:nvSpPr>
        <p:spPr bwMode="auto">
          <a:xfrm>
            <a:off x="1475185" y="913210"/>
            <a:ext cx="640794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en-US" sz="1350" i="1" dirty="0">
                <a:latin typeface="Calibri" charset="0"/>
              </a:rPr>
              <a:t>		‘</a:t>
            </a:r>
            <a:r>
              <a:rPr lang="nb-NO" altLang="en-US" sz="1350" i="1" dirty="0" err="1">
                <a:latin typeface="Calibri" charset="0"/>
              </a:rPr>
              <a:t>fear</a:t>
            </a:r>
            <a:r>
              <a:rPr lang="nb-NO" altLang="en-US" sz="1350" i="1" dirty="0">
                <a:latin typeface="Calibri" charset="0"/>
              </a:rPr>
              <a:t>’	              ‘</a:t>
            </a:r>
            <a:r>
              <a:rPr lang="nb-NO" altLang="en-US" sz="1350" i="1" dirty="0" err="1">
                <a:latin typeface="Calibri" charset="0"/>
              </a:rPr>
              <a:t>soldier</a:t>
            </a:r>
            <a:r>
              <a:rPr lang="nb-NO" altLang="en-US" sz="1350" i="1" dirty="0">
                <a:latin typeface="Calibri" charset="0"/>
              </a:rPr>
              <a:t>’	    ‘</a:t>
            </a:r>
            <a:r>
              <a:rPr lang="nb-NO" altLang="en-US" sz="1350" i="1" dirty="0" err="1">
                <a:latin typeface="Calibri" charset="0"/>
              </a:rPr>
              <a:t>department</a:t>
            </a:r>
            <a:r>
              <a:rPr lang="nb-NO" altLang="en-US" sz="1350" i="1" dirty="0">
                <a:latin typeface="Calibri" charset="0"/>
              </a:rPr>
              <a:t>’    ‘</a:t>
            </a:r>
            <a:r>
              <a:rPr lang="nb-NO" altLang="en-US" sz="1350" i="1" dirty="0" err="1">
                <a:latin typeface="Calibri" charset="0"/>
              </a:rPr>
              <a:t>concept</a:t>
            </a:r>
            <a:r>
              <a:rPr lang="nb-NO" altLang="en-US" sz="1350" i="1" dirty="0">
                <a:latin typeface="Calibri" charset="0"/>
              </a:rPr>
              <a:t>’</a:t>
            </a:r>
            <a:r>
              <a:rPr lang="nb-NO" altLang="en-US" sz="1350" i="1">
                <a:latin typeface="Calibri" charset="0"/>
              </a:rPr>
              <a:t>	‘</a:t>
            </a:r>
            <a:r>
              <a:rPr lang="nb-NO" altLang="en-US" sz="1350" i="1" dirty="0" err="1">
                <a:latin typeface="Calibri" charset="0"/>
              </a:rPr>
              <a:t>memory</a:t>
            </a:r>
            <a:r>
              <a:rPr lang="nb-NO" altLang="en-US" sz="1350" i="1" dirty="0">
                <a:latin typeface="Calibri" charset="0"/>
              </a:rPr>
              <a:t>’</a:t>
            </a:r>
            <a:endParaRPr lang="en-US" altLang="en-US" sz="135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47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97" y="-1518047"/>
            <a:ext cx="6858000" cy="685800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3792141" y="3673078"/>
            <a:ext cx="236696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Open Sans Light" charset="0"/>
                <a:ea typeface="ＭＳ Ｐゴシック" charset="-128"/>
                <a:cs typeface="Open Sans Light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Calibri" charset="0"/>
              </a:rPr>
              <a:t>Masculine animates</a:t>
            </a:r>
          </a:p>
        </p:txBody>
      </p:sp>
    </p:spTree>
    <p:extLst>
      <p:ext uri="{BB962C8B-B14F-4D97-AF65-F5344CB8AC3E}">
        <p14:creationId xmlns:p14="http://schemas.microsoft.com/office/powerpoint/2010/main" val="469621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4330</TotalTime>
  <Words>2063</Words>
  <Application>Microsoft Macintosh PowerPoint</Application>
  <PresentationFormat>On-screen Show (16:9)</PresentationFormat>
  <Paragraphs>286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ＭＳ Ｐゴシック</vt:lpstr>
      <vt:lpstr>Arial</vt:lpstr>
      <vt:lpstr>Calibri</vt:lpstr>
      <vt:lpstr>Calibri Light</vt:lpstr>
      <vt:lpstr>Mangal</vt:lpstr>
      <vt:lpstr>Open Sans</vt:lpstr>
      <vt:lpstr>Open Sans Light</vt:lpstr>
      <vt:lpstr>Times New Roman</vt:lpstr>
      <vt:lpstr>Office Theme</vt:lpstr>
      <vt:lpstr>The Strategic Mastery of Russian Tool (SMARTool):  A Usage-Based Approach to  Acquiring Russian Vocabulary and Morphology </vt:lpstr>
      <vt:lpstr>Overview</vt:lpstr>
      <vt:lpstr>Distributional Facts about Russian Paradigms</vt:lpstr>
      <vt:lpstr>PowerPoint Presentation</vt:lpstr>
      <vt:lpstr>PowerPoint Presentation</vt:lpstr>
      <vt:lpstr>Language Exposure as a Big Corpus</vt:lpstr>
      <vt:lpstr>Paradigm Cell Filling Problem  (Ackerman et al. 2009) </vt:lpstr>
      <vt:lpstr>Frequency Distributions of Some  High-frequency Russian Nouns</vt:lpstr>
      <vt:lpstr>PowerPoint Presentation</vt:lpstr>
      <vt:lpstr>PowerPoint Presentation</vt:lpstr>
      <vt:lpstr>PowerPoint Presentation</vt:lpstr>
      <vt:lpstr>Distributional Facts about  Russian Paradigms: Summary</vt:lpstr>
      <vt:lpstr>Computational Leaning Experiment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Computational Learning Experiment: Summary</vt:lpstr>
      <vt:lpstr>Introducing the SMARTool</vt:lpstr>
      <vt:lpstr>Members of the SMARTool team</vt:lpstr>
      <vt:lpstr>Vocabulary Selection from 5 Textbooks and Лексический минимум; Balanced for Nouns, Verbs, Adjs (RNC ratio)</vt:lpstr>
      <vt:lpstr>Typical Contexts Illustrated by Examples</vt:lpstr>
      <vt:lpstr>SMARTool Filters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SMARTool:</vt:lpstr>
      <vt:lpstr>Future versions of the SMARTool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our language textbooks are like overstuffed suitcases </dc:title>
  <dc:creator>Microsoft Office User</dc:creator>
  <cp:lastModifiedBy>Laura A Janda</cp:lastModifiedBy>
  <cp:revision>125</cp:revision>
  <cp:lastPrinted>2019-10-08T06:57:55Z</cp:lastPrinted>
  <dcterms:created xsi:type="dcterms:W3CDTF">2017-10-19T18:34:55Z</dcterms:created>
  <dcterms:modified xsi:type="dcterms:W3CDTF">2019-10-08T11:31:11Z</dcterms:modified>
</cp:coreProperties>
</file>