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8" r:id="rId2"/>
    <p:sldId id="352" r:id="rId3"/>
    <p:sldId id="353" r:id="rId4"/>
    <p:sldId id="354" r:id="rId5"/>
    <p:sldId id="356" r:id="rId6"/>
    <p:sldId id="355" r:id="rId7"/>
    <p:sldId id="273" r:id="rId8"/>
    <p:sldId id="272" r:id="rId9"/>
    <p:sldId id="275" r:id="rId10"/>
    <p:sldId id="357" r:id="rId11"/>
    <p:sldId id="277" r:id="rId12"/>
    <p:sldId id="278" r:id="rId13"/>
    <p:sldId id="281" r:id="rId14"/>
    <p:sldId id="282" r:id="rId15"/>
    <p:sldId id="283" r:id="rId16"/>
    <p:sldId id="284" r:id="rId17"/>
    <p:sldId id="350" r:id="rId18"/>
    <p:sldId id="358" r:id="rId19"/>
    <p:sldId id="349" r:id="rId20"/>
    <p:sldId id="351" r:id="rId21"/>
    <p:sldId id="297" r:id="rId22"/>
    <p:sldId id="330" r:id="rId23"/>
    <p:sldId id="331" r:id="rId24"/>
    <p:sldId id="302" r:id="rId25"/>
    <p:sldId id="303" r:id="rId26"/>
    <p:sldId id="304" r:id="rId27"/>
    <p:sldId id="324" r:id="rId28"/>
    <p:sldId id="305" r:id="rId29"/>
    <p:sldId id="309" r:id="rId30"/>
    <p:sldId id="310" r:id="rId31"/>
    <p:sldId id="325" r:id="rId32"/>
    <p:sldId id="326" r:id="rId33"/>
    <p:sldId id="311" r:id="rId34"/>
    <p:sldId id="323" r:id="rId35"/>
    <p:sldId id="312" r:id="rId36"/>
    <p:sldId id="269" r:id="rId37"/>
  </p:sldIdLst>
  <p:sldSz cx="9144000" cy="5143500" type="screen16x9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9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FFA"/>
    <a:srgbClr val="BC6CED"/>
    <a:srgbClr val="007396"/>
    <a:srgbClr val="59BEC9"/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1273"/>
  </p:normalViewPr>
  <p:slideViewPr>
    <p:cSldViewPr snapToGrid="0" snapToObjects="1">
      <p:cViewPr>
        <p:scale>
          <a:sx n="113" d="100"/>
          <a:sy n="113" d="100"/>
        </p:scale>
        <p:origin x="1360" y="184"/>
      </p:cViewPr>
      <p:guideLst>
        <p:guide orient="horz" pos="2899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8494E-CA58-EE43-A1DD-F8DDCEEBE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017D3-02FD-B440-A408-C9F6BEE19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465B-12BC-AF4B-87DE-D94ACC12870A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4FDCF-200A-0E48-8C34-9CE241C88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BDD52-0CEC-9F4C-A0FD-A2BD8334CA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B616-0663-DD46-9381-94F81A832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DDA1C-5016-704B-8118-08AD164B5822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C106-4089-BB4D-9FF0-DF66D6CD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432806"/>
            <a:ext cx="4934354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29"/>
            <a:ext cx="4675782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28" name="Rett linje 27"/>
          <p:cNvCxnSpPr/>
          <p:nvPr userDrawn="1"/>
        </p:nvCxnSpPr>
        <p:spPr>
          <a:xfrm>
            <a:off x="790575" y="2617829"/>
            <a:ext cx="4579572" cy="1191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 flipV="1">
            <a:off x="2488893" y="2162369"/>
            <a:ext cx="6655107" cy="2981139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 userDrawn="1"/>
        </p:nvCxnSpPr>
        <p:spPr>
          <a:xfrm>
            <a:off x="5668985" y="2291719"/>
            <a:ext cx="3475015" cy="1382210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flipH="1">
            <a:off x="4628412" y="-83976"/>
            <a:ext cx="1994100" cy="5227483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07.09.2018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07.09.2018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8834" y="1378339"/>
            <a:ext cx="3710048" cy="32162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07.09.2018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07.09.2018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3"/>
            <a:ext cx="1183204" cy="1979702"/>
          </a:xfrm>
          <a:prstGeom prst="rect">
            <a:avLst/>
          </a:prstGeom>
        </p:spPr>
      </p:pic>
      <p:pic>
        <p:nvPicPr>
          <p:cNvPr id="19" name="Bilde 18" descr="LogoNors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63041" y="4384258"/>
            <a:ext cx="543971" cy="532755"/>
          </a:xfrm>
          <a:prstGeom prst="rect">
            <a:avLst/>
          </a:prstGeom>
        </p:spPr>
      </p:pic>
      <p:cxnSp>
        <p:nvCxnSpPr>
          <p:cNvPr id="20" name="Rett linje 19"/>
          <p:cNvCxnSpPr/>
          <p:nvPr userDrawn="1"/>
        </p:nvCxnSpPr>
        <p:spPr>
          <a:xfrm flipV="1">
            <a:off x="2488893" y="2035780"/>
            <a:ext cx="6953942" cy="3107727"/>
          </a:xfrm>
          <a:prstGeom prst="line">
            <a:avLst/>
          </a:prstGeom>
          <a:ln w="25400" cap="flat" cmpd="sng" algn="ctr">
            <a:solidFill>
              <a:schemeClr val="accent6">
                <a:lumMod val="20000"/>
                <a:lumOff val="80000"/>
                <a:alpha val="3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 rot="16200000" flipH="1">
            <a:off x="5115120" y="1979572"/>
            <a:ext cx="4297813" cy="203005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 userDrawn="1"/>
        </p:nvCxnSpPr>
        <p:spPr>
          <a:xfrm>
            <a:off x="5668985" y="2291719"/>
            <a:ext cx="3773855" cy="1504193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 userDrawn="1"/>
        </p:nvCxnSpPr>
        <p:spPr>
          <a:xfrm rot="5400000">
            <a:off x="2396684" y="669670"/>
            <a:ext cx="6858000" cy="2620072"/>
          </a:xfrm>
          <a:prstGeom prst="line">
            <a:avLst/>
          </a:prstGeom>
          <a:ln w="508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07.09.2018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694366" y="2704630"/>
            <a:ext cx="4675782" cy="120503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5370152" y="3004662"/>
            <a:ext cx="3773855" cy="1128145"/>
          </a:xfrm>
          <a:prstGeom prst="line">
            <a:avLst/>
          </a:prstGeom>
          <a:ln w="19050" cap="flat" cmpd="sng" algn="ctr">
            <a:solidFill>
              <a:schemeClr val="accent6">
                <a:lumMod val="20000"/>
                <a:lumOff val="80000"/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694366" y="4432889"/>
            <a:ext cx="4675782" cy="293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49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225156"/>
            <a:ext cx="7880116" cy="912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313387"/>
            <a:ext cx="7888582" cy="328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redigere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83" y="4767264"/>
            <a:ext cx="647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noProof="0" smtClean="0"/>
              <a:pPr/>
              <a:t>07.09.2018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0056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6" name="Rett linje 15"/>
          <p:cNvCxnSpPr/>
          <p:nvPr/>
        </p:nvCxnSpPr>
        <p:spPr>
          <a:xfrm>
            <a:off x="770102" y="1202534"/>
            <a:ext cx="7788780" cy="1191"/>
          </a:xfrm>
          <a:prstGeom prst="line">
            <a:avLst/>
          </a:prstGeom>
          <a:ln w="12700" cap="flat" cmpd="sng" algn="ctr">
            <a:solidFill>
              <a:srgbClr val="0073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7716651" y="37188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 userDrawn="1"/>
        </p:nvCxnSpPr>
        <p:spPr>
          <a:xfrm rot="10800000" flipV="1">
            <a:off x="6924737" y="4135608"/>
            <a:ext cx="2216545" cy="1007893"/>
          </a:xfrm>
          <a:prstGeom prst="line">
            <a:avLst/>
          </a:prstGeom>
          <a:ln>
            <a:solidFill>
              <a:srgbClr val="59BEC9">
                <a:alpha val="54118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5400000">
            <a:off x="8331762" y="4333979"/>
            <a:ext cx="1161841" cy="457200"/>
          </a:xfrm>
          <a:prstGeom prst="line">
            <a:avLst/>
          </a:prstGeom>
          <a:ln w="19050" cap="flat" cmpd="sng" algn="ctr">
            <a:solidFill>
              <a:srgbClr val="00739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1432806"/>
            <a:ext cx="7900639" cy="1102519"/>
          </a:xfrm>
        </p:spPr>
        <p:txBody>
          <a:bodyPr>
            <a:noAutofit/>
          </a:bodyPr>
          <a:lstStyle/>
          <a:p>
            <a:r>
              <a:rPr lang="en-US" dirty="0"/>
              <a:t>Parts Give More Than Wholes: </a:t>
            </a:r>
            <a:br>
              <a:rPr lang="en-US" dirty="0"/>
            </a:br>
            <a:r>
              <a:rPr lang="en-US" dirty="0"/>
              <a:t>Paradigms from the Perspective of Corpus Data</a:t>
            </a:r>
            <a:endParaRPr lang="en-US" sz="32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4366" y="2704628"/>
            <a:ext cx="5243296" cy="115485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Laura A. </a:t>
            </a:r>
            <a:r>
              <a:rPr lang="en-US" sz="1800" dirty="0" err="1">
                <a:latin typeface="+mn-lt"/>
              </a:rPr>
              <a:t>Janda</a:t>
            </a:r>
            <a:r>
              <a:rPr lang="cs-CZ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UiT</a:t>
            </a:r>
            <a:r>
              <a:rPr lang="en-US" sz="1800" dirty="0">
                <a:latin typeface="+mn-lt"/>
              </a:rPr>
              <a:t> The Arctic University of Norway</a:t>
            </a:r>
          </a:p>
          <a:p>
            <a:r>
              <a:rPr lang="en-US" sz="1800" dirty="0">
                <a:latin typeface="+mn-lt"/>
              </a:rPr>
              <a:t>Francis M. </a:t>
            </a:r>
            <a:r>
              <a:rPr lang="en-US" sz="1800" dirty="0" err="1">
                <a:latin typeface="+mn-lt"/>
              </a:rPr>
              <a:t>Tyers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Higher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School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Economics</a:t>
            </a:r>
            <a:r>
              <a:rPr lang="ru-RU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Moscow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3" descr="clear3large.png">
            <a:extLst>
              <a:ext uri="{FF2B5EF4-FFF2-40B4-BE49-F238E27FC236}">
                <a16:creationId xmlns:a16="http://schemas.microsoft.com/office/drawing/2014/main" id="{0F547DC4-5070-D041-819A-BCE2DA060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39" y="4232915"/>
            <a:ext cx="28305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0F01CBE-C46A-C741-8CA5-8E16B68B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3" y="3384973"/>
            <a:ext cx="1740076" cy="174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1F54-6339-3541-AAD5-FFEC91FA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2) Corpus Distribution of Partial Subsets of Paradigms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093CF-C8C0-EA4E-BD2F-FA6DA8D4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/>
              <a:t>Sample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wordforms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982 </a:t>
            </a:r>
            <a:r>
              <a:rPr lang="nb-NO" sz="2000" dirty="0" err="1"/>
              <a:t>lexemes</a:t>
            </a:r>
            <a:endParaRPr lang="ru-RU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All </a:t>
            </a:r>
            <a:r>
              <a:rPr lang="nb-NO" sz="2000" dirty="0" err="1"/>
              <a:t>lexemes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frequency</a:t>
            </a:r>
            <a:r>
              <a:rPr lang="nb-NO" sz="2000" dirty="0"/>
              <a:t> ≥ 50 in </a:t>
            </a:r>
            <a:r>
              <a:rPr lang="nb-NO" sz="2000" dirty="0" err="1"/>
              <a:t>SynTagRus</a:t>
            </a:r>
            <a:r>
              <a:rPr lang="nb-NO" sz="2000" dirty="0"/>
              <a:t> </a:t>
            </a:r>
            <a:r>
              <a:rPr lang="nb-NO" sz="2000" dirty="0" err="1"/>
              <a:t>representing</a:t>
            </a:r>
            <a:r>
              <a:rPr lang="nb-NO" sz="2000" dirty="0"/>
              <a:t> </a:t>
            </a:r>
            <a:r>
              <a:rPr lang="nb-NO" sz="2000" dirty="0" err="1"/>
              <a:t>five</a:t>
            </a:r>
            <a:r>
              <a:rPr lang="nb-NO" sz="2000" dirty="0"/>
              <a:t> </a:t>
            </a:r>
            <a:r>
              <a:rPr lang="nb-NO" sz="2000" dirty="0" err="1"/>
              <a:t>paradigm</a:t>
            </a:r>
            <a:r>
              <a:rPr lang="nb-NO" sz="2000" dirty="0"/>
              <a:t> types: </a:t>
            </a:r>
          </a:p>
          <a:p>
            <a:pPr lvl="1"/>
            <a:r>
              <a:rPr lang="nb-NO" sz="2000" dirty="0" err="1"/>
              <a:t>masculine</a:t>
            </a:r>
            <a:r>
              <a:rPr lang="nb-NO" sz="2000" dirty="0"/>
              <a:t> </a:t>
            </a:r>
            <a:r>
              <a:rPr lang="nb-NO" sz="2000" dirty="0" err="1"/>
              <a:t>inanimate</a:t>
            </a:r>
            <a:r>
              <a:rPr lang="nb-NO" sz="2000" dirty="0"/>
              <a:t> (312 </a:t>
            </a:r>
            <a:r>
              <a:rPr lang="nb-NO" sz="2000" dirty="0" err="1"/>
              <a:t>lexemes</a:t>
            </a:r>
            <a:r>
              <a:rPr lang="nb-NO" sz="2000" dirty="0"/>
              <a:t>)</a:t>
            </a:r>
          </a:p>
          <a:p>
            <a:pPr lvl="1"/>
            <a:r>
              <a:rPr lang="nb-NO" sz="2000" dirty="0" err="1"/>
              <a:t>masculine</a:t>
            </a:r>
            <a:r>
              <a:rPr lang="nb-NO" sz="2000" dirty="0"/>
              <a:t> </a:t>
            </a:r>
            <a:r>
              <a:rPr lang="nb-NO" sz="2000" dirty="0" err="1"/>
              <a:t>animate</a:t>
            </a:r>
            <a:r>
              <a:rPr lang="nb-NO" sz="2000" dirty="0"/>
              <a:t> (95 </a:t>
            </a:r>
            <a:r>
              <a:rPr lang="nb-NO" sz="2000" dirty="0" err="1"/>
              <a:t>lexemes</a:t>
            </a:r>
            <a:r>
              <a:rPr lang="nb-NO" sz="2000" dirty="0"/>
              <a:t>)</a:t>
            </a:r>
          </a:p>
          <a:p>
            <a:pPr lvl="1"/>
            <a:r>
              <a:rPr lang="nb-NO" sz="2000" dirty="0" err="1"/>
              <a:t>neuter</a:t>
            </a:r>
            <a:r>
              <a:rPr lang="nb-NO" sz="2000" dirty="0"/>
              <a:t> </a:t>
            </a:r>
            <a:r>
              <a:rPr lang="nb-NO" sz="2000" dirty="0" err="1"/>
              <a:t>inanimate</a:t>
            </a:r>
            <a:r>
              <a:rPr lang="nb-NO" sz="2000" dirty="0"/>
              <a:t> (238 </a:t>
            </a:r>
            <a:r>
              <a:rPr lang="nb-NO" sz="2000" dirty="0" err="1"/>
              <a:t>lexemes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feminine </a:t>
            </a:r>
            <a:r>
              <a:rPr lang="nb-NO" sz="2000" dirty="0" err="1"/>
              <a:t>inanimate</a:t>
            </a:r>
            <a:r>
              <a:rPr lang="nb-NO" sz="2000" dirty="0"/>
              <a:t> II (ending in -a/-</a:t>
            </a:r>
            <a:r>
              <a:rPr lang="ru-RU" sz="2000" dirty="0"/>
              <a:t>я</a:t>
            </a:r>
            <a:r>
              <a:rPr lang="nb-NO" sz="2000" dirty="0"/>
              <a:t>, 261 </a:t>
            </a:r>
            <a:r>
              <a:rPr lang="nb-NO" sz="2000" dirty="0" err="1"/>
              <a:t>lexemes</a:t>
            </a:r>
            <a:r>
              <a:rPr lang="nb-NO" sz="2000" dirty="0"/>
              <a:t>) </a:t>
            </a:r>
          </a:p>
          <a:p>
            <a:pPr lvl="1"/>
            <a:r>
              <a:rPr lang="nb-NO" sz="2000" dirty="0"/>
              <a:t>feminine </a:t>
            </a:r>
            <a:r>
              <a:rPr lang="nb-NO" sz="2000" dirty="0" err="1"/>
              <a:t>inanimate</a:t>
            </a:r>
            <a:r>
              <a:rPr lang="nb-NO" sz="2000" dirty="0"/>
              <a:t> III (ending in -</a:t>
            </a:r>
            <a:r>
              <a:rPr lang="ru-RU" sz="2000" dirty="0"/>
              <a:t>ь</a:t>
            </a:r>
            <a:r>
              <a:rPr lang="nb-NO" sz="2000" dirty="0"/>
              <a:t>, 75 </a:t>
            </a:r>
            <a:r>
              <a:rPr lang="nb-NO" sz="2000" dirty="0" err="1"/>
              <a:t>lexemes</a:t>
            </a:r>
            <a:r>
              <a:rPr lang="nb-NO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699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45444" y="225029"/>
            <a:ext cx="5910263" cy="653653"/>
          </a:xfrm>
        </p:spPr>
        <p:txBody>
          <a:bodyPr/>
          <a:lstStyle/>
          <a:p>
            <a:r>
              <a:rPr lang="cs-CZ" altLang="en-US">
                <a:latin typeface="Open Sans" charset="0"/>
                <a:ea typeface="ＭＳ Ｐゴシック" charset="-128"/>
                <a:cs typeface="Open Sans" charset="0"/>
              </a:rPr>
              <a:t>High-frequency Russian Nouns</a:t>
            </a:r>
            <a:endParaRPr lang="en-US" altLang="en-US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89460" y="1313260"/>
          <a:ext cx="6172200" cy="3337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страх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отделение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концепция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память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страха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отделения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концепции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памяти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Dsg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Asg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страх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отделение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концепцию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память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Isg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страхом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солдатом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отделением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концепцией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памятью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страхе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отделении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0" dirty="0" err="1">
                          <a:effectLst/>
                        </a:rPr>
                        <a:t>памяти</a:t>
                      </a:r>
                      <a:endParaRPr lang="en-GB" sz="12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солдаты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Gpl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страхов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b="1" dirty="0" err="1">
                          <a:effectLst/>
                        </a:rPr>
                        <a:t>солдат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отделений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концепций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Dpl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Apl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Ipl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концепциями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Lpl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9460" y="4650581"/>
            <a:ext cx="640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latin typeface="Calibri" charset="0"/>
              </a:rPr>
              <a:t>Key:</a:t>
            </a:r>
            <a:r>
              <a:rPr lang="ru-RU" altLang="en-US" i="1" dirty="0">
                <a:latin typeface="Calibri" charset="0"/>
              </a:rPr>
              <a:t> </a:t>
            </a:r>
            <a:r>
              <a:rPr lang="nb-NO" altLang="en-US" b="1" dirty="0">
                <a:latin typeface="Calibri" charset="0"/>
              </a:rPr>
              <a:t>bold</a:t>
            </a:r>
            <a:r>
              <a:rPr lang="nb-NO" altLang="en-US" dirty="0">
                <a:latin typeface="Calibri" charset="0"/>
              </a:rPr>
              <a:t> &gt;20%, </a:t>
            </a:r>
            <a:r>
              <a:rPr lang="nb-NO" altLang="en-US" dirty="0" err="1">
                <a:latin typeface="Calibri" charset="0"/>
              </a:rPr>
              <a:t>plain</a:t>
            </a:r>
            <a:r>
              <a:rPr lang="nb-NO" altLang="en-US" dirty="0">
                <a:latin typeface="Calibri" charset="0"/>
              </a:rPr>
              <a:t> &gt;10%, </a:t>
            </a:r>
            <a:r>
              <a:rPr lang="nb-NO" altLang="en-US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dirty="0">
                <a:latin typeface="Calibri" charset="0"/>
              </a:rPr>
              <a:t>1-9%, (blank) </a:t>
            </a:r>
            <a:r>
              <a:rPr lang="nb-NO" altLang="en-US" dirty="0" err="1">
                <a:latin typeface="Calibri" charset="0"/>
              </a:rPr>
              <a:t>unattested</a:t>
            </a:r>
            <a:r>
              <a:rPr lang="nb-NO" altLang="en-US" dirty="0">
                <a:latin typeface="Calibri" charset="0"/>
              </a:rPr>
              <a:t> 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4652" name="TextBox 2"/>
          <p:cNvSpPr txBox="1">
            <a:spLocks noChangeArrowheads="1"/>
          </p:cNvSpPr>
          <p:nvPr/>
        </p:nvSpPr>
        <p:spPr bwMode="auto">
          <a:xfrm>
            <a:off x="1475185" y="913210"/>
            <a:ext cx="64079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350" i="1" dirty="0">
                <a:latin typeface="Calibri" charset="0"/>
              </a:rPr>
              <a:t>		‘</a:t>
            </a:r>
            <a:r>
              <a:rPr lang="nb-NO" altLang="en-US" sz="1350" i="1" dirty="0" err="1">
                <a:latin typeface="Calibri" charset="0"/>
              </a:rPr>
              <a:t>fear</a:t>
            </a:r>
            <a:r>
              <a:rPr lang="nb-NO" altLang="en-US" sz="1350" i="1" dirty="0">
                <a:latin typeface="Calibri" charset="0"/>
              </a:rPr>
              <a:t>’	              ‘</a:t>
            </a:r>
            <a:r>
              <a:rPr lang="nb-NO" altLang="en-US" sz="1350" i="1" dirty="0" err="1">
                <a:latin typeface="Calibri" charset="0"/>
              </a:rPr>
              <a:t>soldier</a:t>
            </a:r>
            <a:r>
              <a:rPr lang="nb-NO" altLang="en-US" sz="1350" i="1" dirty="0">
                <a:latin typeface="Calibri" charset="0"/>
              </a:rPr>
              <a:t>’	    ‘</a:t>
            </a:r>
            <a:r>
              <a:rPr lang="nb-NO" altLang="en-US" sz="1350" i="1" dirty="0" err="1">
                <a:latin typeface="Calibri" charset="0"/>
              </a:rPr>
              <a:t>department</a:t>
            </a:r>
            <a:r>
              <a:rPr lang="nb-NO" altLang="en-US" sz="1350" i="1" dirty="0">
                <a:latin typeface="Calibri" charset="0"/>
              </a:rPr>
              <a:t>’    ‘</a:t>
            </a:r>
            <a:r>
              <a:rPr lang="nb-NO" altLang="en-US" sz="1350" i="1" dirty="0" err="1">
                <a:latin typeface="Calibri" charset="0"/>
              </a:rPr>
              <a:t>concept</a:t>
            </a:r>
            <a:r>
              <a:rPr lang="nb-NO" altLang="en-US" sz="1350" i="1" dirty="0">
                <a:latin typeface="Calibri" charset="0"/>
              </a:rPr>
              <a:t>’</a:t>
            </a:r>
            <a:r>
              <a:rPr lang="nb-NO" altLang="en-US" sz="1350" i="1">
                <a:latin typeface="Calibri" charset="0"/>
              </a:rPr>
              <a:t>	‘</a:t>
            </a:r>
            <a:r>
              <a:rPr lang="nb-NO" altLang="en-US" sz="1350" i="1" dirty="0" err="1">
                <a:latin typeface="Calibri" charset="0"/>
              </a:rPr>
              <a:t>memory</a:t>
            </a:r>
            <a:r>
              <a:rPr lang="nb-NO" altLang="en-US" sz="1350" i="1" dirty="0">
                <a:latin typeface="Calibri" charset="0"/>
              </a:rPr>
              <a:t>’</a:t>
            </a:r>
            <a:endParaRPr lang="en-US" altLang="en-US" sz="135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651397" y="244078"/>
            <a:ext cx="5910263" cy="546497"/>
          </a:xfrm>
        </p:spPr>
        <p:txBody>
          <a:bodyPr/>
          <a:lstStyle/>
          <a:p>
            <a:r>
              <a:rPr lang="cs-CZ" altLang="en-US">
                <a:latin typeface="Open Sans" charset="0"/>
                <a:ea typeface="ＭＳ Ｐゴシック" charset="-128"/>
                <a:cs typeface="Open Sans" charset="0"/>
              </a:rPr>
              <a:t>More High-Frequency Russian Nouns</a:t>
            </a:r>
            <a:endParaRPr lang="en-US" altLang="en-US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89460" y="1313260"/>
          <a:ext cx="6172200" cy="3337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 err="1">
                          <a:effectLst/>
                        </a:rPr>
                        <a:t>Nsg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чемпион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фона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чемпион</a:t>
                      </a:r>
                      <a:r>
                        <a:rPr lang="nb-NO" sz="1200" b="1" i="0" baseline="0" dirty="0" err="1">
                          <a:effectLst/>
                        </a:rPr>
                        <a:t>а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трудност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у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</a:t>
                      </a:r>
                      <a:r>
                        <a:rPr lang="nb-NO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чемпионом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тью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Lsg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>
                          <a:effectLst/>
                        </a:rPr>
                        <a:t>фоне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протяж</a:t>
                      </a:r>
                      <a:r>
                        <a:rPr lang="nb-NO" sz="1200" b="1" i="0" baseline="0" dirty="0" err="1">
                          <a:effectLst/>
                        </a:rPr>
                        <a:t>ении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Npl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чемпионы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Gpl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чемпионов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рамок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тей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Dpl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Apl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чемпионов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рамк</a:t>
                      </a:r>
                      <a:r>
                        <a:rPr lang="nb-NO" sz="1200" dirty="0" err="1">
                          <a:effectLst/>
                        </a:rPr>
                        <a:t>и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baseline="0" dirty="0" err="1">
                          <a:effectLst/>
                        </a:rPr>
                        <a:t>труднос</a:t>
                      </a:r>
                      <a:r>
                        <a:rPr lang="nb-NO" sz="1200" b="1" i="0" baseline="0" dirty="0" err="1">
                          <a:effectLst/>
                        </a:rPr>
                        <a:t>ти</a:t>
                      </a:r>
                      <a:endParaRPr lang="en-GB" sz="1200" b="1" i="0" baseline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Ipl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чемпионами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рамка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ми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effectLst/>
                        </a:rPr>
                        <a:t>тями</a:t>
                      </a: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Lpl</a:t>
                      </a:r>
                      <a:endParaRPr lang="en-GB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рамках</a:t>
                      </a:r>
                      <a:endParaRPr lang="en-GB" sz="12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труднос</a:t>
                      </a:r>
                      <a:r>
                        <a:rPr lang="nb-NO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тях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9460" y="4650581"/>
            <a:ext cx="6407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latin typeface="Calibri" charset="0"/>
              </a:rPr>
              <a:t>Key:</a:t>
            </a:r>
            <a:r>
              <a:rPr lang="ru-RU" altLang="en-US" i="1" dirty="0">
                <a:latin typeface="Calibri" charset="0"/>
              </a:rPr>
              <a:t> </a:t>
            </a:r>
            <a:r>
              <a:rPr lang="nb-NO" altLang="en-US" b="1" dirty="0">
                <a:latin typeface="Calibri" charset="0"/>
              </a:rPr>
              <a:t>bold</a:t>
            </a:r>
            <a:r>
              <a:rPr lang="nb-NO" altLang="en-US" dirty="0">
                <a:latin typeface="Calibri" charset="0"/>
              </a:rPr>
              <a:t> &gt;20%, </a:t>
            </a:r>
            <a:r>
              <a:rPr lang="nb-NO" altLang="en-US" dirty="0" err="1">
                <a:latin typeface="Calibri" charset="0"/>
              </a:rPr>
              <a:t>plain</a:t>
            </a:r>
            <a:r>
              <a:rPr lang="nb-NO" altLang="en-US" dirty="0">
                <a:latin typeface="Calibri" charset="0"/>
              </a:rPr>
              <a:t> &gt;10%, </a:t>
            </a:r>
            <a:r>
              <a:rPr lang="nb-NO" altLang="en-US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dirty="0">
                <a:latin typeface="Calibri" charset="0"/>
              </a:rPr>
              <a:t>1-9%, (blank) </a:t>
            </a:r>
            <a:r>
              <a:rPr lang="nb-NO" altLang="en-US" dirty="0" err="1">
                <a:latin typeface="Calibri" charset="0"/>
              </a:rPr>
              <a:t>unattested</a:t>
            </a:r>
            <a:r>
              <a:rPr lang="nb-NO" altLang="en-US" dirty="0">
                <a:latin typeface="Calibri" charset="0"/>
              </a:rPr>
              <a:t> </a:t>
            </a:r>
            <a:endParaRPr lang="en-US" altLang="en-US" dirty="0">
              <a:latin typeface="Calibri" charset="0"/>
            </a:endParaRPr>
          </a:p>
        </p:txBody>
      </p:sp>
      <p:sp>
        <p:nvSpPr>
          <p:cNvPr id="25676" name="TextBox 2"/>
          <p:cNvSpPr txBox="1">
            <a:spLocks noChangeArrowheads="1"/>
          </p:cNvSpPr>
          <p:nvPr/>
        </p:nvSpPr>
        <p:spPr bwMode="auto">
          <a:xfrm>
            <a:off x="1475185" y="913210"/>
            <a:ext cx="64079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sz="1350" i="1" dirty="0">
                <a:latin typeface="Calibri" charset="0"/>
              </a:rPr>
              <a:t>	‘</a:t>
            </a:r>
            <a:r>
              <a:rPr lang="nb-NO" altLang="en-US" sz="1350" i="1" dirty="0" err="1">
                <a:latin typeface="Calibri" charset="0"/>
              </a:rPr>
              <a:t>background</a:t>
            </a:r>
            <a:r>
              <a:rPr lang="nb-NO" altLang="en-US" sz="1350" i="1" dirty="0">
                <a:latin typeface="Calibri" charset="0"/>
              </a:rPr>
              <a:t>’	           ‘champion’	    ‘</a:t>
            </a:r>
            <a:r>
              <a:rPr lang="nb-NO" altLang="en-US" sz="1350" i="1" dirty="0" err="1">
                <a:latin typeface="Calibri" charset="0"/>
              </a:rPr>
              <a:t>extent</a:t>
            </a:r>
            <a:r>
              <a:rPr lang="nb-NO" altLang="en-US" sz="1350" i="1" dirty="0">
                <a:latin typeface="Calibri" charset="0"/>
              </a:rPr>
              <a:t>’	        ‘</a:t>
            </a:r>
            <a:r>
              <a:rPr lang="nb-NO" altLang="en-US" sz="1350" i="1" dirty="0" err="1">
                <a:latin typeface="Calibri" charset="0"/>
              </a:rPr>
              <a:t>frame</a:t>
            </a:r>
            <a:r>
              <a:rPr lang="nb-NO" altLang="en-US" sz="1350" i="1" dirty="0">
                <a:latin typeface="Calibri" charset="0"/>
              </a:rPr>
              <a:t>’		‘</a:t>
            </a:r>
            <a:r>
              <a:rPr lang="nb-NO" altLang="en-US" sz="1350" i="1" dirty="0" err="1">
                <a:latin typeface="Calibri" charset="0"/>
              </a:rPr>
              <a:t>difficulty</a:t>
            </a:r>
            <a:r>
              <a:rPr lang="nb-NO" altLang="en-US" sz="1350" i="1" dirty="0">
                <a:latin typeface="Calibri" charset="0"/>
              </a:rPr>
              <a:t>’</a:t>
            </a:r>
            <a:endParaRPr lang="en-US" altLang="en-US" sz="135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6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</p:spTree>
    <p:extLst>
      <p:ext uri="{BB962C8B-B14F-4D97-AF65-F5344CB8AC3E}">
        <p14:creationId xmlns:p14="http://schemas.microsoft.com/office/powerpoint/2010/main" val="4696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16689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792141" y="174307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17393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113235" y="421482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Typically a lexeme is found in only 1-3 </a:t>
            </a:r>
            <a:r>
              <a:rPr lang="en-US" sz="2100" b="1" dirty="0" err="1"/>
              <a:t>wordforms</a:t>
            </a:r>
            <a:endParaRPr lang="en-US" sz="2100" b="1" dirty="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3792141" y="1743075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The typical </a:t>
            </a:r>
            <a:r>
              <a:rPr lang="en-US" sz="2100" b="1" dirty="0" err="1"/>
              <a:t>wordforms</a:t>
            </a:r>
            <a:endParaRPr lang="en-US" sz="2100" b="1" dirty="0"/>
          </a:p>
          <a:p>
            <a:pPr algn="ctr">
              <a:defRPr/>
            </a:pPr>
            <a:r>
              <a:rPr lang="en-US" sz="2100" b="1" dirty="0"/>
              <a:t>are motivated by constructions</a:t>
            </a:r>
          </a:p>
        </p:txBody>
      </p:sp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1113235" y="3687366"/>
            <a:ext cx="36516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InsSg</a:t>
            </a:r>
            <a:r>
              <a:rPr lang="nb-NO" sz="2100" b="1" dirty="0"/>
              <a:t> </a:t>
            </a:r>
            <a:r>
              <a:rPr lang="ru-RU" sz="2100" b="1" dirty="0"/>
              <a:t>стать</a:t>
            </a:r>
            <a:r>
              <a:rPr lang="cs-CZ" sz="2100" b="1" dirty="0"/>
              <a:t>/</a:t>
            </a:r>
            <a:r>
              <a:rPr lang="ru-RU" sz="2100" b="1" dirty="0"/>
              <a:t>быть чемпионом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become</a:t>
            </a:r>
            <a:r>
              <a:rPr lang="nb-NO" sz="2100" b="1" dirty="0"/>
              <a:t>/be </a:t>
            </a:r>
            <a:r>
              <a:rPr lang="nb-NO" sz="2100" b="1" dirty="0" err="1"/>
              <a:t>the</a:t>
            </a:r>
            <a:r>
              <a:rPr lang="nb-NO" sz="2100" b="1" dirty="0"/>
              <a:t> champion’</a:t>
            </a:r>
            <a:endParaRPr lang="en-US" sz="2100" b="1" dirty="0"/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3268266" y="308372"/>
            <a:ext cx="3575447" cy="1313259"/>
          </a:xfrm>
          <a:prstGeom prst="wedgeRoundRectCallout">
            <a:avLst>
              <a:gd name="adj1" fmla="val 34000"/>
              <a:gd name="adj2" fmla="val -6017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NomPl</a:t>
            </a:r>
            <a:r>
              <a:rPr lang="nb-NO" sz="2100" b="1" dirty="0"/>
              <a:t> </a:t>
            </a:r>
            <a:r>
              <a:rPr lang="ru-RU" sz="2100" b="1" dirty="0"/>
              <a:t>аналитики отмечают</a:t>
            </a:r>
          </a:p>
          <a:p>
            <a:pPr algn="ctr">
              <a:defRPr/>
            </a:pPr>
            <a:r>
              <a:rPr lang="nb-NO" sz="2100" b="1" dirty="0"/>
              <a:t>‘</a:t>
            </a:r>
            <a:r>
              <a:rPr lang="nb-NO" sz="2100" b="1" dirty="0" err="1"/>
              <a:t>analysts</a:t>
            </a:r>
            <a:r>
              <a:rPr lang="nb-NO" sz="2100" b="1" dirty="0"/>
              <a:t> make </a:t>
            </a:r>
            <a:r>
              <a:rPr lang="nb-NO" sz="2100" b="1" dirty="0" err="1"/>
              <a:t>the</a:t>
            </a:r>
            <a:r>
              <a:rPr lang="nb-NO" sz="2100" b="1" dirty="0"/>
              <a:t> </a:t>
            </a:r>
            <a:r>
              <a:rPr lang="nb-NO" sz="2100" b="1" dirty="0" err="1"/>
              <a:t>point</a:t>
            </a:r>
            <a:r>
              <a:rPr lang="nb-NO" sz="2100" b="1" dirty="0"/>
              <a:t> </a:t>
            </a:r>
            <a:r>
              <a:rPr lang="nb-NO" sz="2100" b="1" dirty="0" err="1"/>
              <a:t>that</a:t>
            </a:r>
            <a:r>
              <a:rPr lang="nb-NO" sz="2100" b="1" dirty="0"/>
              <a:t>’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41968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48716-1569-CA4D-9545-B64500CB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-901701"/>
            <a:ext cx="8572500" cy="6170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994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1518047"/>
            <a:ext cx="6858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92141" y="3673078"/>
            <a:ext cx="2366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4FCBC8B-F964-FA43-8DBB-6358B66E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4103"/>
            <a:ext cx="2968978" cy="4952029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/>
              <a:t>Any single lexeme gives exposure to only a subset of the paradigm.</a:t>
            </a:r>
          </a:p>
          <a:p>
            <a:pPr algn="ctr">
              <a:defRPr/>
            </a:pPr>
            <a:r>
              <a:rPr lang="en-US" sz="2400" b="1" dirty="0"/>
              <a:t>Each lexeme has a different subset of most typical forms.</a:t>
            </a:r>
          </a:p>
          <a:p>
            <a:pPr algn="ctr">
              <a:defRPr/>
            </a:pPr>
            <a:r>
              <a:rPr lang="en-US" sz="2400" b="1" dirty="0"/>
              <a:t>Collectively they populate the entire “space” of case/number combinations.</a:t>
            </a:r>
          </a:p>
        </p:txBody>
      </p:sp>
    </p:spTree>
    <p:extLst>
      <p:ext uri="{BB962C8B-B14F-4D97-AF65-F5344CB8AC3E}">
        <p14:creationId xmlns:p14="http://schemas.microsoft.com/office/powerpoint/2010/main" val="284755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48716-1569-CA4D-9545-B64500CB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-901701"/>
            <a:ext cx="8572500" cy="6170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748E322-DBC3-0443-BFA3-F2563E44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" y="3689784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High frequency nouns in Czech show the same pattern</a:t>
            </a:r>
          </a:p>
        </p:txBody>
      </p:sp>
    </p:spTree>
    <p:extLst>
      <p:ext uri="{BB962C8B-B14F-4D97-AF65-F5344CB8AC3E}">
        <p14:creationId xmlns:p14="http://schemas.microsoft.com/office/powerpoint/2010/main" val="184769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3A6F7-9C11-6B46-A8A2-66B7859E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11" y="-1"/>
            <a:ext cx="2652889" cy="2652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A09710-3A0C-9E46-8DF9-C6583FB7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99" y="225156"/>
            <a:ext cx="7971895" cy="912695"/>
          </a:xfrm>
        </p:spPr>
        <p:txBody>
          <a:bodyPr>
            <a:noAutofit/>
          </a:bodyPr>
          <a:lstStyle/>
          <a:p>
            <a:r>
              <a:rPr lang="en-US" sz="3200" dirty="0"/>
              <a:t>Paradigm Cell Filling Problem </a:t>
            </a:r>
            <a:br>
              <a:rPr lang="en-US" sz="3200" dirty="0"/>
            </a:br>
            <a:r>
              <a:rPr lang="en-US" sz="1400" dirty="0"/>
              <a:t>(Ackerman et al. 2009)</a:t>
            </a:r>
            <a:r>
              <a:rPr lang="nb-NO" sz="1400" dirty="0"/>
              <a:t> </a:t>
            </a:r>
            <a:endParaRPr lang="en-US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1561-B3A7-0041-8893-33BEA8589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01" y="1313387"/>
            <a:ext cx="6802944" cy="3281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Native </a:t>
            </a:r>
            <a:r>
              <a:rPr lang="en-US" sz="2400" b="1" dirty="0"/>
              <a:t>speakers</a:t>
            </a:r>
            <a:r>
              <a:rPr lang="en-US" sz="2400" dirty="0"/>
              <a:t> of languages with </a:t>
            </a:r>
            <a:r>
              <a:rPr lang="en-US" sz="2400" b="1" dirty="0"/>
              <a:t>complex inflectional morphology </a:t>
            </a:r>
            <a:r>
              <a:rPr lang="en-US" sz="2400" dirty="0"/>
              <a:t>routinely </a:t>
            </a:r>
            <a:r>
              <a:rPr lang="en-US" sz="2400" b="1" dirty="0"/>
              <a:t>recognize</a:t>
            </a:r>
            <a:r>
              <a:rPr lang="en-US" sz="2400" dirty="0"/>
              <a:t> and </a:t>
            </a:r>
            <a:r>
              <a:rPr lang="en-US" sz="2400" b="1" dirty="0"/>
              <a:t>produce</a:t>
            </a:r>
            <a:r>
              <a:rPr lang="en-US" sz="2400" dirty="0"/>
              <a:t> forms that they have </a:t>
            </a:r>
            <a:r>
              <a:rPr lang="en-US" sz="2400" b="1" dirty="0"/>
              <a:t>never encountered.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Q: </a:t>
            </a:r>
            <a:r>
              <a:rPr lang="en-US" sz="2400" dirty="0"/>
              <a:t>How is this possible?</a:t>
            </a:r>
          </a:p>
          <a:p>
            <a:pPr marL="0" indent="0">
              <a:buNone/>
            </a:pPr>
            <a:r>
              <a:rPr lang="en-US" sz="2400" b="1" dirty="0"/>
              <a:t>A: </a:t>
            </a:r>
            <a:r>
              <a:rPr lang="en-US" sz="2400" dirty="0"/>
              <a:t>Inflectional morphology is mastered through exposure to </a:t>
            </a:r>
            <a:r>
              <a:rPr lang="en-US" sz="2400" b="1" dirty="0"/>
              <a:t>partially overlapping subsets of paradigms.</a:t>
            </a:r>
          </a:p>
        </p:txBody>
      </p:sp>
    </p:spTree>
    <p:extLst>
      <p:ext uri="{BB962C8B-B14F-4D97-AF65-F5344CB8AC3E}">
        <p14:creationId xmlns:p14="http://schemas.microsoft.com/office/powerpoint/2010/main" val="132148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48716-1569-CA4D-9545-B64500CB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-901701"/>
            <a:ext cx="8572500" cy="6170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F487191-D3D1-194A-B287-79481AE8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6" y="3689784"/>
            <a:ext cx="3414713" cy="1313260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100" b="1" dirty="0"/>
              <a:t>High frequency nouns in Czech show the same pattern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FC5699B-01AB-2049-99E1-339B83970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1536"/>
            <a:ext cx="3575447" cy="1313259"/>
          </a:xfrm>
          <a:prstGeom prst="wedgeRoundRectCallout">
            <a:avLst>
              <a:gd name="adj1" fmla="val 33004"/>
              <a:gd name="adj2" fmla="val -70118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LocSg</a:t>
            </a:r>
            <a:r>
              <a:rPr lang="nb-NO" sz="2100" b="1" dirty="0"/>
              <a:t> </a:t>
            </a:r>
            <a:r>
              <a:rPr lang="nb-NO" sz="2100" b="1" i="1" dirty="0"/>
              <a:t>p</a:t>
            </a:r>
            <a:r>
              <a:rPr lang="cs-CZ" sz="2100" b="1" i="1" dirty="0" err="1"/>
              <a:t>řípad</a:t>
            </a:r>
            <a:r>
              <a:rPr lang="cs-CZ" sz="2100" b="1" dirty="0"/>
              <a:t> </a:t>
            </a:r>
            <a:r>
              <a:rPr lang="nb-NO" sz="2100" b="1" dirty="0"/>
              <a:t>‘case’</a:t>
            </a:r>
            <a:r>
              <a:rPr lang="cs-CZ" sz="2100" b="1" dirty="0"/>
              <a:t>, </a:t>
            </a:r>
            <a:r>
              <a:rPr lang="cs-CZ" sz="2100" b="1" i="1" dirty="0"/>
              <a:t>základ</a:t>
            </a:r>
            <a:r>
              <a:rPr lang="nb-NO" sz="2100" b="1" dirty="0"/>
              <a:t> ‘</a:t>
            </a:r>
            <a:r>
              <a:rPr lang="nb-NO" sz="2100" b="1" dirty="0" err="1"/>
              <a:t>foundation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doba</a:t>
            </a:r>
            <a:r>
              <a:rPr lang="nb-NO" sz="2100" b="1" dirty="0"/>
              <a:t> ‘time </a:t>
            </a:r>
            <a:r>
              <a:rPr lang="nb-NO" sz="2100" b="1" dirty="0" err="1"/>
              <a:t>period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oblast</a:t>
            </a:r>
            <a:r>
              <a:rPr lang="nb-NO" sz="2100" b="1" dirty="0"/>
              <a:t> ‘region’</a:t>
            </a:r>
            <a:r>
              <a:rPr lang="cs-CZ" sz="2100" b="1" dirty="0"/>
              <a:t>, </a:t>
            </a:r>
            <a:r>
              <a:rPr lang="cs-CZ" sz="2100" b="1" i="1" dirty="0"/>
              <a:t>kolo</a:t>
            </a:r>
            <a:r>
              <a:rPr lang="nb-NO" sz="2100" b="1" dirty="0"/>
              <a:t> ‘</a:t>
            </a:r>
            <a:r>
              <a:rPr lang="nb-NO" sz="2100" b="1" dirty="0" err="1"/>
              <a:t>bicycle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trh</a:t>
            </a:r>
            <a:r>
              <a:rPr lang="nb-NO" sz="2100" b="1" dirty="0"/>
              <a:t> ‘</a:t>
            </a:r>
            <a:r>
              <a:rPr lang="nb-NO" sz="2100" b="1" dirty="0" err="1"/>
              <a:t>market</a:t>
            </a:r>
            <a:r>
              <a:rPr lang="nb-NO" sz="2100" b="1" dirty="0"/>
              <a:t>’</a:t>
            </a:r>
            <a:endParaRPr lang="en-US" sz="2100" b="1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C9AAD7E-1B96-7F4C-9033-A1F9D573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252" y="-21081"/>
            <a:ext cx="3575447" cy="1313259"/>
          </a:xfrm>
          <a:prstGeom prst="wedgeRoundRectCallout">
            <a:avLst>
              <a:gd name="adj1" fmla="val 44296"/>
              <a:gd name="adj2" fmla="val 6371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b-NO" sz="2100" b="1" dirty="0" err="1"/>
              <a:t>LocPl</a:t>
            </a:r>
            <a:r>
              <a:rPr lang="nb-NO" sz="2100" b="1" dirty="0"/>
              <a:t> </a:t>
            </a:r>
            <a:r>
              <a:rPr lang="nb-NO" sz="2100" b="1" i="1" dirty="0" err="1"/>
              <a:t>volba</a:t>
            </a:r>
            <a:r>
              <a:rPr lang="nb-NO" sz="2100" b="1" dirty="0"/>
              <a:t> ‘</a:t>
            </a:r>
            <a:r>
              <a:rPr lang="nb-NO" sz="2100" b="1" dirty="0" err="1"/>
              <a:t>election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nb-NO" sz="2100" b="1" i="1" dirty="0" err="1"/>
              <a:t>podm</a:t>
            </a:r>
            <a:r>
              <a:rPr lang="cs-CZ" sz="2100" b="1" i="1" dirty="0" err="1"/>
              <a:t>ínka</a:t>
            </a:r>
            <a:r>
              <a:rPr lang="nb-NO" sz="2100" b="1" dirty="0"/>
              <a:t> ‘</a:t>
            </a:r>
            <a:r>
              <a:rPr lang="cs-CZ" sz="2100" b="1" dirty="0" err="1"/>
              <a:t>condition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země</a:t>
            </a:r>
            <a:r>
              <a:rPr lang="nb-NO" sz="2100" b="1" dirty="0"/>
              <a:t> ‘</a:t>
            </a:r>
            <a:r>
              <a:rPr lang="cs-CZ" sz="2100" b="1" dirty="0"/>
              <a:t>country</a:t>
            </a:r>
            <a:r>
              <a:rPr lang="nb-NO" sz="2100" b="1" dirty="0"/>
              <a:t>’</a:t>
            </a:r>
            <a:endParaRPr lang="en-US" sz="2100" b="1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016F472E-BE7B-DB4D-93D6-539C0547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101" y="80782"/>
            <a:ext cx="3575447" cy="1313259"/>
          </a:xfrm>
          <a:prstGeom prst="wedgeRoundRectCallout">
            <a:avLst>
              <a:gd name="adj1" fmla="val -26449"/>
              <a:gd name="adj2" fmla="val 86320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cs-CZ" sz="2100" b="1" dirty="0" err="1"/>
              <a:t>GenPl</a:t>
            </a:r>
            <a:r>
              <a:rPr lang="nb-NO" sz="2100" b="1" dirty="0"/>
              <a:t> </a:t>
            </a:r>
            <a:r>
              <a:rPr lang="cs-CZ" sz="2100" b="1" dirty="0"/>
              <a:t> koruna </a:t>
            </a:r>
            <a:r>
              <a:rPr lang="nb-NO" sz="2100" b="1" dirty="0"/>
              <a:t>‘c</a:t>
            </a:r>
            <a:r>
              <a:rPr lang="cs-CZ" sz="2100" b="1" dirty="0" err="1"/>
              <a:t>rown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dolar</a:t>
            </a:r>
            <a:r>
              <a:rPr lang="nb-NO" sz="2100" b="1" dirty="0"/>
              <a:t> ‘</a:t>
            </a:r>
            <a:r>
              <a:rPr lang="cs-CZ" sz="2100" b="1" dirty="0" err="1"/>
              <a:t>dollar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milión</a:t>
            </a:r>
            <a:r>
              <a:rPr lang="nb-NO" sz="2100" b="1" dirty="0"/>
              <a:t> ‘</a:t>
            </a:r>
            <a:r>
              <a:rPr lang="cs-CZ" sz="2100" b="1" dirty="0" err="1"/>
              <a:t>million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procento</a:t>
            </a:r>
            <a:r>
              <a:rPr lang="nb-NO" sz="2100" b="1" dirty="0"/>
              <a:t> ‘</a:t>
            </a:r>
            <a:r>
              <a:rPr lang="cs-CZ" sz="2100" b="1" dirty="0" err="1"/>
              <a:t>percent</a:t>
            </a:r>
            <a:r>
              <a:rPr lang="nb-NO" sz="2100" b="1" dirty="0"/>
              <a:t>’</a:t>
            </a:r>
            <a:endParaRPr lang="en-US" sz="2100" b="1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F6DDB77-B33C-7E48-BB2F-6D8609398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503" y="3689784"/>
            <a:ext cx="3575447" cy="1313259"/>
          </a:xfrm>
          <a:prstGeom prst="wedgeRoundRectCallout">
            <a:avLst>
              <a:gd name="adj1" fmla="val -37741"/>
              <a:gd name="adj2" fmla="val -109001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cs-CZ" sz="2100" b="1" dirty="0" err="1"/>
              <a:t>DatPl</a:t>
            </a:r>
            <a:r>
              <a:rPr lang="nb-NO" sz="2100" b="1" dirty="0"/>
              <a:t> </a:t>
            </a:r>
            <a:r>
              <a:rPr lang="cs-CZ" sz="2100" b="1" i="1" dirty="0"/>
              <a:t>občan</a:t>
            </a:r>
            <a:r>
              <a:rPr lang="cs-CZ" sz="2100" b="1" dirty="0"/>
              <a:t> </a:t>
            </a:r>
            <a:r>
              <a:rPr lang="nb-NO" sz="2100" b="1" dirty="0"/>
              <a:t>‘</a:t>
            </a:r>
            <a:r>
              <a:rPr lang="cs-CZ" sz="2100" b="1" dirty="0" err="1"/>
              <a:t>citizen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podnikatel</a:t>
            </a:r>
            <a:r>
              <a:rPr lang="nb-NO" sz="2100" b="1" dirty="0"/>
              <a:t> ‘</a:t>
            </a:r>
            <a:r>
              <a:rPr lang="cs-CZ" sz="2100" b="1" dirty="0"/>
              <a:t>businessman</a:t>
            </a:r>
            <a:r>
              <a:rPr lang="nb-NO" sz="2100" b="1" dirty="0"/>
              <a:t>’</a:t>
            </a:r>
            <a:r>
              <a:rPr lang="cs-CZ" sz="2100" b="1" dirty="0"/>
              <a:t>, </a:t>
            </a:r>
            <a:r>
              <a:rPr lang="cs-CZ" sz="2100" b="1" i="1" dirty="0"/>
              <a:t>dítě</a:t>
            </a:r>
            <a:r>
              <a:rPr lang="nb-NO" sz="2100" b="1" dirty="0"/>
              <a:t> ‘</a:t>
            </a:r>
            <a:r>
              <a:rPr lang="cs-CZ" sz="2100" b="1" dirty="0" err="1"/>
              <a:t>child</a:t>
            </a:r>
            <a:r>
              <a:rPr lang="nb-NO" sz="2100" b="1" dirty="0"/>
              <a:t>’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68236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sz="2800" dirty="0"/>
              <a:t>3) Computational Experiment on Learning of Full vs. Partial Paradigms</a:t>
            </a:r>
            <a:endParaRPr lang="nb-NO" sz="2800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for nouns, verbs, and adjectives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8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3108486" y="684642"/>
            <a:ext cx="436960" cy="2470815"/>
          </a:xfrm>
          <a:prstGeom prst="leftBrace">
            <a:avLst>
              <a:gd name="adj1" fmla="val 8318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484855" y="470297"/>
            <a:ext cx="3613547" cy="667941"/>
          </a:xfrm>
          <a:prstGeom prst="wedgeRoundRectCallout">
            <a:avLst>
              <a:gd name="adj1" fmla="val -370"/>
              <a:gd name="adj2" fmla="val 11846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This is the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68057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70300" y="225029"/>
            <a:ext cx="7105673" cy="913209"/>
          </a:xfrm>
        </p:spPr>
        <p:txBody>
          <a:bodyPr>
            <a:noAutofit/>
          </a:bodyPr>
          <a:lstStyle/>
          <a:p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Computational experiment: </a:t>
            </a:r>
            <a:b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</a:b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nouns, verbs, adjectives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Based on an ordered list of the most frequent forms in </a:t>
            </a:r>
            <a:r>
              <a:rPr lang="en-US" altLang="en-US" sz="2200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endParaRPr lang="en-US" altLang="en-US" sz="2200" dirty="0">
              <a:latin typeface="+mn-lt"/>
              <a:ea typeface="ＭＳ Ｐゴシック" charset="-128"/>
              <a:cs typeface="Open Sans Light" charset="0"/>
            </a:endParaRPr>
          </a:p>
          <a:p>
            <a:r>
              <a:rPr lang="en-US" altLang="en-US" sz="2200" dirty="0">
                <a:latin typeface="+mn-lt"/>
                <a:ea typeface="ＭＳ Ｐゴシック" charset="-128"/>
                <a:cs typeface="Open Sans Light" charset="0"/>
              </a:rPr>
              <a:t>Machine learning: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100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200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300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400 most frequent forms, predict the next 100 most frequent forms</a:t>
            </a:r>
          </a:p>
          <a:p>
            <a:pPr lvl="1"/>
            <a:r>
              <a:rPr lang="en-US" altLang="en-US" dirty="0">
                <a:latin typeface="+mn-lt"/>
                <a:ea typeface="ＭＳ Ｐゴシック" charset="-128"/>
                <a:cs typeface="Open Sans Light" charset="0"/>
              </a:rPr>
              <a:t>Given the 500 most frequent forms, predict the next 100 most frequent forms</a:t>
            </a:r>
          </a:p>
          <a:p>
            <a:pPr lvl="1"/>
            <a:r>
              <a:rPr lang="mr-IN" altLang="en-US" dirty="0">
                <a:latin typeface="+mn-lt"/>
                <a:ea typeface="ＭＳ Ｐゴシック" charset="-128"/>
                <a:cs typeface="Open Sans Light" charset="0"/>
              </a:rPr>
              <a:t>…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until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5400,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when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SynTagRus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runs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out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</a:t>
            </a:r>
            <a:r>
              <a:rPr lang="nb-NO" altLang="en-US" dirty="0" err="1">
                <a:latin typeface="+mn-lt"/>
                <a:ea typeface="ＭＳ Ｐゴシック" charset="-128"/>
                <a:cs typeface="Open Sans Light" charset="0"/>
              </a:rPr>
              <a:t>of</a:t>
            </a:r>
            <a:r>
              <a:rPr lang="nb-NO" altLang="en-US" dirty="0">
                <a:latin typeface="+mn-lt"/>
                <a:ea typeface="ＭＳ Ｐゴシック" charset="-128"/>
                <a:cs typeface="Open Sans Light" charset="0"/>
              </a:rPr>
              <a:t> data</a:t>
            </a:r>
          </a:p>
          <a:p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  <a:p>
            <a:pPr lvl="1"/>
            <a:endParaRPr lang="en-US" altLang="en-US" dirty="0">
              <a:latin typeface="Open Sans Light" charset="0"/>
              <a:ea typeface="ＭＳ Ｐゴシック" charset="-128"/>
              <a:cs typeface="Open Sans Light" charset="0"/>
            </a:endParaRP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 rot="5400000">
            <a:off x="6614906" y="511434"/>
            <a:ext cx="436959" cy="2897531"/>
          </a:xfrm>
          <a:prstGeom prst="leftBrace">
            <a:avLst>
              <a:gd name="adj1" fmla="val 8322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4781973" y="547359"/>
            <a:ext cx="4019998" cy="667941"/>
          </a:xfrm>
          <a:prstGeom prst="wedgeRoundRectCallout">
            <a:avLst>
              <a:gd name="adj1" fmla="val -370"/>
              <a:gd name="adj2" fmla="val 118463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This is the testing data</a:t>
            </a:r>
          </a:p>
        </p:txBody>
      </p:sp>
    </p:spTree>
    <p:extLst>
      <p:ext uri="{BB962C8B-B14F-4D97-AF65-F5344CB8AC3E}">
        <p14:creationId xmlns:p14="http://schemas.microsoft.com/office/powerpoint/2010/main" val="97223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260873" y="720329"/>
          <a:ext cx="6740127" cy="4445083"/>
        </p:xfrm>
        <a:graphic>
          <a:graphicData uri="http://schemas.openxmlformats.org/drawingml/2006/table">
            <a:tbl>
              <a:tblPr/>
              <a:tblGrid>
                <a:gridCol w="104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Frequency &amp; Form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Lemma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POS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Parse of form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1447 может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мочь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Aspect=Imp|Mood=Ind|Number=Sing|Person=3|Tense=Pres|VerbForm=Fin|Voice=Act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1286 года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999 лет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832 году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год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813 время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время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Animacy=Inan|Case=Acc|Gender=Neut|Number=Sing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678 россии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россия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571 могут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мочь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Aspect=Imp|Mood=Ind|Number=Plur|Person=3|Tense=Pres|VerbForm=Fin|Voice=Act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571 люди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человек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Animacy=Anim|Case=Nom|Gender=Masc|Number=Plur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543 россии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россия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436 является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являться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VERB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Aspect=Imp|Mood=Ind|Number=Sing|Person=3|Tense=Pres|VerbForm=Fin|Voice=Act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416 случае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случай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Animacy=Inan|Case=Loc|Gender=Masc|Number=Sing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411 людей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человек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Animacy=Anim|Case=Gen|Gender=Masc|Number=Plur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403 страны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страна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400 жизни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жизнь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NOUN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Animacy=Inan|Case=Gen|Gender=Fem|Number=Sing</a:t>
                      </a:r>
                      <a:endParaRPr kumimoji="0" lang="en-GB" altLang="x-none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0259" name="TextBox 4"/>
          <p:cNvSpPr txBox="1">
            <a:spLocks noChangeArrowheads="1"/>
          </p:cNvSpPr>
          <p:nvPr/>
        </p:nvSpPr>
        <p:spPr bwMode="auto">
          <a:xfrm>
            <a:off x="1208689" y="179785"/>
            <a:ext cx="6855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</a:rPr>
              <a:t>Data for training and testing from </a:t>
            </a:r>
            <a:r>
              <a:rPr lang="en-US" altLang="en-US" sz="2800" b="1" dirty="0" err="1">
                <a:latin typeface="+mj-lt"/>
              </a:rPr>
              <a:t>SynTagRus</a:t>
            </a:r>
            <a:endParaRPr lang="en-US" alt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317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475185" y="1017985"/>
            <a:ext cx="3242072" cy="1695450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So the model that gets the most input should be the most successful, right?</a:t>
            </a:r>
          </a:p>
        </p:txBody>
      </p:sp>
    </p:spTree>
    <p:extLst>
      <p:ext uri="{BB962C8B-B14F-4D97-AF65-F5344CB8AC3E}">
        <p14:creationId xmlns:p14="http://schemas.microsoft.com/office/powerpoint/2010/main" val="634777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1475185" y="1017985"/>
            <a:ext cx="3242072" cy="1695450"/>
          </a:xfrm>
          <a:prstGeom prst="wedgeRoundRectCallout">
            <a:avLst>
              <a:gd name="adj1" fmla="val 67222"/>
              <a:gd name="adj2" fmla="val 267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So the model that gets the most input should be the most successful, right?</a:t>
            </a:r>
          </a:p>
        </p:txBody>
      </p:sp>
      <p:pic>
        <p:nvPicPr>
          <p:cNvPr id="4" name="Picture 2" descr="xcesss Bagg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189435"/>
            <a:ext cx="2019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6253655" y="0"/>
            <a:ext cx="2063396" cy="746234"/>
          </a:xfrm>
          <a:prstGeom prst="wedgeRoundRectCallout">
            <a:avLst>
              <a:gd name="adj1" fmla="val 34113"/>
              <a:gd name="adj2" fmla="val 130805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Maybe not</a:t>
            </a:r>
            <a:r>
              <a:rPr lang="mr-IN" sz="2700" b="1" dirty="0"/>
              <a:t>…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10012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607594" y="621507"/>
            <a:ext cx="3546872" cy="1950244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4273153" y="3274219"/>
            <a:ext cx="3242072" cy="1695450"/>
          </a:xfrm>
          <a:prstGeom prst="wedgeRoundRectCallout">
            <a:avLst>
              <a:gd name="adj1" fmla="val -14662"/>
              <a:gd name="adj2" fmla="val -90037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1800-5400: </a:t>
            </a:r>
          </a:p>
          <a:p>
            <a:pPr algn="ctr">
              <a:defRPr/>
            </a:pPr>
            <a:r>
              <a:rPr lang="en-US" sz="2700" b="1" dirty="0"/>
              <a:t>Single forms model outperforms </a:t>
            </a:r>
          </a:p>
          <a:p>
            <a:pPr algn="ctr">
              <a:defRPr/>
            </a:pPr>
            <a:r>
              <a:rPr lang="en-US" sz="2700" b="1" dirty="0"/>
              <a:t>full paradigms</a:t>
            </a:r>
          </a:p>
        </p:txBody>
      </p:sp>
    </p:spTree>
    <p:extLst>
      <p:ext uri="{BB962C8B-B14F-4D97-AF65-F5344CB8AC3E}">
        <p14:creationId xmlns:p14="http://schemas.microsoft.com/office/powerpoint/2010/main" val="68876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9F24-7C64-D243-930C-BA2884B2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Russian?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09CE-88F9-A842-B4CF-ECAA2372C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well-documented</a:t>
            </a:r>
            <a:r>
              <a:rPr lang="en-US" sz="2400" dirty="0"/>
              <a:t> </a:t>
            </a:r>
          </a:p>
          <a:p>
            <a:r>
              <a:rPr lang="en-US" sz="2400" dirty="0"/>
              <a:t>large hand-annotated/corrected </a:t>
            </a:r>
            <a:r>
              <a:rPr lang="en-US" sz="2400" b="1" dirty="0"/>
              <a:t>corpus</a:t>
            </a:r>
            <a:r>
              <a:rPr lang="en-US" sz="2400" dirty="0"/>
              <a:t> (</a:t>
            </a:r>
            <a:r>
              <a:rPr lang="en-US" sz="2400" dirty="0" err="1"/>
              <a:t>SynTagRus</a:t>
            </a:r>
            <a:r>
              <a:rPr lang="en-US" sz="2400" dirty="0"/>
              <a:t>)</a:t>
            </a:r>
            <a:r>
              <a:rPr lang="nb-NO" sz="2400" dirty="0"/>
              <a:t> </a:t>
            </a:r>
          </a:p>
          <a:p>
            <a:r>
              <a:rPr lang="en-US" sz="2400" dirty="0"/>
              <a:t>morphologically relatively </a:t>
            </a:r>
            <a:r>
              <a:rPr lang="en-US" sz="2400" b="1" dirty="0"/>
              <a:t>complex</a:t>
            </a:r>
            <a:r>
              <a:rPr lang="nb-NO" sz="2400" dirty="0"/>
              <a:t> </a:t>
            </a:r>
          </a:p>
          <a:p>
            <a:pPr lvl="1"/>
            <a:r>
              <a:rPr lang="nb-NO" sz="2400" dirty="0" err="1"/>
              <a:t>relatively</a:t>
            </a:r>
            <a:r>
              <a:rPr lang="nb-NO" sz="2400" dirty="0"/>
              <a:t> </a:t>
            </a:r>
            <a:r>
              <a:rPr lang="nb-NO" sz="2400" dirty="0" err="1"/>
              <a:t>large</a:t>
            </a:r>
            <a:r>
              <a:rPr lang="nb-NO" sz="2400" dirty="0"/>
              <a:t> </a:t>
            </a:r>
            <a:r>
              <a:rPr lang="nb-NO" sz="2400" dirty="0" err="1"/>
              <a:t>numbers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forms in </a:t>
            </a:r>
            <a:r>
              <a:rPr lang="nb-NO" sz="2400" b="1" dirty="0" err="1"/>
              <a:t>paradigms</a:t>
            </a:r>
            <a:endParaRPr lang="nb-NO" sz="2400" b="1" dirty="0"/>
          </a:p>
          <a:p>
            <a:pPr lvl="1"/>
            <a:r>
              <a:rPr lang="nb-NO" sz="2400" dirty="0" err="1"/>
              <a:t>relatively</a:t>
            </a:r>
            <a:r>
              <a:rPr lang="nb-NO" sz="2400" dirty="0"/>
              <a:t> </a:t>
            </a:r>
            <a:r>
              <a:rPr lang="nb-NO" sz="2400" dirty="0" err="1"/>
              <a:t>numerous</a:t>
            </a:r>
            <a:r>
              <a:rPr lang="nb-NO" sz="2400" dirty="0"/>
              <a:t> </a:t>
            </a:r>
            <a:r>
              <a:rPr lang="en-US" sz="2400" b="1" dirty="0"/>
              <a:t>inflectional classes</a:t>
            </a:r>
            <a:r>
              <a:rPr lang="nb-NO" sz="2400" b="1" dirty="0"/>
              <a:t> </a:t>
            </a:r>
          </a:p>
          <a:p>
            <a:pPr lvl="1"/>
            <a:r>
              <a:rPr lang="nb-NO" sz="2400" dirty="0" err="1"/>
              <a:t>high</a:t>
            </a:r>
            <a:r>
              <a:rPr lang="nb-NO" sz="2400" dirty="0"/>
              <a:t> </a:t>
            </a:r>
            <a:r>
              <a:rPr lang="en-US" sz="2400" dirty="0"/>
              <a:t>proportion of </a:t>
            </a:r>
            <a:r>
              <a:rPr lang="en-US" sz="2400" b="1" dirty="0"/>
              <a:t>irregular and </a:t>
            </a:r>
            <a:r>
              <a:rPr lang="en-US" sz="2400" b="1" dirty="0" err="1"/>
              <a:t>suppletive</a:t>
            </a:r>
            <a:r>
              <a:rPr lang="en-US" sz="2400" b="1" dirty="0"/>
              <a:t> </a:t>
            </a:r>
            <a:r>
              <a:rPr lang="en-US" sz="2400" dirty="0"/>
              <a:t>word forms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280FB-83F9-3F43-9645-4A67CEE69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4" b="21329"/>
          <a:stretch/>
        </p:blipFill>
        <p:spPr>
          <a:xfrm>
            <a:off x="6477000" y="0"/>
            <a:ext cx="2667000" cy="17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8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29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0" y="1511033"/>
            <a:ext cx="3242072" cy="2437209"/>
          </a:xfrm>
          <a:prstGeom prst="wedgeRoundRectCallout">
            <a:avLst>
              <a:gd name="adj1" fmla="val 77103"/>
              <a:gd name="adj2" fmla="val -28445"/>
              <a:gd name="adj3" fmla="val 16667"/>
            </a:avLst>
          </a:prstGeom>
          <a:solidFill>
            <a:srgbClr val="92D050"/>
          </a:solidFill>
          <a:ln w="76200">
            <a:solidFill>
              <a:srgbClr val="00B05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Excess data is probably overpopulating the search domain </a:t>
            </a:r>
          </a:p>
        </p:txBody>
      </p:sp>
      <p:pic>
        <p:nvPicPr>
          <p:cNvPr id="5" name="Picture 4" descr="mage result for overpacked suitcas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81" l="3105" r="9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62" y="2234794"/>
            <a:ext cx="5044966" cy="33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06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0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  <p:sp>
        <p:nvSpPr>
          <p:cNvPr id="3" name="Rounded Rectangular Callout 2"/>
          <p:cNvSpPr>
            <a:spLocks noChangeArrowheads="1"/>
          </p:cNvSpPr>
          <p:nvPr/>
        </p:nvSpPr>
        <p:spPr bwMode="auto">
          <a:xfrm>
            <a:off x="0" y="199697"/>
            <a:ext cx="3289738" cy="2650373"/>
          </a:xfrm>
          <a:prstGeom prst="wedgeRoundRectCallout">
            <a:avLst>
              <a:gd name="adj1" fmla="val 38769"/>
              <a:gd name="adj2" fmla="val 83216"/>
              <a:gd name="adj3" fmla="val 16667"/>
            </a:avLst>
          </a:prstGeom>
          <a:solidFill>
            <a:srgbClr val="C36FFA"/>
          </a:solidFill>
          <a:ln w="76200">
            <a:solidFill>
              <a:srgbClr val="7030A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After 11 iterations, the errors committed by the single forms model are consistently smaller</a:t>
            </a:r>
          </a:p>
        </p:txBody>
      </p:sp>
      <p:pic>
        <p:nvPicPr>
          <p:cNvPr id="4" name="Picture 2" descr="mage result for travel 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7565" r="2407" b="12012"/>
          <a:stretch/>
        </p:blipFill>
        <p:spPr bwMode="auto">
          <a:xfrm>
            <a:off x="4099033" y="642903"/>
            <a:ext cx="2448911" cy="21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05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+mj-lt"/>
                <a:ea typeface="ＭＳ Ｐゴシック" charset="-128"/>
                <a:cs typeface="Open Sans" charset="0"/>
              </a:rPr>
              <a:t>What this means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756745" y="1313260"/>
            <a:ext cx="7693572" cy="361592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A given word typically appears in only a handful of forms</a:t>
            </a:r>
          </a:p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Those word forms are motivated by constructions and collocations most typical for the word</a:t>
            </a:r>
          </a:p>
          <a:p>
            <a:r>
              <a:rPr lang="en-US" altLang="en-US" sz="2400" dirty="0">
                <a:latin typeface="+mn-lt"/>
                <a:ea typeface="ＭＳ Ｐゴシック" charset="-128"/>
                <a:cs typeface="Open Sans Light" charset="0"/>
              </a:rPr>
              <a:t>Learning is potentially enhanced by focus only on the most typical word forms attested for given lexemes: accuracy increases and severity of errors decreases</a:t>
            </a:r>
          </a:p>
        </p:txBody>
      </p:sp>
    </p:spTree>
    <p:extLst>
      <p:ext uri="{BB962C8B-B14F-4D97-AF65-F5344CB8AC3E}">
        <p14:creationId xmlns:p14="http://schemas.microsoft.com/office/powerpoint/2010/main" val="672153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packed suitc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3641"/>
          <a:stretch/>
        </p:blipFill>
        <p:spPr bwMode="auto">
          <a:xfrm>
            <a:off x="3962402" y="1382787"/>
            <a:ext cx="5528439" cy="37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So how can we escape from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this overstuffed suitcase?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6488" y="1319786"/>
            <a:ext cx="3669995" cy="3823714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+mn-lt"/>
                <a:ea typeface="ＭＳ Ｐゴシック" charset="-128"/>
                <a:cs typeface="Open Sans Light" charset="0"/>
              </a:rPr>
              <a:t>Textbooks have always focused on certain forms and constructions</a:t>
            </a:r>
          </a:p>
          <a:p>
            <a:r>
              <a:rPr lang="en-US" altLang="en-US" sz="2800" dirty="0">
                <a:latin typeface="+mn-lt"/>
                <a:ea typeface="ＭＳ Ｐゴシック" charset="-128"/>
                <a:cs typeface="Open Sans Light" charset="0"/>
              </a:rPr>
              <a:t>Now we can do this in a scientific, consistent way</a:t>
            </a:r>
          </a:p>
        </p:txBody>
      </p:sp>
    </p:spTree>
    <p:extLst>
      <p:ext uri="{BB962C8B-B14F-4D97-AF65-F5344CB8AC3E}">
        <p14:creationId xmlns:p14="http://schemas.microsoft.com/office/powerpoint/2010/main" val="856897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41737" y="225156"/>
            <a:ext cx="8308679" cy="91269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+mj-lt"/>
                <a:ea typeface="ＭＳ Ｐゴシック" charset="-128"/>
                <a:cs typeface="Open Sans" charset="0"/>
              </a:rPr>
              <a:t>Introducing the </a:t>
            </a:r>
            <a:r>
              <a:rPr lang="en-US" altLang="en-US" sz="4000" dirty="0" err="1">
                <a:latin typeface="+mj-lt"/>
                <a:ea typeface="ＭＳ Ｐゴシック" charset="-128"/>
                <a:cs typeface="Open Sans" charset="0"/>
              </a:rPr>
              <a:t>SMARTool</a:t>
            </a:r>
            <a:endParaRPr lang="en-US" altLang="en-US" sz="4000" dirty="0">
              <a:latin typeface="+mj-lt"/>
              <a:ea typeface="ＭＳ Ｐゴシック" charset="-128"/>
              <a:cs typeface="Open Sans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2678253" y="1250732"/>
            <a:ext cx="5872163" cy="3823714"/>
          </a:xfrm>
        </p:spPr>
        <p:txBody>
          <a:bodyPr>
            <a:noAutofit/>
          </a:bodyPr>
          <a:lstStyle/>
          <a:p>
            <a:r>
              <a:rPr lang="en-US" altLang="en-US" sz="2200" b="1" dirty="0">
                <a:latin typeface="+mn-lt"/>
                <a:ea typeface="ＭＳ Ｐゴシック" charset="-128"/>
                <a:cs typeface="Open Sans Light" charset="0"/>
              </a:rPr>
              <a:t>Strategic Mastery of Russian Tool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ea typeface="ＭＳ Ｐゴシック" charset="-128"/>
              </a:rPr>
              <a:t>(</a:t>
            </a:r>
            <a:r>
              <a:rPr lang="en-US" sz="2200" dirty="0">
                <a:latin typeface="+mn-lt"/>
              </a:rPr>
              <a:t>funded by </a:t>
            </a:r>
            <a:r>
              <a:rPr lang="en-US" sz="2200" dirty="0" err="1">
                <a:latin typeface="+mn-lt"/>
              </a:rPr>
              <a:t>Senter</a:t>
            </a:r>
            <a:r>
              <a:rPr lang="en-US" sz="2200" dirty="0">
                <a:latin typeface="+mn-lt"/>
              </a:rPr>
              <a:t> for </a:t>
            </a:r>
            <a:r>
              <a:rPr lang="en-US" sz="2200" dirty="0" err="1">
                <a:latin typeface="+mn-lt"/>
              </a:rPr>
              <a:t>Internasjonalisering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av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Utdanning</a:t>
            </a:r>
            <a:r>
              <a:rPr lang="en-US" sz="2200" dirty="0">
                <a:latin typeface="+mn-lt"/>
              </a:rPr>
              <a:t>)</a:t>
            </a:r>
          </a:p>
          <a:p>
            <a:r>
              <a:rPr lang="nb-NO" sz="2200" dirty="0">
                <a:latin typeface="+mn-lt"/>
              </a:rPr>
              <a:t>The </a:t>
            </a:r>
            <a:r>
              <a:rPr lang="nb-NO" sz="2200" dirty="0" err="1">
                <a:latin typeface="+mn-lt"/>
              </a:rPr>
              <a:t>user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can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browse</a:t>
            </a:r>
            <a:r>
              <a:rPr lang="nb-NO" sz="2200" dirty="0">
                <a:latin typeface="+mn-lt"/>
              </a:rPr>
              <a:t> over 3000 Russian </a:t>
            </a:r>
            <a:r>
              <a:rPr lang="nb-NO" sz="2200" dirty="0" err="1">
                <a:latin typeface="+mn-lt"/>
              </a:rPr>
              <a:t>words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according</a:t>
            </a:r>
            <a:r>
              <a:rPr lang="nb-NO" sz="2200" dirty="0">
                <a:latin typeface="+mn-lt"/>
              </a:rPr>
              <a:t> to </a:t>
            </a:r>
            <a:r>
              <a:rPr lang="nb-NO" sz="2200" dirty="0" err="1">
                <a:latin typeface="+mn-lt"/>
              </a:rPr>
              <a:t>proficiency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level</a:t>
            </a:r>
            <a:r>
              <a:rPr lang="nb-NO" sz="2200" dirty="0">
                <a:latin typeface="+mn-lt"/>
              </a:rPr>
              <a:t>, </a:t>
            </a:r>
            <a:r>
              <a:rPr lang="nb-NO" sz="2200" dirty="0" err="1">
                <a:latin typeface="+mn-lt"/>
              </a:rPr>
              <a:t>topic</a:t>
            </a:r>
            <a:r>
              <a:rPr lang="nb-NO" sz="2200" dirty="0">
                <a:latin typeface="+mn-lt"/>
              </a:rPr>
              <a:t>, </a:t>
            </a:r>
            <a:r>
              <a:rPr lang="nb-NO" sz="2200" dirty="0" err="1">
                <a:latin typeface="+mn-lt"/>
              </a:rPr>
              <a:t>textbook</a:t>
            </a:r>
            <a:r>
              <a:rPr lang="nb-NO" sz="2200" dirty="0">
                <a:latin typeface="+mn-lt"/>
              </a:rPr>
              <a:t>, and </a:t>
            </a:r>
            <a:r>
              <a:rPr lang="nb-NO" sz="2200" dirty="0" err="1">
                <a:latin typeface="+mn-lt"/>
              </a:rPr>
              <a:t>grammatical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categories</a:t>
            </a:r>
            <a:r>
              <a:rPr lang="nb-NO" sz="2200" dirty="0">
                <a:latin typeface="+mn-lt"/>
              </a:rPr>
              <a:t>.</a:t>
            </a:r>
          </a:p>
          <a:p>
            <a:r>
              <a:rPr lang="nb-NO" sz="2200" dirty="0">
                <a:latin typeface="+mn-lt"/>
              </a:rPr>
              <a:t>For </a:t>
            </a:r>
            <a:r>
              <a:rPr lang="nb-NO" sz="2200" dirty="0" err="1">
                <a:latin typeface="+mn-lt"/>
              </a:rPr>
              <a:t>each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word</a:t>
            </a:r>
            <a:r>
              <a:rPr lang="nb-NO" sz="2200" dirty="0">
                <a:latin typeface="+mn-lt"/>
              </a:rPr>
              <a:t>, </a:t>
            </a:r>
            <a:r>
              <a:rPr lang="nb-NO" sz="2200" dirty="0" err="1">
                <a:latin typeface="+mn-lt"/>
              </a:rPr>
              <a:t>the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SMARTool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provides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the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three</a:t>
            </a:r>
            <a:r>
              <a:rPr lang="nb-NO" sz="2200" dirty="0">
                <a:latin typeface="+mn-lt"/>
              </a:rPr>
              <a:t> most </a:t>
            </a:r>
            <a:r>
              <a:rPr lang="nb-NO" sz="2200" dirty="0" err="1">
                <a:latin typeface="+mn-lt"/>
              </a:rPr>
              <a:t>common</a:t>
            </a:r>
            <a:r>
              <a:rPr lang="nb-NO" sz="2200" dirty="0">
                <a:latin typeface="+mn-lt"/>
              </a:rPr>
              <a:t> forms, </a:t>
            </a:r>
            <a:r>
              <a:rPr lang="nb-NO" sz="2200" dirty="0" err="1">
                <a:latin typeface="+mn-lt"/>
              </a:rPr>
              <a:t>plus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example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sentences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that</a:t>
            </a:r>
            <a:r>
              <a:rPr lang="nb-NO" sz="2200" dirty="0">
                <a:latin typeface="+mn-lt"/>
              </a:rPr>
              <a:t> show </a:t>
            </a:r>
            <a:r>
              <a:rPr lang="nb-NO" sz="2200" dirty="0" err="1">
                <a:latin typeface="+mn-lt"/>
              </a:rPr>
              <a:t>typical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collocations</a:t>
            </a:r>
            <a:r>
              <a:rPr lang="nb-NO" sz="2200" dirty="0">
                <a:latin typeface="+mn-lt"/>
              </a:rPr>
              <a:t> and </a:t>
            </a:r>
            <a:r>
              <a:rPr lang="nb-NO" sz="2200" dirty="0" err="1">
                <a:latin typeface="+mn-lt"/>
              </a:rPr>
              <a:t>grammatical</a:t>
            </a:r>
            <a:r>
              <a:rPr lang="nb-NO" sz="2200" dirty="0">
                <a:latin typeface="+mn-lt"/>
              </a:rPr>
              <a:t> </a:t>
            </a:r>
            <a:r>
              <a:rPr lang="nb-NO" sz="2200" dirty="0" err="1">
                <a:latin typeface="+mn-lt"/>
              </a:rPr>
              <a:t>constructions</a:t>
            </a:r>
            <a:r>
              <a:rPr lang="nb-NO" sz="22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+mn-lt"/>
            </a:endParaRPr>
          </a:p>
          <a:p>
            <a:endParaRPr lang="en-US" altLang="en-US" sz="2600" dirty="0">
              <a:latin typeface="+mn-lt"/>
              <a:ea typeface="ＭＳ Ｐゴシック" charset="-128"/>
              <a:cs typeface="Open Sans Light" charset="0"/>
            </a:endParaRPr>
          </a:p>
        </p:txBody>
      </p:sp>
      <p:pic>
        <p:nvPicPr>
          <p:cNvPr id="5" name="Picture 4" descr="mage result for packing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" y="1250731"/>
            <a:ext cx="2330332" cy="382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6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+mj-lt"/>
              </a:rPr>
              <a:t>Evidence for strategically focusing learning on key forms and constructions (instead of full paradigms)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376322"/>
            <a:ext cx="5572845" cy="3535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Russian and the relationship between </a:t>
            </a:r>
            <a:r>
              <a:rPr lang="en-US" sz="2000" b="1" dirty="0">
                <a:latin typeface="+mn-lt"/>
              </a:rPr>
              <a:t>paradigm size and number of full paradigms for nouns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There are </a:t>
            </a:r>
            <a:r>
              <a:rPr lang="en-US" sz="2000" b="1" dirty="0">
                <a:latin typeface="+mn-lt"/>
              </a:rPr>
              <a:t>1-3 word </a:t>
            </a:r>
            <a:r>
              <a:rPr lang="en-US" sz="2000" dirty="0">
                <a:latin typeface="+mn-lt"/>
              </a:rPr>
              <a:t>forms that account for most of the frequency of any word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Those 1-3 word forms are </a:t>
            </a:r>
            <a:r>
              <a:rPr lang="en-US" sz="2000" b="1" dirty="0">
                <a:latin typeface="+mn-lt"/>
              </a:rPr>
              <a:t>motivated by typical  grammatical constructions and collocations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In aggregate, </a:t>
            </a:r>
            <a:r>
              <a:rPr lang="en-US" sz="2000" b="1" dirty="0">
                <a:latin typeface="+mn-lt"/>
              </a:rPr>
              <a:t>partially overlapping subsets of forms populate the space of  the paradigm</a:t>
            </a:r>
          </a:p>
          <a:p>
            <a:pPr>
              <a:defRPr/>
            </a:pPr>
            <a:r>
              <a:rPr lang="en-US" sz="2000" b="1" dirty="0">
                <a:latin typeface="+mn-lt"/>
              </a:rPr>
              <a:t>Computational experiment </a:t>
            </a:r>
            <a:r>
              <a:rPr lang="en-US" sz="2000" dirty="0">
                <a:latin typeface="+mn-lt"/>
              </a:rPr>
              <a:t>comparing training on full paradigms vs. single forms</a:t>
            </a:r>
          </a:p>
        </p:txBody>
      </p:sp>
      <p:pic>
        <p:nvPicPr>
          <p:cNvPr id="4" name="Picture 4" descr="mage result for overpacked suitcas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8" b="98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62" y="1168849"/>
            <a:ext cx="3142938" cy="23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001062" y="3657600"/>
            <a:ext cx="2796098" cy="1093076"/>
          </a:xfrm>
          <a:prstGeom prst="wedgeRoundRectCallout">
            <a:avLst>
              <a:gd name="adj1" fmla="val -11513"/>
              <a:gd name="adj2" fmla="val -10384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Memorizing full paradigms for all words is like overstuffing your suitcase</a:t>
            </a:r>
          </a:p>
        </p:txBody>
      </p:sp>
    </p:spTree>
    <p:extLst>
      <p:ext uri="{BB962C8B-B14F-4D97-AF65-F5344CB8AC3E}">
        <p14:creationId xmlns:p14="http://schemas.microsoft.com/office/powerpoint/2010/main" val="89889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A48B-F2A3-4E4A-A787-05830A3E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3 Types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E1FB-9CCD-0A49-9536-3AD78845E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1) Comparison of the Percentages of Full Paradigms Attested in Corpora</a:t>
            </a:r>
            <a:r>
              <a:rPr lang="nb-NO" sz="2400" dirty="0"/>
              <a:t>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en-US" sz="2400" dirty="0"/>
              <a:t>2) Corpus Distribution of Partial Subsets of Paradigms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en-US" sz="2400" dirty="0"/>
              <a:t>3) Computational Experiment on Learning of Full vs. Partial Paradigms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0030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065E-037D-C446-901C-4E159CD2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1) Comparison of the Percentages of Full Paradigms Attested in Corpora</a:t>
            </a:r>
            <a:r>
              <a:rPr lang="nb-NO" sz="2800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2F77-C241-D84D-B53C-7D4EF0798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Zipfian distribution</a:t>
            </a:r>
            <a:r>
              <a:rPr lang="en-US" sz="2400" dirty="0"/>
              <a:t>: what it means for paradigms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Corpus comparison </a:t>
            </a:r>
            <a:r>
              <a:rPr lang="en-US" sz="2400" dirty="0"/>
              <a:t>across five languages with nominal paradigm sizes ranging from 2 to 28 forms</a:t>
            </a:r>
            <a:r>
              <a:rPr lang="nb-NO" sz="2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2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065E-037D-C446-901C-4E159CD2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err="1"/>
              <a:t>Zipf’s</a:t>
            </a:r>
            <a:r>
              <a:rPr lang="nb-NO" sz="2800" dirty="0"/>
              <a:t> (1949) </a:t>
            </a:r>
            <a:r>
              <a:rPr lang="nb-NO" sz="2800" dirty="0" err="1"/>
              <a:t>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2F77-C241-D84D-B53C-7D4EF079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9" y="1313387"/>
            <a:ext cx="8473701" cy="3281235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/>
              <a:t>Word </a:t>
            </a:r>
            <a:r>
              <a:rPr lang="nb-NO" sz="2400" b="1" dirty="0" err="1"/>
              <a:t>frequency</a:t>
            </a:r>
            <a:r>
              <a:rPr lang="nb-NO" sz="2400" b="1" dirty="0"/>
              <a:t> </a:t>
            </a:r>
            <a:r>
              <a:rPr lang="nb-NO" sz="2400" dirty="0"/>
              <a:t>is </a:t>
            </a:r>
            <a:r>
              <a:rPr lang="nb-NO" sz="2400" dirty="0" err="1"/>
              <a:t>inversely</a:t>
            </a:r>
            <a:r>
              <a:rPr lang="nb-NO" sz="2400" dirty="0"/>
              <a:t> </a:t>
            </a:r>
            <a:r>
              <a:rPr lang="nb-NO" sz="2400" dirty="0" err="1"/>
              <a:t>proportional</a:t>
            </a:r>
            <a:r>
              <a:rPr lang="nb-NO" sz="2400" dirty="0"/>
              <a:t> to </a:t>
            </a:r>
            <a:r>
              <a:rPr lang="nb-NO" sz="2400" dirty="0" err="1"/>
              <a:t>frequency</a:t>
            </a:r>
            <a:r>
              <a:rPr lang="nb-NO" sz="2400" dirty="0"/>
              <a:t> rank.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Zipfian distribution: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err="1"/>
              <a:t>Few</a:t>
            </a:r>
            <a:r>
              <a:rPr lang="nb-NO" sz="2400" dirty="0"/>
              <a:t> </a:t>
            </a:r>
            <a:r>
              <a:rPr lang="nb-NO" sz="2400" dirty="0" err="1"/>
              <a:t>words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high</a:t>
            </a:r>
            <a:r>
              <a:rPr lang="nb-NO" sz="2400" dirty="0"/>
              <a:t> </a:t>
            </a:r>
            <a:r>
              <a:rPr lang="nb-NO" sz="2400" dirty="0" err="1"/>
              <a:t>frequency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	Sharp </a:t>
            </a:r>
            <a:r>
              <a:rPr lang="nb-NO" sz="2400" dirty="0" err="1"/>
              <a:t>decline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 err="1"/>
              <a:t>Hapaxes</a:t>
            </a:r>
            <a:r>
              <a:rPr lang="nb-NO" sz="2400" dirty="0"/>
              <a:t> </a:t>
            </a:r>
            <a:r>
              <a:rPr lang="nb-NO" sz="2400" dirty="0" err="1"/>
              <a:t>accounting</a:t>
            </a:r>
            <a:r>
              <a:rPr lang="nb-NO" sz="2400" dirty="0"/>
              <a:t> for ~50%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unique</a:t>
            </a:r>
            <a:r>
              <a:rPr lang="nb-NO" sz="2400" dirty="0"/>
              <a:t> </a:t>
            </a:r>
            <a:r>
              <a:rPr lang="nb-NO" sz="2400" dirty="0" err="1"/>
              <a:t>lexemes</a:t>
            </a:r>
            <a:endParaRPr lang="nb-NO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557213" indent="-214313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857250" indent="-171450">
              <a:spcBef>
                <a:spcPct val="20000"/>
              </a:spcBef>
              <a:buFont typeface="Arial" charset="0"/>
              <a:buChar char="•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200150" indent="-171450">
              <a:spcBef>
                <a:spcPct val="20000"/>
              </a:spcBef>
              <a:buFont typeface="Arial" charset="0"/>
              <a:buChar char="–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1543050" indent="-171450">
              <a:spcBef>
                <a:spcPct val="20000"/>
              </a:spcBef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05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41D8E3-946C-1C4F-9EAD-ECFD8F580EFC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26" y="371475"/>
            <a:ext cx="6800850" cy="47720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777853" y="15486"/>
            <a:ext cx="27753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err="1">
                <a:latin typeface="Calibri" charset="0"/>
              </a:rPr>
              <a:t>Zipf’s</a:t>
            </a:r>
            <a:r>
              <a:rPr lang="en-US" altLang="en-US" sz="3000" dirty="0">
                <a:latin typeface="Calibri" charset="0"/>
              </a:rPr>
              <a:t>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2991" y="510035"/>
            <a:ext cx="5360585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ru-RU" sz="2000" dirty="0">
                <a:ea typeface="Arial" charset="0"/>
                <a:cs typeface="Arial" charset="0"/>
              </a:rPr>
              <a:t>Т</a:t>
            </a:r>
            <a:r>
              <a:rPr lang="en-US" sz="2000" dirty="0">
                <a:ea typeface="Arial" charset="0"/>
                <a:cs typeface="Arial" charset="0"/>
              </a:rPr>
              <a:t>he frequency of a word is inversely proportional to its frequency rank</a:t>
            </a:r>
            <a:endParaRPr lang="ru-RU" sz="20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en-US" sz="2000" dirty="0">
                <a:ea typeface="Arial" charset="0"/>
                <a:cs typeface="Arial" charset="0"/>
              </a:rPr>
              <a:t>50% or more of all unique words are hapaxes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r>
              <a:rPr lang="nb-NO" sz="2000" dirty="0" err="1">
                <a:ea typeface="Arial" charset="0"/>
                <a:cs typeface="Arial" charset="0"/>
              </a:rPr>
              <a:t>Zipf’s</a:t>
            </a:r>
            <a:r>
              <a:rPr lang="nb-NO" sz="2000" dirty="0">
                <a:ea typeface="Arial" charset="0"/>
                <a:cs typeface="Arial" charset="0"/>
              </a:rPr>
              <a:t> Law </a:t>
            </a:r>
            <a:r>
              <a:rPr lang="nb-NO" sz="2000" dirty="0" err="1">
                <a:ea typeface="Arial" charset="0"/>
                <a:cs typeface="Arial" charset="0"/>
              </a:rPr>
              <a:t>scales</a:t>
            </a:r>
            <a:r>
              <a:rPr lang="nb-NO" sz="2000" dirty="0">
                <a:ea typeface="Arial" charset="0"/>
                <a:cs typeface="Arial" charset="0"/>
              </a:rPr>
              <a:t> up </a:t>
            </a:r>
            <a:r>
              <a:rPr lang="nb-NO" sz="2000" dirty="0" err="1">
                <a:ea typeface="Arial" charset="0"/>
                <a:cs typeface="Arial" charset="0"/>
              </a:rPr>
              <a:t>infinitely</a:t>
            </a:r>
            <a:endParaRPr lang="nb-NO" sz="2000" dirty="0">
              <a:ea typeface="Arial" charset="0"/>
              <a:cs typeface="Arial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charset="0"/>
              <a:buChar char="•"/>
            </a:pPr>
            <a:endParaRPr lang="en-U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2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45444" y="89298"/>
            <a:ext cx="5910263" cy="726281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 err="1">
                <a:latin typeface="+mj-lt"/>
                <a:ea typeface="ＭＳ Ｐゴシック" charset="-128"/>
                <a:cs typeface="Open Sans" charset="0"/>
              </a:rPr>
              <a:t>Zipf’s</a:t>
            </a:r>
            <a:r>
              <a:rPr lang="en-US" altLang="en-US" sz="2800" dirty="0">
                <a:latin typeface="+mj-lt"/>
                <a:ea typeface="ＭＳ Ｐゴシック" charset="-128"/>
                <a:cs typeface="Open Sans" charset="0"/>
              </a:rPr>
              <a:t> Law applies to word forms too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179078"/>
              </p:ext>
            </p:extLst>
          </p:nvPr>
        </p:nvGraphicFramePr>
        <p:xfrm>
          <a:off x="1220392" y="994173"/>
          <a:ext cx="6611542" cy="3985380"/>
        </p:xfrm>
        <a:graphic>
          <a:graphicData uri="http://schemas.openxmlformats.org/drawingml/2006/table">
            <a:tbl>
              <a:tblPr/>
              <a:tblGrid>
                <a:gridCol w="11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Language &amp; Corpus Name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Corpus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Paradigm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Lexemes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English Web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254,830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6,369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1,524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23.92%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Norwegian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311,277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12,587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393</a:t>
                      </a:r>
                      <a:endParaRPr kumimoji="0" lang="uk-UA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3.12%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Russian SynTagRus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1,032,644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21,945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0.06%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Czech Prague </a:t>
                      </a:r>
                      <a:r>
                        <a:rPr kumimoji="0" lang="en-US" altLang="x-non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Dependency</a:t>
                      </a: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Treebank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1,509,242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17,904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0.02%</a:t>
                      </a:r>
                      <a:endParaRPr kumimoji="0" lang="mr-IN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Estonian ArborEst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234,351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14,075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0%</a:t>
                      </a:r>
                      <a:endParaRPr kumimoji="0" lang="mr-IN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909F8A6-1C8D-5542-9FC9-61AED401C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70107"/>
              </p:ext>
            </p:extLst>
          </p:nvPr>
        </p:nvGraphicFramePr>
        <p:xfrm>
          <a:off x="1220392" y="994173"/>
          <a:ext cx="6611542" cy="3985380"/>
        </p:xfrm>
        <a:graphic>
          <a:graphicData uri="http://schemas.openxmlformats.org/drawingml/2006/table">
            <a:tbl>
              <a:tblPr/>
              <a:tblGrid>
                <a:gridCol w="1102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Language &amp; Corpus Name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Corpus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Paradigm Size</a:t>
                      </a:r>
                      <a:endParaRPr kumimoji="0" lang="en-US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 Lexemes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% Lexemes with full Paradigm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English Web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254,830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6,369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1,524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23.92%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Norwegian Dependency Treebank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311,277</a:t>
                      </a:r>
                      <a:endParaRPr kumimoji="0" lang="cs-CZ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12,587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393</a:t>
                      </a:r>
                      <a:endParaRPr kumimoji="0" lang="uk-UA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3.12%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Russian SynTagRus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1,032,644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21,945</a:t>
                      </a:r>
                      <a:endParaRPr kumimoji="0" lang="fi-FI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0.06%</a:t>
                      </a:r>
                      <a:endParaRPr kumimoji="0" lang="mr-IN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Czech Prague </a:t>
                      </a:r>
                      <a:r>
                        <a:rPr kumimoji="0" lang="en-US" altLang="x-non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Dependency</a:t>
                      </a: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Treebank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1,509,242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17,904</a:t>
                      </a:r>
                      <a:endParaRPr kumimoji="0" lang="is-I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0.02%</a:t>
                      </a:r>
                      <a:endParaRPr kumimoji="0" lang="mr-IN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Estonian ArborEst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234,351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28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14,075</a:t>
                      </a:r>
                      <a:endParaRPr kumimoji="0" lang="is-I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charset="-128"/>
                          <a:cs typeface="Open Sans Light" charset="0"/>
                        </a:defRPr>
                      </a:lvl9pPr>
                    </a:lstStyle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angal" charset="0"/>
                          <a:cs typeface="Mangal" charset="0"/>
                        </a:rPr>
                        <a:t>0%</a:t>
                      </a:r>
                      <a:endParaRPr kumimoji="0" lang="mr-IN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angal" charset="0"/>
                        <a:cs typeface="Mangal" charset="0"/>
                      </a:endParaRPr>
                    </a:p>
                  </a:txBody>
                  <a:tcPr marL="47625" marR="47625" marT="47635" marB="476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6727031" y="994173"/>
            <a:ext cx="1104900" cy="388262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lt1"/>
              </a:solidFill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1339454" y="1558529"/>
            <a:ext cx="4960144" cy="3019425"/>
          </a:xfrm>
          <a:prstGeom prst="wedgeRoundRectCallout">
            <a:avLst>
              <a:gd name="adj1" fmla="val 58162"/>
              <a:gd name="adj2" fmla="val -3870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700" b="1" dirty="0"/>
              <a:t>Because </a:t>
            </a:r>
            <a:r>
              <a:rPr lang="en-US" sz="2700" b="1" dirty="0" err="1"/>
              <a:t>Zipf’s</a:t>
            </a:r>
            <a:r>
              <a:rPr lang="en-US" sz="2700" b="1" dirty="0"/>
              <a:t> Law scales up, these numbers will never change substantially, no matter how large the corpus 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5444" y="89298"/>
            <a:ext cx="5910263" cy="726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en-US" sz="2800">
                <a:latin typeface="+mj-lt"/>
                <a:ea typeface="ＭＳ Ｐゴシック" charset="-128"/>
                <a:cs typeface="Open Sans" charset="0"/>
              </a:rPr>
              <a:t>Zipf’s Law applies to word forms too</a:t>
            </a:r>
            <a:endParaRPr lang="en-US" altLang="en-US" sz="2800" dirty="0">
              <a:latin typeface="+mj-lt"/>
              <a:ea typeface="ＭＳ Ｐゴシック" charset="-128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85465"/>
      </p:ext>
    </p:extLst>
  </p:cSld>
  <p:clrMapOvr>
    <a:masterClrMapping/>
  </p:clrMapOvr>
</p:sld>
</file>

<file path=ppt/theme/theme1.xml><?xml version="1.0" encoding="utf-8"?>
<a:theme xmlns:a="http://schemas.openxmlformats.org/drawingml/2006/main" name="Mal_rod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l_bla_169" id="{4DD19B15-F40E-064D-9738-910DB9C1317A}" vid="{2AD85340-19BF-894F-9411-1AFC7D99A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Mal_blaa_169</Template>
  <TotalTime>2949</TotalTime>
  <Words>1782</Words>
  <Application>Microsoft Macintosh PowerPoint</Application>
  <PresentationFormat>On-screen Show (16:9)</PresentationFormat>
  <Paragraphs>375</Paragraphs>
  <Slides>36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Mangal</vt:lpstr>
      <vt:lpstr>Open Sans</vt:lpstr>
      <vt:lpstr>Open Sans Light</vt:lpstr>
      <vt:lpstr>Times New Roman</vt:lpstr>
      <vt:lpstr>Mal_rod</vt:lpstr>
      <vt:lpstr>Parts Give More Than Wholes:  Paradigms from the Perspective of Corpus Data</vt:lpstr>
      <vt:lpstr>Paradigm Cell Filling Problem  (Ackerman et al. 2009) </vt:lpstr>
      <vt:lpstr>Why Russian?</vt:lpstr>
      <vt:lpstr>Overview: 3 Types of Evidence</vt:lpstr>
      <vt:lpstr>1) Comparison of the Percentages of Full Paradigms Attested in Corpora </vt:lpstr>
      <vt:lpstr>Zipf’s (1949) law</vt:lpstr>
      <vt:lpstr>PowerPoint Presentation</vt:lpstr>
      <vt:lpstr>Zipf’s Law applies to word forms too</vt:lpstr>
      <vt:lpstr>PowerPoint Presentation</vt:lpstr>
      <vt:lpstr>2) Corpus Distribution of Partial Subsets of Paradigms</vt:lpstr>
      <vt:lpstr>High-frequency Russian Nouns</vt:lpstr>
      <vt:lpstr>More High-Frequency Russian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Computational Experiment on Learning of Full vs. Partial Paradigms</vt:lpstr>
      <vt:lpstr>Computational experiment:  nouns, verbs, adjectives</vt:lpstr>
      <vt:lpstr>Computational experiment:  nouns, verbs,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this means</vt:lpstr>
      <vt:lpstr>So how can we escape from  this overstuffed suitcase?</vt:lpstr>
      <vt:lpstr>Introducing the SMARTool</vt:lpstr>
      <vt:lpstr>Evidence for strategically focusing learning on key forms and constructions (instead of full paradigms)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our language textbooks are like overstuffed suitcases </dc:title>
  <dc:creator>Microsoft Office User</dc:creator>
  <cp:lastModifiedBy>Laura A Janda</cp:lastModifiedBy>
  <cp:revision>67</cp:revision>
  <cp:lastPrinted>2018-01-30T14:15:34Z</cp:lastPrinted>
  <dcterms:created xsi:type="dcterms:W3CDTF">2017-10-19T18:34:55Z</dcterms:created>
  <dcterms:modified xsi:type="dcterms:W3CDTF">2018-09-08T06:48:15Z</dcterms:modified>
</cp:coreProperties>
</file>