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55"/>
  </p:notesMasterIdLst>
  <p:handoutMasterIdLst>
    <p:handoutMasterId r:id="rId56"/>
  </p:handoutMasterIdLst>
  <p:sldIdLst>
    <p:sldId id="328" r:id="rId2"/>
    <p:sldId id="359" r:id="rId3"/>
    <p:sldId id="361" r:id="rId4"/>
    <p:sldId id="367" r:id="rId5"/>
    <p:sldId id="360" r:id="rId6"/>
    <p:sldId id="355" r:id="rId7"/>
    <p:sldId id="389" r:id="rId8"/>
    <p:sldId id="272" r:id="rId9"/>
    <p:sldId id="394" r:id="rId10"/>
    <p:sldId id="362" r:id="rId11"/>
    <p:sldId id="352" r:id="rId12"/>
    <p:sldId id="395" r:id="rId13"/>
    <p:sldId id="357" r:id="rId14"/>
    <p:sldId id="392" r:id="rId15"/>
    <p:sldId id="396" r:id="rId16"/>
    <p:sldId id="277" r:id="rId17"/>
    <p:sldId id="278" r:id="rId18"/>
    <p:sldId id="397" r:id="rId19"/>
    <p:sldId id="390" r:id="rId20"/>
    <p:sldId id="393" r:id="rId21"/>
    <p:sldId id="281" r:id="rId22"/>
    <p:sldId id="282" r:id="rId23"/>
    <p:sldId id="283" r:id="rId24"/>
    <p:sldId id="284" r:id="rId25"/>
    <p:sldId id="358" r:id="rId26"/>
    <p:sldId id="365" r:id="rId27"/>
    <p:sldId id="297" r:id="rId28"/>
    <p:sldId id="303" r:id="rId29"/>
    <p:sldId id="304" r:id="rId30"/>
    <p:sldId id="324" r:id="rId31"/>
    <p:sldId id="309" r:id="rId32"/>
    <p:sldId id="310" r:id="rId33"/>
    <p:sldId id="326" r:id="rId34"/>
    <p:sldId id="311" r:id="rId35"/>
    <p:sldId id="323" r:id="rId36"/>
    <p:sldId id="312" r:id="rId37"/>
    <p:sldId id="366" r:id="rId38"/>
    <p:sldId id="368" r:id="rId39"/>
    <p:sldId id="371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81" r:id="rId50"/>
    <p:sldId id="382" r:id="rId51"/>
    <p:sldId id="385" r:id="rId52"/>
    <p:sldId id="386" r:id="rId53"/>
    <p:sldId id="384" r:id="rId54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FFA"/>
    <a:srgbClr val="BC6CED"/>
    <a:srgbClr val="007396"/>
    <a:srgbClr val="59BEC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/>
    <p:restoredTop sz="82883"/>
  </p:normalViewPr>
  <p:slideViewPr>
    <p:cSldViewPr snapToGrid="0" snapToObjects="1">
      <p:cViewPr varScale="1">
        <p:scale>
          <a:sx n="126" d="100"/>
          <a:sy n="126" d="100"/>
        </p:scale>
        <p:origin x="1408" y="184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 Janda" userId="1f227e26-6259-47d3-b693-dce21943f79e" providerId="ADAL" clId="{499D22E0-8BB8-FB4F-80B7-0F353FF87DA7}"/>
    <pc:docChg chg="modSld">
      <pc:chgData name="Laura A Janda" userId="1f227e26-6259-47d3-b693-dce21943f79e" providerId="ADAL" clId="{499D22E0-8BB8-FB4F-80B7-0F353FF87DA7}" dt="2019-09-16T09:12:15.120" v="7" actId="255"/>
      <pc:docMkLst>
        <pc:docMk/>
      </pc:docMkLst>
      <pc:sldChg chg="modSp">
        <pc:chgData name="Laura A Janda" userId="1f227e26-6259-47d3-b693-dce21943f79e" providerId="ADAL" clId="{499D22E0-8BB8-FB4F-80B7-0F353FF87DA7}" dt="2019-09-16T09:12:15.120" v="7" actId="255"/>
        <pc:sldMkLst>
          <pc:docMk/>
          <pc:sldMk cId="1246620344" sldId="328"/>
        </pc:sldMkLst>
        <pc:spChg chg="mod">
          <ac:chgData name="Laura A Janda" userId="1f227e26-6259-47d3-b693-dce21943f79e" providerId="ADAL" clId="{499D22E0-8BB8-FB4F-80B7-0F353FF87DA7}" dt="2019-09-16T09:12:15.120" v="7" actId="255"/>
          <ac:spMkLst>
            <pc:docMk/>
            <pc:sldMk cId="1246620344" sldId="328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18494E-CA58-EE43-A1DD-F8DDCEEBE1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017D3-02FD-B440-A408-C9F6BEE19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465B-12BC-AF4B-87DE-D94ACC12870A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FDCF-200A-0E48-8C34-9CE241C88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BDD52-0CEC-9F4C-A0FD-A2BD8334C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B616-0663-DD46-9381-94F81A83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DA1C-5016-704B-8118-08AD164B582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C106-4089-BB4D-9FF0-DF66D6C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Компьютерный эксперимент </a:t>
            </a:r>
          </a:p>
          <a:p>
            <a:r>
              <a:rPr lang="nb-NO" sz="1200" dirty="0"/>
              <a:t>An alternative </a:t>
            </a:r>
            <a:r>
              <a:rPr lang="nb-NO" sz="1200" dirty="0" err="1"/>
              <a:t>title</a:t>
            </a:r>
            <a:r>
              <a:rPr lang="nb-NO" sz="1200" dirty="0"/>
              <a:t>:</a:t>
            </a:r>
          </a:p>
          <a:p>
            <a:r>
              <a:rPr lang="ru-RU" sz="1200" b="1" dirty="0"/>
              <a:t>Русские парадигмы: </a:t>
            </a:r>
            <a:br>
              <a:rPr lang="ru-RU" sz="1200" b="1" dirty="0"/>
            </a:br>
            <a:r>
              <a:rPr lang="ru-RU" sz="1200" b="1" dirty="0"/>
              <a:t>исследование корпусных данных,</a:t>
            </a:r>
            <a:br>
              <a:rPr lang="ru-RU" sz="1200" b="1" dirty="0"/>
            </a:br>
            <a:r>
              <a:rPr lang="ru-RU" sz="1200" b="1" dirty="0"/>
              <a:t>проведение компьютерного эксперимента и создание нового ресурса для усвоения русской морфологии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84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Y </a:t>
            </a:r>
            <a:r>
              <a:rPr lang="ru-RU" dirty="0"/>
              <a:t>в данном случает по</a:t>
            </a:r>
            <a:r>
              <a:rPr lang="nb-NO" dirty="0"/>
              <a:t>-</a:t>
            </a:r>
            <a:r>
              <a:rPr lang="ru-RU" dirty="0" err="1"/>
              <a:t>русски</a:t>
            </a:r>
            <a:r>
              <a:rPr lang="ru-RU" dirty="0"/>
              <a:t> читается Игрек. На оси икс и оси игрек.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1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бОльшему</a:t>
            </a:r>
            <a:r>
              <a:rPr lang="ru-RU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stress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syllable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Или запихивать в мозги наших студентов излишние словоформы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6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Here, </a:t>
            </a:r>
            <a:r>
              <a:rPr lang="nb-NO" dirty="0" err="1"/>
              <a:t>both</a:t>
            </a:r>
            <a:r>
              <a:rPr lang="ru-RU" dirty="0"/>
              <a:t> зубрить или зазубривать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fine,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pf</a:t>
            </a:r>
            <a:r>
              <a:rPr lang="nb-NO" dirty="0"/>
              <a:t> </a:t>
            </a:r>
            <a:r>
              <a:rPr lang="ru-RU" dirty="0"/>
              <a:t>зазубрить</a:t>
            </a:r>
            <a:r>
              <a:rPr lang="nb-NO" dirty="0"/>
              <a:t>. The latter is more </a:t>
            </a:r>
            <a:r>
              <a:rPr lang="nb-NO" dirty="0" err="1"/>
              <a:t>colloquial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7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Короче говоря </a:t>
            </a:r>
            <a:r>
              <a:rPr lang="ru-RU" dirty="0" err="1"/>
              <a:t>i</a:t>
            </a:r>
            <a:r>
              <a:rPr lang="nb-NO" dirty="0"/>
              <a:t>s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colloquial</a:t>
            </a:r>
            <a:r>
              <a:rPr lang="nb-NO" dirty="0"/>
              <a:t>. 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put</a:t>
            </a:r>
            <a:r>
              <a:rPr lang="nb-NO" dirty="0"/>
              <a:t> smiles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faces</a:t>
            </a:r>
            <a:r>
              <a:rPr lang="nb-NO" dirty="0"/>
              <a:t>, </a:t>
            </a:r>
            <a:r>
              <a:rPr lang="nb-NO" dirty="0" err="1"/>
              <a:t>use</a:t>
            </a:r>
            <a:r>
              <a:rPr lang="nb-NO" dirty="0"/>
              <a:t> it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speach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present. I </a:t>
            </a:r>
            <a:r>
              <a:rPr lang="nb-NO" dirty="0" err="1"/>
              <a:t>put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neutral</a:t>
            </a:r>
            <a:r>
              <a:rPr lang="nb-NO" dirty="0"/>
              <a:t> and safe </a:t>
            </a:r>
            <a:r>
              <a:rPr lang="nb-NO" dirty="0" err="1"/>
              <a:t>version</a:t>
            </a:r>
            <a:r>
              <a:rPr lang="nb-NO" dirty="0"/>
              <a:t> </a:t>
            </a:r>
            <a:r>
              <a:rPr lang="nb-NO" dirty="0" err="1"/>
              <a:t>и</a:t>
            </a:r>
            <a:r>
              <a:rPr lang="ru-RU" dirty="0" err="1"/>
              <a:t>ными</a:t>
            </a:r>
            <a:r>
              <a:rPr lang="ru-RU" dirty="0"/>
              <a:t> словами.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8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Проблема заполнения ячеек парадигмы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4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Проблема заполнения ячеек парадигмы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01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Сущ. </a:t>
            </a:r>
            <a:r>
              <a:rPr lang="nb-NO" dirty="0"/>
              <a:t>= </a:t>
            </a:r>
            <a:r>
              <a:rPr lang="ru-RU" dirty="0"/>
              <a:t>существительные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9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Сущ. </a:t>
            </a:r>
            <a:r>
              <a:rPr lang="nb-NO" dirty="0"/>
              <a:t>= </a:t>
            </a:r>
            <a:r>
              <a:rPr lang="ru-RU" dirty="0"/>
              <a:t>существительные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12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Сущ. </a:t>
            </a:r>
            <a:r>
              <a:rPr lang="nb-NO" dirty="0"/>
              <a:t>= </a:t>
            </a:r>
            <a:r>
              <a:rPr lang="ru-RU" dirty="0"/>
              <a:t>существительные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6C106-4089-BB4D-9FF0-DF66D6CD0B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ADE-0197-8541-ABED-02127B86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70A8-39A9-C74A-B176-79684228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02E9-758A-924F-A4B1-672DDC73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05D1-63B3-8341-9C99-D1B7FB5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6AF4-884F-6147-9D9D-F6A03D6B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37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39D4-C2C2-6A44-93E0-F1F21825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B125-92C8-8D46-9AD9-341F7E66D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BC34-C73B-3E4A-88DC-7A0913A4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A426-002A-864B-8D75-D65C219B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C62-AC36-8348-A2A1-0E420F09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3469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CE11A-71A2-AF47-AC53-7ACDA1E10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2966-ACE8-9343-917B-32528EC6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7368-AC62-0B46-814F-DDA143E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0868C-0054-8243-9B4E-942EF3E3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1DA3-015A-9B43-9F15-A0BEBB1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0422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720-D8B5-0D43-825D-4FD6D6F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B62A-2E56-3344-AD00-FAE94F07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1E95-6637-7845-8012-A1FFED4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D0592-022E-5941-B6AD-5A45F40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6BE9-804C-A94C-8478-373B94D9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6849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79BA-ACEC-A747-81BD-3DD0E95E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7F4F-FE23-6849-BC3C-CCC56CE73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0491-A910-A941-BCA1-FF2D2EE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B31F-F401-9E4F-9364-780F0AF7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27B8-2178-094C-96D4-72CE8A8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684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BDF5-F3F1-BD41-B934-5A8671E6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C0D2-D0A2-4A49-836A-CA656C39D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5E35-7362-6A41-9186-60727653D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15524-1847-904A-A35B-8C023907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1F81E-CCA3-5F49-ACD6-671002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17FE-98F2-204B-A506-C5B0303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3933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2AB-C760-7947-89B3-F86AF1DD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96682-A504-3F43-93A6-814B18E8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ADF9C-F78D-A542-88D1-596A02135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D0B36-30CB-ED48-946D-C96960259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88B1C-73D9-8442-BDC9-4663DB13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7BA24-93A0-3543-9DB5-FF716E53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2D31-4269-6B4F-A348-ADF85546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9C2EE-B4C0-1145-82C5-F4E8C5A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76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5B2D-5544-274E-8DFD-D9711B5F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5EBB3-3CBD-FF4D-B0C7-C0C9F93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E7C4-7717-A244-AB66-D116CC4F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FCC7C-AFF1-D54B-8F5C-04D150E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35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A103C-074D-3D4A-8581-189FD14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F0320-67A2-4042-9F41-4ECF1A06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E19B-B59C-AF4D-8D61-7108341A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30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4665-548C-E241-B72D-B30D8DD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507D-861F-2D4E-8BD5-38579FA8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2F2A-14FA-8F4E-AC0B-614694BD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439B-C26B-054F-B483-1E148A24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ADC68-1B58-1A41-B8DB-C14CE1E1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DC34-3F46-CF42-A542-3E3380DE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834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904-7E2F-804B-A58D-BEF97B12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2EA0C-F67F-8D4F-8256-AE70C20F5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37D2F-0446-F041-A588-BA146050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FEC0-55AD-9544-AF6C-C9068BA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DEA7-78CA-4241-83C2-BC6CE6BF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C7B5-F8B3-E14B-84E8-2EAAA6E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10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F0788-8A91-3B45-8564-8F6E451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ED07-CF6C-894B-B006-62971377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8A88-C00D-484C-A3AA-F06900EE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16.09.2019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EFF2-805D-484E-A987-8B48472C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F492D-C6B1-3F42-9F6E-B425736F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9F1308-D10C-114C-B735-82E05DD6B9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9CF4D06A-059C-6C4B-A7B2-1C906E1AEA46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14ADE074-6B9F-E246-A63F-5940A45C8E14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61820C1C-C24B-1741-9357-E12A5C70DD82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2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tiff"/><Relationship Id="rId7" Type="http://schemas.openxmlformats.org/officeDocument/2006/relationships/image" Target="../media/image1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0" Type="http://schemas.openxmlformats.org/officeDocument/2006/relationships/image" Target="../media/image14.jpg"/><Relationship Id="rId4" Type="http://schemas.openxmlformats.org/officeDocument/2006/relationships/image" Target="../media/image8.tif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coco.cosyco.ru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://ruscorpora.ru/o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hyperlink" Target="https://spraakbanken.gu.se/karp/%23?mode=konstruktikon-ru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zhdunami.org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F%D0%B7%D1%8B%D0%BA" TargetMode="External"/><Relationship Id="rId3" Type="http://schemas.openxmlformats.org/officeDocument/2006/relationships/image" Target="../media/image19.tiff"/><Relationship Id="rId7" Type="http://schemas.openxmlformats.org/officeDocument/2006/relationships/hyperlink" Target="https://ru.wikipedia.org/wiki/%D0%95%D1%81%D1%82%D0%B5%D1%81%D1%82%D0%B2%D0%B5%D0%BD%D0%BD%D1%8B%D0%B9_%D1%8F%D0%B7%D1%8B%D0%BA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B%D0%BE%D0%B2%D0%BE" TargetMode="External"/><Relationship Id="rId11" Type="http://schemas.openxmlformats.org/officeDocument/2006/relationships/hyperlink" Target="https://ru.wikipedia.org/wiki/%D0%A8%D0%BA%D0%B0%D0%BB%D0%B0" TargetMode="External"/><Relationship Id="rId5" Type="http://schemas.openxmlformats.org/officeDocument/2006/relationships/hyperlink" Target="https://ru.wikipedia.org/wiki/%D0%A7%D0%B0%D1%81%D1%82%D0%BE%D1%82%D0%B0" TargetMode="External"/><Relationship Id="rId10" Type="http://schemas.openxmlformats.org/officeDocument/2006/relationships/hyperlink" Target="https://ru.wikipedia.org/wiki/%D0%9F%D1%80%D0%BE%D0%BF%D0%BE%D1%80%D1%86%D0%B8%D0%BE%D0%BD%D0%B0%D0%BB%D1%8C%D0%BD%D0%BE%D1%81%D1%82%D1%8C" TargetMode="External"/><Relationship Id="rId4" Type="http://schemas.openxmlformats.org/officeDocument/2006/relationships/hyperlink" Target="https://ru.wikipedia.org/wiki/%D0%AD%D0%BC%D0%BF%D0%B8%D1%80%D0%B8%D1%87%D0%B5%D1%81%D0%BA%D0%B0%D1%8F_%D0%B7%D0%B0%D0%BA%D0%BE%D0%BD%D0%BE%D0%BC%D0%B5%D1%80%D0%BD%D0%BE%D1%81%D1%82%D1%8C" TargetMode="External"/><Relationship Id="rId9" Type="http://schemas.openxmlformats.org/officeDocument/2006/relationships/hyperlink" Target="https://ru.wikipedia.org/wiki/%D0%A2%D0%B5%D0%BA%D1%81%D1%8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905256"/>
            <a:ext cx="8234681" cy="1630069"/>
          </a:xfrm>
        </p:spPr>
        <p:txBody>
          <a:bodyPr>
            <a:noAutofit/>
          </a:bodyPr>
          <a:lstStyle/>
          <a:p>
            <a:pPr algn="ctr"/>
            <a:br>
              <a:rPr lang="nb-NO" sz="2400" dirty="0"/>
            </a:br>
            <a:r>
              <a:rPr lang="ru-RU" sz="2800" b="1" dirty="0"/>
              <a:t>Русские парадигмы</a:t>
            </a:r>
            <a:r>
              <a:rPr lang="ru-RU" sz="2400" b="1" dirty="0"/>
              <a:t>: </a:t>
            </a:r>
            <a:br>
              <a:rPr lang="ru-RU" sz="2400" b="1" dirty="0"/>
            </a:br>
            <a:r>
              <a:rPr lang="ru-RU" sz="2400" b="1" dirty="0"/>
              <a:t>исследование корпусных данных, </a:t>
            </a:r>
            <a:br>
              <a:rPr lang="nb-NO" sz="2400" b="1" dirty="0"/>
            </a:br>
            <a:r>
              <a:rPr lang="ru-RU" sz="2400" b="1" dirty="0"/>
              <a:t>проведение компьютерного эксперимента </a:t>
            </a:r>
            <a:br>
              <a:rPr lang="nb-NO" sz="2400" b="1" dirty="0"/>
            </a:br>
            <a:r>
              <a:rPr lang="ru-RU" sz="2400" b="1" dirty="0"/>
              <a:t>и создание нового ресурса для усвоения русской морфологии </a:t>
            </a:r>
            <a:endParaRPr lang="en-US" sz="2400" b="1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4366" y="2704628"/>
            <a:ext cx="7646746" cy="115485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Laura A. </a:t>
            </a:r>
            <a:r>
              <a:rPr lang="en-US" sz="2000" dirty="0" err="1">
                <a:latin typeface="+mn-lt"/>
              </a:rPr>
              <a:t>Janda</a:t>
            </a:r>
            <a:r>
              <a:rPr lang="cs-CZ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UiT</a:t>
            </a:r>
            <a:r>
              <a:rPr lang="en-US" sz="2000" dirty="0">
                <a:latin typeface="+mn-lt"/>
              </a:rPr>
              <a:t> The Arctic University of Norway</a:t>
            </a:r>
          </a:p>
        </p:txBody>
      </p:sp>
      <p:pic>
        <p:nvPicPr>
          <p:cNvPr id="6" name="Picture 3" descr="clear3large.png">
            <a:extLst>
              <a:ext uri="{FF2B5EF4-FFF2-40B4-BE49-F238E27FC236}">
                <a16:creationId xmlns:a16="http://schemas.microsoft.com/office/drawing/2014/main" id="{0F547DC4-5070-D041-819A-BCE2DA060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4232915"/>
            <a:ext cx="28305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2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953A-F312-864B-A04A-B818E76F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463127" y="-16549"/>
            <a:ext cx="6783993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83436-CC11-4145-86CA-7D14561B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Родной язык как большой корпус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0A6C-096D-C545-891F-CD4FFD11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497830" cy="32635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Родной язык действует как большой корпус</a:t>
            </a:r>
            <a:r>
              <a:rPr lang="nb-NO" dirty="0"/>
              <a:t>;</a:t>
            </a:r>
            <a:r>
              <a:rPr lang="ru-RU" dirty="0"/>
              <a:t> человек как правило встречает </a:t>
            </a:r>
            <a:r>
              <a:rPr lang="en-US" dirty="0"/>
              <a:t>5-10 </a:t>
            </a:r>
            <a:r>
              <a:rPr lang="ru-RU" dirty="0"/>
              <a:t>М</a:t>
            </a:r>
            <a:r>
              <a:rPr lang="en-US" dirty="0"/>
              <a:t> </a:t>
            </a:r>
            <a:r>
              <a:rPr lang="ru-RU" dirty="0"/>
              <a:t>слов в год</a:t>
            </a:r>
            <a:endParaRPr lang="nb-NO" dirty="0">
              <a:effectLst/>
            </a:endParaRPr>
          </a:p>
          <a:p>
            <a:r>
              <a:rPr lang="ru-RU" dirty="0"/>
              <a:t>Распределение словоформ следует закону Ципфа даже в очень больших корпусах </a:t>
            </a:r>
          </a:p>
          <a:p>
            <a:r>
              <a:rPr lang="ru-RU" b="1" dirty="0"/>
              <a:t>Меньше чем </a:t>
            </a:r>
            <a:r>
              <a:rPr lang="en-US" b="1" dirty="0"/>
              <a:t>0.1%</a:t>
            </a:r>
            <a:r>
              <a:rPr lang="ru-RU" b="1" dirty="0"/>
              <a:t> слов </a:t>
            </a:r>
            <a:r>
              <a:rPr lang="ru-RU" dirty="0"/>
              <a:t>встречается во всех словоформах</a:t>
            </a:r>
            <a:endParaRPr lang="en-US" dirty="0"/>
          </a:p>
          <a:p>
            <a:r>
              <a:rPr lang="ru-RU" dirty="0"/>
              <a:t>Доля встречаемых полных парадигм для прилагательных и глаголов еще </a:t>
            </a:r>
            <a:r>
              <a:rPr lang="ru-RU" b="1" dirty="0"/>
              <a:t>ближе к нулю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51183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r>
              <a:rPr lang="ru-RU" sz="1400" dirty="0"/>
              <a:t>Проблема заполнения ячеек парадигмы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98" y="1137851"/>
            <a:ext cx="6407157" cy="3554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Носители языков со </a:t>
            </a:r>
            <a:r>
              <a:rPr lang="ru-RU" sz="2400" b="1" dirty="0"/>
              <a:t>сложным словоизменением </a:t>
            </a:r>
            <a:r>
              <a:rPr lang="ru-RU" sz="2400" dirty="0"/>
              <a:t>регулярно </a:t>
            </a:r>
            <a:r>
              <a:rPr lang="ru-RU" sz="2400" b="1" dirty="0"/>
              <a:t>узнают</a:t>
            </a:r>
            <a:r>
              <a:rPr lang="ru-RU" sz="2400" dirty="0"/>
              <a:t> и </a:t>
            </a:r>
            <a:r>
              <a:rPr lang="ru-RU" sz="2400" b="1" dirty="0"/>
              <a:t>образуют</a:t>
            </a:r>
            <a:r>
              <a:rPr lang="ru-RU" sz="2400" dirty="0"/>
              <a:t> словоформы, которые они </a:t>
            </a:r>
            <a:r>
              <a:rPr lang="ru-RU" sz="2400" b="1" dirty="0"/>
              <a:t>никогда не встречали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ru-RU" sz="2400" b="1" dirty="0"/>
              <a:t>Вопрос</a:t>
            </a:r>
            <a:r>
              <a:rPr lang="en-US" sz="2400" b="1" dirty="0"/>
              <a:t>: </a:t>
            </a:r>
            <a:r>
              <a:rPr lang="ru-RU" sz="2400" dirty="0"/>
              <a:t>Как такое возможно</a:t>
            </a:r>
            <a:r>
              <a:rPr lang="en-US" sz="2400" dirty="0"/>
              <a:t>?</a:t>
            </a:r>
          </a:p>
          <a:p>
            <a:pPr marL="0" indent="0">
              <a:buNone/>
            </a:pPr>
            <a:r>
              <a:rPr lang="ru-RU" sz="2400" b="1" dirty="0"/>
              <a:t>Наш ответ</a:t>
            </a:r>
            <a:r>
              <a:rPr lang="en-US" sz="2400" b="1" dirty="0"/>
              <a:t>: </a:t>
            </a:r>
            <a:r>
              <a:rPr lang="ru-RU" sz="2400" dirty="0"/>
              <a:t>Носители усваивают словоизменение под воздействием </a:t>
            </a:r>
            <a:r>
              <a:rPr lang="ru-RU" sz="2400" b="1" dirty="0"/>
              <a:t>наложения подмножеств парадигм</a:t>
            </a:r>
            <a:r>
              <a:rPr lang="ru-RU" sz="2400" dirty="0"/>
              <a:t>, которые распределены по закону Ципфа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04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r>
              <a:rPr lang="ru-RU" sz="1400" dirty="0"/>
              <a:t>Проблема заполнения ячеек парадигмы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98" y="1137851"/>
            <a:ext cx="6407157" cy="3554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Носители языков со </a:t>
            </a:r>
            <a:r>
              <a:rPr lang="ru-RU" sz="2400" b="1" dirty="0"/>
              <a:t>сложным словоизменением </a:t>
            </a:r>
            <a:r>
              <a:rPr lang="ru-RU" sz="2400" dirty="0"/>
              <a:t>регулярно </a:t>
            </a:r>
            <a:r>
              <a:rPr lang="ru-RU" sz="2400" b="1" dirty="0"/>
              <a:t>узнают</a:t>
            </a:r>
            <a:r>
              <a:rPr lang="ru-RU" sz="2400" dirty="0"/>
              <a:t> и </a:t>
            </a:r>
            <a:r>
              <a:rPr lang="ru-RU" sz="2400" b="1" dirty="0"/>
              <a:t>образуют</a:t>
            </a:r>
            <a:r>
              <a:rPr lang="ru-RU" sz="2400" dirty="0"/>
              <a:t> словоформы, которые они </a:t>
            </a:r>
            <a:r>
              <a:rPr lang="ru-RU" sz="2400" b="1" dirty="0"/>
              <a:t>никогда не встречали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ru-RU" sz="2400" b="1" dirty="0"/>
              <a:t>Вопрос</a:t>
            </a:r>
            <a:r>
              <a:rPr lang="en-US" sz="2400" b="1" dirty="0"/>
              <a:t>: </a:t>
            </a:r>
            <a:r>
              <a:rPr lang="ru-RU" sz="2400" dirty="0"/>
              <a:t>Как такое возможно</a:t>
            </a:r>
            <a:r>
              <a:rPr lang="en-US" sz="2400" dirty="0"/>
              <a:t>?</a:t>
            </a:r>
          </a:p>
          <a:p>
            <a:pPr marL="0" indent="0">
              <a:buNone/>
            </a:pPr>
            <a:r>
              <a:rPr lang="ru-RU" sz="2400" b="1" dirty="0"/>
              <a:t>Наш ответ</a:t>
            </a:r>
            <a:r>
              <a:rPr lang="en-US" sz="2400" b="1" dirty="0"/>
              <a:t>: </a:t>
            </a:r>
            <a:r>
              <a:rPr lang="ru-RU" sz="2400" dirty="0"/>
              <a:t>Носители усваивают словоизменение под воздействием </a:t>
            </a:r>
            <a:r>
              <a:rPr lang="ru-RU" sz="2400" b="1" dirty="0"/>
              <a:t>наложения подмножеств парадигм</a:t>
            </a:r>
            <a:r>
              <a:rPr lang="ru-RU" sz="2400" dirty="0"/>
              <a:t>, которые распределены по закону Ципфа</a:t>
            </a:r>
            <a:endParaRPr lang="en-US" sz="2400" dirty="0"/>
          </a:p>
        </p:txBody>
      </p:sp>
      <p:sp>
        <p:nvSpPr>
          <p:cNvPr id="6" name="Explosion 1 5">
            <a:extLst>
              <a:ext uri="{FF2B5EF4-FFF2-40B4-BE49-F238E27FC236}">
                <a16:creationId xmlns:a16="http://schemas.microsoft.com/office/drawing/2014/main" id="{7677858C-2717-E74C-A0ED-F5F86CE333C3}"/>
              </a:ext>
            </a:extLst>
          </p:cNvPr>
          <p:cNvSpPr/>
          <p:nvPr/>
        </p:nvSpPr>
        <p:spPr>
          <a:xfrm>
            <a:off x="3419856" y="1326443"/>
            <a:ext cx="6493904" cy="394719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Таким способом можно объяснить, почему у носителей языка есть ощущение, что полная парадигма существует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17873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Наложение подмножеств парадигм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Распределение по частоте словоформ для 982 существительных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ru-RU" sz="2000" dirty="0"/>
              <a:t>Все лексемы с частотностью </a:t>
            </a:r>
            <a:r>
              <a:rPr lang="nb-NO" sz="2000" dirty="0"/>
              <a:t>≥ 50 </a:t>
            </a:r>
            <a:r>
              <a:rPr lang="ru-RU" sz="2000" dirty="0"/>
              <a:t>в корпусе</a:t>
            </a:r>
            <a:r>
              <a:rPr lang="nb-NO" sz="2000" dirty="0"/>
              <a:t> </a:t>
            </a:r>
            <a:r>
              <a:rPr lang="en-US" sz="2000" dirty="0" err="1"/>
              <a:t>СинТагРус</a:t>
            </a:r>
            <a:r>
              <a:rPr lang="ru-RU" sz="2000" dirty="0"/>
              <a:t>,</a:t>
            </a:r>
            <a:r>
              <a:rPr lang="nb-NO" sz="2000" dirty="0"/>
              <a:t> </a:t>
            </a:r>
            <a:r>
              <a:rPr lang="ru-RU" sz="2000" dirty="0"/>
              <a:t>представляющие пять типов парадигм</a:t>
            </a:r>
            <a:r>
              <a:rPr lang="nb-NO" sz="2000" dirty="0"/>
              <a:t> </a:t>
            </a:r>
            <a:r>
              <a:rPr lang="ru-RU" sz="2000" dirty="0"/>
              <a:t>для существительных</a:t>
            </a:r>
            <a:r>
              <a:rPr lang="nb-NO" sz="2000" dirty="0"/>
              <a:t>: </a:t>
            </a:r>
          </a:p>
          <a:p>
            <a:pPr lvl="1"/>
            <a:r>
              <a:rPr lang="ru-RU" sz="2000" dirty="0"/>
              <a:t>неодушевленные сущ. мужского рода </a:t>
            </a:r>
            <a:r>
              <a:rPr lang="nb-NO" sz="2000" dirty="0"/>
              <a:t>(312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одушевленные сущ. мужского рода </a:t>
            </a:r>
            <a:r>
              <a:rPr lang="nb-NO" sz="2000" dirty="0"/>
              <a:t>(95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среднего рода </a:t>
            </a:r>
            <a:r>
              <a:rPr lang="nb-NO" sz="2000" dirty="0"/>
              <a:t>(238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 (-a/-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ru-RU" sz="2000" dirty="0"/>
              <a:t>лексема</a:t>
            </a:r>
            <a:r>
              <a:rPr lang="nb-NO" sz="2000" dirty="0"/>
              <a:t>) 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III (-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758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AE1B-E141-2A45-A473-DD3A8D6A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Разные методы </a:t>
            </a:r>
            <a:br>
              <a:rPr lang="ru-RU" dirty="0"/>
            </a:br>
            <a:r>
              <a:rPr lang="ru-RU" dirty="0"/>
              <a:t>визуализации распределения словоформ 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91F80-4578-4A4D-8039-296CC3F93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Грамматические профили в таблицах</a:t>
            </a:r>
          </a:p>
          <a:p>
            <a:r>
              <a:rPr lang="ru-RU" sz="3600" dirty="0"/>
              <a:t>Анализ соответствий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99826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Наложение подмножеств парадигм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Распределение по частоте словоформ для 982 существительных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ru-RU" sz="2000" dirty="0"/>
              <a:t>Все лексемы с частотностью </a:t>
            </a:r>
            <a:r>
              <a:rPr lang="nb-NO" sz="2000" dirty="0"/>
              <a:t>≥ 50 </a:t>
            </a:r>
            <a:r>
              <a:rPr lang="ru-RU" sz="2000" dirty="0"/>
              <a:t>в корпусе</a:t>
            </a:r>
            <a:r>
              <a:rPr lang="nb-NO" sz="2000" dirty="0"/>
              <a:t> </a:t>
            </a:r>
            <a:r>
              <a:rPr lang="en-US" sz="2000" dirty="0" err="1"/>
              <a:t>СинТагРус</a:t>
            </a:r>
            <a:r>
              <a:rPr lang="ru-RU" sz="2000" dirty="0"/>
              <a:t>,</a:t>
            </a:r>
            <a:r>
              <a:rPr lang="nb-NO" sz="2000" dirty="0"/>
              <a:t> </a:t>
            </a:r>
            <a:r>
              <a:rPr lang="ru-RU" sz="2000" dirty="0"/>
              <a:t>представляющие пять типов парадигм</a:t>
            </a:r>
            <a:r>
              <a:rPr lang="nb-NO" sz="2000" dirty="0"/>
              <a:t> </a:t>
            </a:r>
            <a:r>
              <a:rPr lang="ru-RU" sz="2000" dirty="0"/>
              <a:t>для существительных</a:t>
            </a:r>
            <a:r>
              <a:rPr lang="nb-NO" sz="2000" dirty="0"/>
              <a:t>: </a:t>
            </a:r>
          </a:p>
          <a:p>
            <a:pPr lvl="1"/>
            <a:r>
              <a:rPr lang="ru-RU" sz="2000" dirty="0"/>
              <a:t>неодушевленные сущ. мужского рода </a:t>
            </a:r>
            <a:r>
              <a:rPr lang="nb-NO" sz="2000" dirty="0"/>
              <a:t>(312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одушевленные сущ. мужского рода </a:t>
            </a:r>
            <a:r>
              <a:rPr lang="nb-NO" sz="2000" dirty="0"/>
              <a:t>(95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среднего рода </a:t>
            </a:r>
            <a:r>
              <a:rPr lang="nb-NO" sz="2000" dirty="0"/>
              <a:t>(238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 (-a/-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ru-RU" sz="2000" dirty="0"/>
              <a:t>лексема</a:t>
            </a:r>
            <a:r>
              <a:rPr lang="nb-NO" sz="2000" dirty="0"/>
              <a:t>) 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III (-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  <a:endParaRPr lang="en-US" sz="2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0B9B7F-4684-D44C-ACC5-73956C76A900}"/>
              </a:ext>
            </a:extLst>
          </p:cNvPr>
          <p:cNvSpPr/>
          <p:nvPr/>
        </p:nvSpPr>
        <p:spPr>
          <a:xfrm>
            <a:off x="628650" y="1369219"/>
            <a:ext cx="4263390" cy="33156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251E4D2-77B9-FA4D-9C27-E43F160CE51E}"/>
              </a:ext>
            </a:extLst>
          </p:cNvPr>
          <p:cNvSpPr/>
          <p:nvPr/>
        </p:nvSpPr>
        <p:spPr>
          <a:xfrm>
            <a:off x="5797296" y="466344"/>
            <a:ext cx="3136392" cy="1255728"/>
          </a:xfrm>
          <a:prstGeom prst="wedgeRoundRectCallout">
            <a:avLst>
              <a:gd name="adj1" fmla="val -78851"/>
              <a:gd name="adj2" fmla="val 370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Грамматические профили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9658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895418"/>
              </p:ext>
            </p:extLst>
          </p:nvPr>
        </p:nvGraphicFramePr>
        <p:xfrm>
          <a:off x="804672" y="1011508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страх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отделение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страха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отделения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памяти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страх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отделение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концепцию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страхом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солдатом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отделением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концепцией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страхе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отделении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памяти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солдаты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отделений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36878" y="4435100"/>
            <a:ext cx="8643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en-US" i="1" dirty="0">
                <a:latin typeface="Calibri" charset="0"/>
              </a:rPr>
              <a:t>Обозначения</a:t>
            </a:r>
            <a:r>
              <a:rPr lang="en-US" altLang="en-US" i="1" dirty="0">
                <a:latin typeface="Calibri" charset="0"/>
              </a:rPr>
              <a:t>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ru-RU" altLang="en-US" b="1" dirty="0">
                <a:latin typeface="Calibri" charset="0"/>
              </a:rPr>
              <a:t>жирным </a:t>
            </a:r>
            <a:r>
              <a:rPr lang="nb-NO" altLang="en-US" dirty="0">
                <a:latin typeface="Calibri" charset="0"/>
              </a:rPr>
              <a:t>&gt;20%, </a:t>
            </a:r>
            <a:r>
              <a:rPr lang="ru-RU" altLang="en-US" dirty="0">
                <a:latin typeface="Calibri" charset="0"/>
              </a:rPr>
              <a:t>обычным</a:t>
            </a:r>
            <a:r>
              <a:rPr lang="nb-NO" altLang="en-US" dirty="0">
                <a:latin typeface="Calibri" charset="0"/>
              </a:rPr>
              <a:t>&gt;10%, </a:t>
            </a:r>
            <a:r>
              <a:rPr lang="ru-RU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серым </a:t>
            </a:r>
            <a:r>
              <a:rPr lang="nb-NO" altLang="en-US" dirty="0">
                <a:latin typeface="Calibri" charset="0"/>
              </a:rPr>
              <a:t>1-9%, (</a:t>
            </a:r>
            <a:r>
              <a:rPr lang="ru-RU" altLang="en-US" dirty="0">
                <a:latin typeface="Calibri" charset="0"/>
              </a:rPr>
              <a:t>пустые</a:t>
            </a:r>
            <a:r>
              <a:rPr lang="nb-NO" altLang="en-US" dirty="0">
                <a:latin typeface="Calibri" charset="0"/>
              </a:rPr>
              <a:t>) </a:t>
            </a:r>
            <a:r>
              <a:rPr lang="ru-RU" altLang="en-US" dirty="0">
                <a:latin typeface="Calibri" charset="0"/>
              </a:rPr>
              <a:t>не зафиксированы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896806-D810-1346-84F8-06541D36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82879"/>
            <a:ext cx="8339328" cy="742369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sz="2800" dirty="0"/>
              <a:t>Грамматические профили некоторых высокочастотных существительных 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3604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467102"/>
              </p:ext>
            </p:extLst>
          </p:nvPr>
        </p:nvGraphicFramePr>
        <p:xfrm>
          <a:off x="804672" y="1011508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фон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чемпион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Gsg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фона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чемпион</a:t>
                      </a:r>
                      <a:r>
                        <a:rPr lang="nb-NO" sz="1200" b="1" i="0" baseline="0" dirty="0" err="1">
                          <a:effectLst/>
                        </a:rPr>
                        <a:t>а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трудност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Dsg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</a:t>
                      </a:r>
                      <a:r>
                        <a:rPr lang="nb-NO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Isg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чемпионом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Lsg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фоне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протяж</a:t>
                      </a:r>
                      <a:r>
                        <a:rPr lang="nb-NO" sz="1200" b="1" i="0" baseline="0" dirty="0" err="1">
                          <a:effectLst/>
                        </a:rPr>
                        <a:t>ении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Npl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чемпионы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рамк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Gpl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чемпионов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рамок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тей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Dpl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Apl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рамк</a:t>
                      </a:r>
                      <a:r>
                        <a:rPr lang="nb-NO" sz="1200" dirty="0" err="1">
                          <a:effectLst/>
                        </a:rPr>
                        <a:t>и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Ipl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рамка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effectLst/>
                        </a:rPr>
                        <a:t>тями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Lpl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рамках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1C7396E2-78C2-8E40-930E-74127FC7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82879"/>
            <a:ext cx="8339328" cy="742369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sz="2800" dirty="0"/>
              <a:t>Грамматические профили некоторых высокочастотных существительных </a:t>
            </a:r>
            <a:endParaRPr lang="nb-NO" sz="28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DA5F4FD-C660-4346-9EBD-1FAE259C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46" y="4435100"/>
            <a:ext cx="8643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en-US" i="1" dirty="0">
                <a:latin typeface="Calibri" charset="0"/>
              </a:rPr>
              <a:t>Обозначения</a:t>
            </a:r>
            <a:r>
              <a:rPr lang="en-US" altLang="en-US" i="1" dirty="0">
                <a:latin typeface="Calibri" charset="0"/>
              </a:rPr>
              <a:t>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ru-RU" altLang="en-US" b="1" dirty="0">
                <a:latin typeface="Calibri" charset="0"/>
              </a:rPr>
              <a:t>жирным </a:t>
            </a:r>
            <a:r>
              <a:rPr lang="nb-NO" altLang="en-US" dirty="0">
                <a:latin typeface="Calibri" charset="0"/>
              </a:rPr>
              <a:t>&gt;20%, </a:t>
            </a:r>
            <a:r>
              <a:rPr lang="ru-RU" altLang="en-US" dirty="0">
                <a:latin typeface="Calibri" charset="0"/>
              </a:rPr>
              <a:t>обычным</a:t>
            </a:r>
            <a:r>
              <a:rPr lang="nb-NO" altLang="en-US" dirty="0">
                <a:latin typeface="Calibri" charset="0"/>
              </a:rPr>
              <a:t>&gt;10%, </a:t>
            </a:r>
            <a:r>
              <a:rPr lang="ru-RU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серым </a:t>
            </a:r>
            <a:r>
              <a:rPr lang="nb-NO" altLang="en-US" dirty="0">
                <a:latin typeface="Calibri" charset="0"/>
              </a:rPr>
              <a:t>1-9%, (</a:t>
            </a:r>
            <a:r>
              <a:rPr lang="ru-RU" altLang="en-US" dirty="0">
                <a:latin typeface="Calibri" charset="0"/>
              </a:rPr>
              <a:t>пустые</a:t>
            </a:r>
            <a:r>
              <a:rPr lang="nb-NO" altLang="en-US" dirty="0">
                <a:latin typeface="Calibri" charset="0"/>
              </a:rPr>
              <a:t>) </a:t>
            </a:r>
            <a:r>
              <a:rPr lang="ru-RU" altLang="en-US" dirty="0">
                <a:latin typeface="Calibri" charset="0"/>
              </a:rPr>
              <a:t>не зафиксированы</a:t>
            </a:r>
            <a:endParaRPr lang="en-US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Наложение подмножеств парадигм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Распределение по частоте словоформ для 982 существительных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ru-RU" sz="2000" dirty="0"/>
              <a:t>Все лексемы с частотностью </a:t>
            </a:r>
            <a:r>
              <a:rPr lang="nb-NO" sz="2000" dirty="0"/>
              <a:t>≥ 50 </a:t>
            </a:r>
            <a:r>
              <a:rPr lang="ru-RU" sz="2000" dirty="0"/>
              <a:t>в корпусе</a:t>
            </a:r>
            <a:r>
              <a:rPr lang="nb-NO" sz="2000" dirty="0"/>
              <a:t> </a:t>
            </a:r>
            <a:r>
              <a:rPr lang="en-US" sz="2000" dirty="0" err="1"/>
              <a:t>СинТагРус</a:t>
            </a:r>
            <a:r>
              <a:rPr lang="ru-RU" sz="2000" dirty="0"/>
              <a:t>,</a:t>
            </a:r>
            <a:r>
              <a:rPr lang="nb-NO" sz="2000" dirty="0"/>
              <a:t> </a:t>
            </a:r>
            <a:r>
              <a:rPr lang="ru-RU" sz="2000" dirty="0"/>
              <a:t>представляющие пять типов парадигм</a:t>
            </a:r>
            <a:r>
              <a:rPr lang="nb-NO" sz="2000" dirty="0"/>
              <a:t> </a:t>
            </a:r>
            <a:r>
              <a:rPr lang="ru-RU" sz="2000" dirty="0"/>
              <a:t>для существительных</a:t>
            </a:r>
            <a:r>
              <a:rPr lang="nb-NO" sz="2000" dirty="0"/>
              <a:t>: </a:t>
            </a:r>
          </a:p>
          <a:p>
            <a:pPr lvl="1"/>
            <a:r>
              <a:rPr lang="ru-RU" sz="2000" dirty="0"/>
              <a:t>неодушевленные сущ. мужского рода </a:t>
            </a:r>
            <a:r>
              <a:rPr lang="nb-NO" sz="2000" dirty="0"/>
              <a:t>(312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одушевленные сущ. мужского рода </a:t>
            </a:r>
            <a:r>
              <a:rPr lang="nb-NO" sz="2000" dirty="0"/>
              <a:t>(95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среднего рода </a:t>
            </a:r>
            <a:r>
              <a:rPr lang="nb-NO" sz="2000" dirty="0"/>
              <a:t>(238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 (-a/-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ru-RU" sz="2000" dirty="0"/>
              <a:t>лексема</a:t>
            </a:r>
            <a:r>
              <a:rPr lang="nb-NO" sz="2000" dirty="0"/>
              <a:t>) </a:t>
            </a:r>
          </a:p>
          <a:p>
            <a:pPr lvl="1"/>
            <a:r>
              <a:rPr lang="ru-RU" sz="2000" dirty="0"/>
              <a:t>неодушевленные сущ. женского рода </a:t>
            </a:r>
            <a:r>
              <a:rPr lang="nb-NO" sz="2000" dirty="0"/>
              <a:t>III (-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ru-RU" sz="2000" dirty="0"/>
              <a:t>лексем</a:t>
            </a:r>
            <a:r>
              <a:rPr lang="nb-NO" sz="2000" dirty="0"/>
              <a:t>)</a:t>
            </a:r>
            <a:endParaRPr lang="en-US" sz="2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A7FFA7-D630-0C48-9503-0527D2506BCB}"/>
              </a:ext>
            </a:extLst>
          </p:cNvPr>
          <p:cNvSpPr/>
          <p:nvPr/>
        </p:nvSpPr>
        <p:spPr>
          <a:xfrm>
            <a:off x="950976" y="3063240"/>
            <a:ext cx="5513832" cy="329184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CF41F5-78B6-E24A-9B2B-741DC025B374}"/>
              </a:ext>
            </a:extLst>
          </p:cNvPr>
          <p:cNvSpPr/>
          <p:nvPr/>
        </p:nvSpPr>
        <p:spPr>
          <a:xfrm>
            <a:off x="950976" y="4365904"/>
            <a:ext cx="5998464" cy="603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Посмотрим на анализ соответствий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81454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DF4B9-E2C3-2441-9898-A0BC4532E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496"/>
            <a:ext cx="9144000" cy="44234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30797E-BF40-964F-B794-2F318592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0"/>
            <a:ext cx="8414766" cy="70749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Исходные данные для анализа соответствий: </a:t>
            </a:r>
            <a:br>
              <a:rPr lang="ru-RU" sz="2800" dirty="0"/>
            </a:br>
            <a:r>
              <a:rPr lang="ru-RU" sz="2800" dirty="0"/>
              <a:t>грамматические профили в процентах (первые 15 из 95)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15130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03C-7B86-AA40-AA3A-FF5B070D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Наша команда</a:t>
            </a:r>
            <a:endParaRPr lang="nb-NO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69FF-0E7C-9544-A0A1-D60CB345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r="20155" b="22999"/>
          <a:stretch/>
        </p:blipFill>
        <p:spPr>
          <a:xfrm>
            <a:off x="670300" y="1130331"/>
            <a:ext cx="1291079" cy="1536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E168-458A-524D-9BDC-6AB346AC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0" t="-1" r="13712" b="833"/>
          <a:stretch/>
        </p:blipFill>
        <p:spPr>
          <a:xfrm>
            <a:off x="2181221" y="1137851"/>
            <a:ext cx="1602463" cy="1536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9BC9-34F4-B542-B76D-93C3FAC8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9"/>
          <a:stretch/>
        </p:blipFill>
        <p:spPr>
          <a:xfrm>
            <a:off x="3913382" y="1137850"/>
            <a:ext cx="1551684" cy="1536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1A76B-0BB2-4B47-A3C6-439DA7FE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416" y="1130331"/>
            <a:ext cx="1235238" cy="154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A3367-D406-DF44-82A3-09F85AAA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7" r="4326" b="8684"/>
          <a:stretch/>
        </p:blipFill>
        <p:spPr>
          <a:xfrm>
            <a:off x="7108445" y="1130331"/>
            <a:ext cx="1455643" cy="154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E5AB8-3C2C-7345-B9D3-D8BB9292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5" r="11281"/>
          <a:stretch/>
        </p:blipFill>
        <p:spPr>
          <a:xfrm>
            <a:off x="670300" y="3072324"/>
            <a:ext cx="1324843" cy="163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A46F2-ECF1-5644-888D-6096B3652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8" t="1471" r="10642" b="3300"/>
          <a:stretch/>
        </p:blipFill>
        <p:spPr>
          <a:xfrm>
            <a:off x="2277848" y="3072324"/>
            <a:ext cx="1409208" cy="163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61DC6-2D36-8A4A-A260-4E6CBBA4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6" t="3872" r="11401" b="3445"/>
          <a:stretch/>
        </p:blipFill>
        <p:spPr>
          <a:xfrm>
            <a:off x="3937770" y="3072323"/>
            <a:ext cx="1527296" cy="1637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8B177-F012-7244-A04E-7597D7A43155}"/>
              </a:ext>
            </a:extLst>
          </p:cNvPr>
          <p:cNvSpPr txBox="1"/>
          <p:nvPr/>
        </p:nvSpPr>
        <p:spPr>
          <a:xfrm>
            <a:off x="670300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Radovan Bast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70A71-CBDD-2E43-AB22-94D313EDC6A0}"/>
              </a:ext>
            </a:extLst>
          </p:cNvPr>
          <p:cNvSpPr txBox="1"/>
          <p:nvPr/>
        </p:nvSpPr>
        <p:spPr>
          <a:xfrm>
            <a:off x="2316879" y="2666498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Tore Nesset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3EE4-E6B7-4243-AB48-6B1050E5026E}"/>
              </a:ext>
            </a:extLst>
          </p:cNvPr>
          <p:cNvSpPr txBox="1"/>
          <p:nvPr/>
        </p:nvSpPr>
        <p:spPr>
          <a:xfrm>
            <a:off x="3821782" y="2666497"/>
            <a:ext cx="167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Светлана Соколова</a:t>
            </a:r>
            <a:endParaRPr lang="nb-NO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9DB75-1C38-2345-B56D-31CF7BF0457D}"/>
              </a:ext>
            </a:extLst>
          </p:cNvPr>
          <p:cNvSpPr txBox="1"/>
          <p:nvPr/>
        </p:nvSpPr>
        <p:spPr>
          <a:xfrm>
            <a:off x="5559961" y="2674017"/>
            <a:ext cx="144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Михаил </a:t>
            </a:r>
            <a:r>
              <a:rPr lang="ru-RU" sz="1400" dirty="0" err="1"/>
              <a:t>Копотев</a:t>
            </a:r>
            <a:endParaRPr lang="nb-N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F4914-A1FC-8B48-943E-45ACA20AE991}"/>
              </a:ext>
            </a:extLst>
          </p:cNvPr>
          <p:cNvSpPr txBox="1"/>
          <p:nvPr/>
        </p:nvSpPr>
        <p:spPr>
          <a:xfrm>
            <a:off x="7101862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Francis </a:t>
            </a:r>
            <a:r>
              <a:rPr lang="nb-NO" sz="1400" dirty="0" err="1"/>
              <a:t>Tyers</a:t>
            </a:r>
            <a:endParaRPr lang="nb-N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653728-9BD4-7E43-A15D-E756BEFF8D80}"/>
              </a:ext>
            </a:extLst>
          </p:cNvPr>
          <p:cNvSpPr txBox="1"/>
          <p:nvPr/>
        </p:nvSpPr>
        <p:spPr>
          <a:xfrm>
            <a:off x="367276" y="4702507"/>
            <a:ext cx="1813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Екатерина </a:t>
            </a:r>
            <a:r>
              <a:rPr lang="ru-RU" sz="1400" dirty="0" err="1"/>
              <a:t>Рахилина</a:t>
            </a:r>
            <a:endParaRPr lang="nb-NO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B95B-B6D7-DE40-A052-C6DE505C6567}"/>
              </a:ext>
            </a:extLst>
          </p:cNvPr>
          <p:cNvSpPr txBox="1"/>
          <p:nvPr/>
        </p:nvSpPr>
        <p:spPr>
          <a:xfrm>
            <a:off x="2167486" y="4709615"/>
            <a:ext cx="160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Ольга </a:t>
            </a:r>
            <a:r>
              <a:rPr lang="ru-RU" sz="1400" dirty="0" err="1"/>
              <a:t>Ляшевская</a:t>
            </a:r>
            <a:endParaRPr lang="nb-N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AFAA-3888-1B48-9BDD-527BABC3F466}"/>
              </a:ext>
            </a:extLst>
          </p:cNvPr>
          <p:cNvSpPr txBox="1"/>
          <p:nvPr/>
        </p:nvSpPr>
        <p:spPr>
          <a:xfrm>
            <a:off x="3885888" y="4713442"/>
            <a:ext cx="16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Валентина Жукова</a:t>
            </a:r>
            <a:endParaRPr lang="nb-NO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9F08-D408-8942-B90B-F57F1945489E}"/>
              </a:ext>
            </a:extLst>
          </p:cNvPr>
          <p:cNvSpPr txBox="1"/>
          <p:nvPr/>
        </p:nvSpPr>
        <p:spPr>
          <a:xfrm>
            <a:off x="5574972" y="4709682"/>
            <a:ext cx="150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James McDonald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FE3B8-C06E-D54C-A69D-C2B70FBECB22}"/>
              </a:ext>
            </a:extLst>
          </p:cNvPr>
          <p:cNvSpPr txBox="1"/>
          <p:nvPr/>
        </p:nvSpPr>
        <p:spPr>
          <a:xfrm>
            <a:off x="7052434" y="4702507"/>
            <a:ext cx="1781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Евгения </a:t>
            </a:r>
            <a:r>
              <a:rPr lang="ru-RU" sz="1400" dirty="0" err="1"/>
              <a:t>Сударикова</a:t>
            </a:r>
            <a:endParaRPr lang="nb-NO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46B-DE72-E443-A101-AD4B9F7BB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42028" r="35943" b="14959"/>
          <a:stretch/>
        </p:blipFill>
        <p:spPr>
          <a:xfrm rot="10800000">
            <a:off x="7188451" y="3072323"/>
            <a:ext cx="1412499" cy="1630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AD6D-CB8D-174C-BED9-025618492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6" t="24652" r="8989" b="5621"/>
          <a:stretch/>
        </p:blipFill>
        <p:spPr>
          <a:xfrm>
            <a:off x="5655320" y="3072322"/>
            <a:ext cx="1365310" cy="16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EFA9-E5CA-A542-AFE8-95E09C7B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действует анализ соответствий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8436-B3E8-B54D-A9F5-C79C649A9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140446" cy="326350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Анализ соответствий</a:t>
            </a:r>
          </a:p>
          <a:p>
            <a:pPr lvl="1"/>
            <a:r>
              <a:rPr lang="ru-RU" sz="2000" dirty="0"/>
              <a:t>Измеряет математические расстояния между строчками (существительными)</a:t>
            </a:r>
          </a:p>
          <a:p>
            <a:pPr lvl="1"/>
            <a:r>
              <a:rPr lang="ru-RU" sz="2000" dirty="0"/>
              <a:t>Измеряет математические расстояния между столбцами (комбинациями падежа и числа)</a:t>
            </a:r>
          </a:p>
          <a:p>
            <a:pPr lvl="1"/>
            <a:r>
              <a:rPr lang="ru-RU" sz="2000" dirty="0"/>
              <a:t>Выстраивает многомерное пространство для строчек и столбцов, где первое измерение самое сильное, второе менее сильное, и т.д.</a:t>
            </a:r>
          </a:p>
          <a:p>
            <a:pPr lvl="1"/>
            <a:r>
              <a:rPr lang="ru-RU" sz="2000" dirty="0"/>
              <a:t>Размещает </a:t>
            </a:r>
            <a:r>
              <a:rPr lang="ru-RU" sz="2000" b="1" dirty="0"/>
              <a:t>строчки</a:t>
            </a:r>
            <a:r>
              <a:rPr lang="ru-RU" sz="2000" dirty="0"/>
              <a:t> и </a:t>
            </a:r>
            <a:r>
              <a:rPr lang="ru-RU" sz="2000" b="1" dirty="0">
                <a:solidFill>
                  <a:srgbClr val="FF0000"/>
                </a:solidFill>
              </a:rPr>
              <a:t>столбцы</a:t>
            </a:r>
            <a:r>
              <a:rPr lang="ru-RU" sz="2000" dirty="0"/>
              <a:t> в этом пространстве</a:t>
            </a:r>
          </a:p>
          <a:p>
            <a:pPr lvl="1"/>
            <a:r>
              <a:rPr lang="ru-RU" sz="2000" dirty="0"/>
              <a:t>Строит график с первой величиной на оси х и со второй величиной на оси у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88855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</p:spTree>
    <p:extLst>
      <p:ext uri="{BB962C8B-B14F-4D97-AF65-F5344CB8AC3E}">
        <p14:creationId xmlns:p14="http://schemas.microsoft.com/office/powerpoint/2010/main" val="4696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100" b="1" dirty="0"/>
              <a:t>Обычно лексема встречается в 1-3 словоформах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6689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792141" y="1743074"/>
            <a:ext cx="3559635" cy="178650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r>
              <a:rPr lang="ru-RU" sz="2000" b="1" dirty="0"/>
              <a:t>Частотные словоформы</a:t>
            </a:r>
            <a:r>
              <a:rPr lang="nb-NO" sz="2000" b="1" dirty="0"/>
              <a:t> </a:t>
            </a:r>
            <a:r>
              <a:rPr lang="ru-RU" sz="2000" b="1" dirty="0"/>
              <a:t>мотивированы типичными </a:t>
            </a:r>
            <a:r>
              <a:rPr lang="ru-RU" sz="2000" b="1" dirty="0" err="1"/>
              <a:t>коллокациями</a:t>
            </a:r>
            <a:r>
              <a:rPr lang="ru-RU" sz="2000" b="1" dirty="0"/>
              <a:t> и грамматическими конструкциями</a:t>
            </a:r>
            <a:endParaRPr lang="nb-NO" sz="2000" b="1" dirty="0"/>
          </a:p>
        </p:txBody>
      </p:sp>
    </p:spTree>
    <p:extLst>
      <p:ext uri="{BB962C8B-B14F-4D97-AF65-F5344CB8AC3E}">
        <p14:creationId xmlns:p14="http://schemas.microsoft.com/office/powerpoint/2010/main" val="3702507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113235" y="3687366"/>
            <a:ext cx="3651647" cy="656033"/>
          </a:xfrm>
          <a:prstGeom prst="wedgeRoundRectCallout">
            <a:avLst>
              <a:gd name="adj1" fmla="val 34000"/>
              <a:gd name="adj2" fmla="val -69888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nb-NO" sz="2100" b="1" dirty="0" err="1"/>
              <a:t>InsSg</a:t>
            </a:r>
            <a:r>
              <a:rPr lang="nb-NO" sz="2100" b="1" dirty="0"/>
              <a:t> </a:t>
            </a:r>
            <a:r>
              <a:rPr lang="ru-RU" sz="2100" b="1" dirty="0"/>
              <a:t>стать</a:t>
            </a:r>
            <a:r>
              <a:rPr lang="cs-CZ" sz="2100" b="1" dirty="0"/>
              <a:t>/</a:t>
            </a:r>
            <a:r>
              <a:rPr lang="ru-RU" sz="2100" b="1" dirty="0"/>
              <a:t>быть чемпионом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2072330" y="363760"/>
            <a:ext cx="3575447" cy="706612"/>
          </a:xfrm>
          <a:prstGeom prst="wedgeRoundRectCallout">
            <a:avLst>
              <a:gd name="adj1" fmla="val 55254"/>
              <a:gd name="adj2" fmla="val -84486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nb-NO" sz="2100" b="1" dirty="0" err="1"/>
              <a:t>NomPl</a:t>
            </a:r>
            <a:r>
              <a:rPr lang="nb-NO" sz="2100" b="1" dirty="0"/>
              <a:t> </a:t>
            </a:r>
            <a:r>
              <a:rPr lang="ru-RU" sz="2100" b="1" dirty="0"/>
              <a:t>аналитики отмечают</a:t>
            </a:r>
          </a:p>
        </p:txBody>
      </p:sp>
    </p:spTree>
    <p:extLst>
      <p:ext uri="{BB962C8B-B14F-4D97-AF65-F5344CB8AC3E}">
        <p14:creationId xmlns:p14="http://schemas.microsoft.com/office/powerpoint/2010/main" val="50519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4FCBC8B-F964-FA43-8DBB-6358B66E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103"/>
            <a:ext cx="3054095" cy="495202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200" b="1" dirty="0"/>
              <a:t>Для каждой лексемы существует свой набор наиболее типичных форм из парадигмы. Взятые вместе, пересечения наиболее типичных форм для разных лексем составляют полный набор падежно-числовых комбинаций.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847555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0E67-5E4E-F945-9582-63549D87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Факты о распределении форм внутри парадигм в русском языке: Итоги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AA6-0D73-2741-AE55-578C6D07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4304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Даже маленький словарный запас имеет </a:t>
            </a:r>
            <a:r>
              <a:rPr lang="nb-NO" sz="2400" b="1" dirty="0"/>
              <a:t>&gt;100,000 </a:t>
            </a:r>
            <a:r>
              <a:rPr lang="ru-RU" sz="2400" b="1" dirty="0"/>
              <a:t>словоформ</a:t>
            </a:r>
            <a:endParaRPr lang="nb-NO" sz="2400" b="1" dirty="0"/>
          </a:p>
          <a:p>
            <a:r>
              <a:rPr lang="nb-NO" sz="2400" b="1" dirty="0"/>
              <a:t>&lt;10%</a:t>
            </a:r>
            <a:r>
              <a:rPr lang="nb-NO" sz="2400" dirty="0"/>
              <a:t> </a:t>
            </a:r>
            <a:r>
              <a:rPr lang="ru-RU" sz="2400" dirty="0"/>
              <a:t>словоформ частотные, остальные – редкие или не встречаются совсем</a:t>
            </a:r>
            <a:endParaRPr lang="nb-NO" sz="2400" dirty="0"/>
          </a:p>
          <a:p>
            <a:r>
              <a:rPr lang="ru-RU" sz="2400" dirty="0"/>
              <a:t>Для каждой лексемы частотными являются </a:t>
            </a:r>
            <a:r>
              <a:rPr lang="ru-RU" sz="2400" b="1" dirty="0"/>
              <a:t>лишь три или менее</a:t>
            </a:r>
            <a:r>
              <a:rPr lang="nb-NO" sz="2400" b="1" dirty="0"/>
              <a:t> </a:t>
            </a:r>
            <a:r>
              <a:rPr lang="ru-RU" sz="2400" dirty="0"/>
              <a:t>словоформ</a:t>
            </a:r>
            <a:endParaRPr lang="nb-NO" sz="2400" dirty="0"/>
          </a:p>
          <a:p>
            <a:r>
              <a:rPr lang="ru-RU" sz="2400" dirty="0"/>
              <a:t>Частотные словоформы</a:t>
            </a:r>
            <a:r>
              <a:rPr lang="nb-NO" sz="2400" dirty="0"/>
              <a:t> </a:t>
            </a:r>
            <a:r>
              <a:rPr lang="ru-RU" sz="2400" b="1" dirty="0"/>
              <a:t>мотивированы вхождением конкретных лексем в типичные коллокации и грамматические конструкции</a:t>
            </a:r>
            <a:endParaRPr lang="nb-NO" sz="2400" b="1" dirty="0"/>
          </a:p>
          <a:p>
            <a:r>
              <a:rPr lang="ru-RU" sz="2400" b="1" dirty="0"/>
              <a:t>Пересекающиеся подмножества </a:t>
            </a:r>
            <a:r>
              <a:rPr lang="ru-RU" sz="2400" dirty="0"/>
              <a:t>наиболее частотных словоформ создают </a:t>
            </a:r>
            <a:r>
              <a:rPr lang="ru-RU" sz="2400" b="1" dirty="0"/>
              <a:t>иллюзию полной парадигмы</a:t>
            </a:r>
            <a:r>
              <a:rPr lang="nb-NO" sz="2400" dirty="0"/>
              <a:t>, </a:t>
            </a:r>
            <a:r>
              <a:rPr lang="ru-RU" sz="2400" dirty="0"/>
              <a:t>что делает возможным для носителей понимать и порождать словоформы, с которыми они никогда не сталкивались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921905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70300" y="225029"/>
            <a:ext cx="7425950" cy="913209"/>
          </a:xfrm>
        </p:spPr>
        <p:txBody>
          <a:bodyPr>
            <a:noAutofit/>
          </a:bodyPr>
          <a:lstStyle/>
          <a:p>
            <a:pPr marL="457200" indent="-457200"/>
            <a:r>
              <a:rPr lang="ru-RU" sz="2400" dirty="0"/>
              <a:t>2. Компьютерный эксперимент по усвоению парадигм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670300" y="1204626"/>
            <a:ext cx="7886700" cy="3774281"/>
          </a:xfrm>
        </p:spPr>
        <p:txBody>
          <a:bodyPr>
            <a:normAutofit fontScale="92500"/>
          </a:bodyPr>
          <a:lstStyle/>
          <a:p>
            <a:r>
              <a:rPr lang="ru-RU" altLang="en-US" sz="2200" dirty="0">
                <a:latin typeface="+mn-lt"/>
                <a:ea typeface="ＭＳ Ｐゴシック" charset="-128"/>
                <a:cs typeface="Open Sans Light" charset="0"/>
              </a:rPr>
              <a:t>Основан на отсортированном списке наиболее частотных форм для существительных, глаголов и прилагательных из корпуса </a:t>
            </a:r>
            <a:r>
              <a:rPr lang="ru-RU" altLang="en-US" sz="2200" dirty="0" err="1">
                <a:latin typeface="+mn-lt"/>
                <a:ea typeface="ＭＳ Ｐゴシック" charset="-128"/>
                <a:cs typeface="Open Sans Light" charset="0"/>
              </a:rPr>
              <a:t>СинТагРус</a:t>
            </a:r>
            <a:endParaRPr lang="ru-RU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ru-RU" altLang="en-US" sz="2200" dirty="0">
                <a:latin typeface="+mn-lt"/>
                <a:ea typeface="ＭＳ Ｐゴシック" charset="-128"/>
                <a:cs typeface="Open Sans Light" charset="0"/>
              </a:rPr>
              <a:t>Два варианта эксперимента: все формы </a:t>
            </a:r>
            <a:r>
              <a:rPr lang="nb-NO" altLang="en-US" sz="2200" dirty="0">
                <a:latin typeface="+mn-lt"/>
                <a:ea typeface="ＭＳ Ｐゴシック" charset="-128"/>
                <a:cs typeface="Open Sans Light" charset="0"/>
              </a:rPr>
              <a:t>(     ) </a:t>
            </a:r>
            <a:r>
              <a:rPr lang="cs-CZ" altLang="en-US" sz="2200" dirty="0">
                <a:latin typeface="+mn-lt"/>
                <a:ea typeface="ＭＳ Ｐゴシック" charset="-128"/>
                <a:cs typeface="Open Sans Light" charset="0"/>
              </a:rPr>
              <a:t>vs. </a:t>
            </a:r>
            <a:r>
              <a:rPr lang="ru-RU" altLang="en-US" sz="2200" dirty="0">
                <a:latin typeface="+mn-lt"/>
                <a:ea typeface="ＭＳ Ｐゴシック" charset="-128"/>
                <a:cs typeface="Open Sans Light" charset="0"/>
              </a:rPr>
              <a:t>только наиболее частотная </a:t>
            </a:r>
            <a:r>
              <a:rPr lang="cs-CZ" altLang="en-US" sz="2200" dirty="0">
                <a:ea typeface="ＭＳ Ｐゴシック" charset="-128"/>
                <a:cs typeface="Open Sans Light" charset="0"/>
              </a:rPr>
              <a:t>+ </a:t>
            </a:r>
            <a:r>
              <a:rPr lang="ru-RU" altLang="en-US" sz="2200" dirty="0">
                <a:ea typeface="ＭＳ Ｐゴシック" charset="-128"/>
                <a:cs typeface="Open Sans Light" charset="0"/>
              </a:rPr>
              <a:t>словарная</a:t>
            </a:r>
            <a:r>
              <a:rPr lang="cs-CZ" altLang="en-US" sz="2200" dirty="0">
                <a:ea typeface="ＭＳ Ｐゴシック" charset="-128"/>
                <a:cs typeface="Open Sans Light" charset="0"/>
              </a:rPr>
              <a:t> </a:t>
            </a:r>
            <a:r>
              <a:rPr lang="ru-RU" altLang="en-US" sz="2200" dirty="0">
                <a:ea typeface="ＭＳ Ｐゴシック" charset="-128"/>
                <a:cs typeface="Open Sans Light" charset="0"/>
              </a:rPr>
              <a:t>форма </a:t>
            </a:r>
            <a:r>
              <a:rPr lang="cs-CZ" altLang="en-US" sz="2200" dirty="0">
                <a:ea typeface="ＭＳ Ｐゴシック" charset="-128"/>
                <a:cs typeface="Open Sans Light" charset="0"/>
              </a:rPr>
              <a:t>(      )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ru-RU" altLang="en-US" sz="2200" dirty="0">
                <a:latin typeface="+mn-lt"/>
                <a:ea typeface="ＭＳ Ｐゴシック" charset="-128"/>
                <a:cs typeface="Open Sans Light" charset="0"/>
              </a:rPr>
              <a:t>Машинное обучение</a:t>
            </a:r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:</a:t>
            </a:r>
          </a:p>
          <a:p>
            <a:pPr lvl="1"/>
            <a:r>
              <a:rPr lang="ru-RU" altLang="en-US" dirty="0">
                <a:latin typeface="+mn-lt"/>
                <a:ea typeface="ＭＳ Ｐゴシック" charset="-128"/>
                <a:cs typeface="Open Sans Light" charset="0"/>
              </a:rPr>
              <a:t>На основании 100 наиболее частотных словоформ предскаж</a:t>
            </a:r>
            <a:r>
              <a:rPr lang="ru-RU" altLang="en-US" dirty="0">
                <a:ea typeface="ＭＳ Ｐゴシック" charset="-128"/>
                <a:cs typeface="Open Sans Light" charset="0"/>
              </a:rPr>
              <a:t>и следующие 100 наиболее частотных словоформ </a:t>
            </a:r>
          </a:p>
          <a:p>
            <a:pPr lvl="1"/>
            <a:r>
              <a:rPr lang="ru-RU" altLang="en-US" dirty="0">
                <a:ea typeface="ＭＳ Ｐゴシック" charset="-128"/>
                <a:cs typeface="Open Sans Light" charset="0"/>
              </a:rPr>
              <a:t>На основании 200 наиболее частотных словоформ предскажи следующие 100 наиболее частотных словоформ </a:t>
            </a:r>
          </a:p>
          <a:p>
            <a:pPr lvl="1"/>
            <a:r>
              <a:rPr lang="ru-RU" altLang="en-US" dirty="0">
                <a:ea typeface="ＭＳ Ｐゴシック" charset="-128"/>
                <a:cs typeface="Open Sans Light" charset="0"/>
              </a:rPr>
              <a:t>На основании 300 наиболее частотных словоформ предскажи следующие 100 наиболее частотных словоформ 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ru-RU" altLang="en-US" dirty="0">
                <a:latin typeface="+mn-lt"/>
                <a:ea typeface="ＭＳ Ｐゴシック" charset="-128"/>
                <a:cs typeface="Open Sans Light" charset="0"/>
              </a:rPr>
              <a:t>и так далее до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</a:t>
            </a:r>
            <a:r>
              <a:rPr lang="ru-RU" altLang="en-US" dirty="0">
                <a:latin typeface="+mn-lt"/>
                <a:ea typeface="ＭＳ Ｐゴシック" charset="-128"/>
                <a:cs typeface="Open Sans Light" charset="0"/>
              </a:rPr>
              <a:t> наиболее частотных форм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, </a:t>
            </a:r>
            <a:r>
              <a:rPr lang="ru-RU" altLang="en-US" dirty="0">
                <a:latin typeface="+mn-lt"/>
                <a:ea typeface="ＭＳ Ｐゴシック" charset="-128"/>
                <a:cs typeface="Open Sans Light" charset="0"/>
              </a:rPr>
              <a:t>пока не закончатся данные из корпуса </a:t>
            </a:r>
            <a:r>
              <a:rPr lang="ru-RU" altLang="en-US" dirty="0" err="1">
                <a:latin typeface="+mn-lt"/>
                <a:ea typeface="ＭＳ Ｐゴシック" charset="-128"/>
                <a:cs typeface="Open Sans Light" charset="0"/>
              </a:rPr>
              <a:t>СинТагРус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53416-F6EF-5B44-BEFF-648D4CA761FD}"/>
              </a:ext>
            </a:extLst>
          </p:cNvPr>
          <p:cNvSpPr/>
          <p:nvPr/>
        </p:nvSpPr>
        <p:spPr>
          <a:xfrm>
            <a:off x="4303147" y="2196792"/>
            <a:ext cx="256478" cy="24532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7F0A9F-4420-534C-A9A3-9A622114B4BC}"/>
              </a:ext>
            </a:extLst>
          </p:cNvPr>
          <p:cNvSpPr/>
          <p:nvPr/>
        </p:nvSpPr>
        <p:spPr>
          <a:xfrm>
            <a:off x="5418434" y="1900393"/>
            <a:ext cx="249509" cy="24532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18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26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1133856" y="118872"/>
            <a:ext cx="4168617" cy="2139696"/>
          </a:xfrm>
          <a:prstGeom prst="wedgeRoundRectCallout">
            <a:avLst>
              <a:gd name="adj1" fmla="val 88061"/>
              <a:gd name="adj2" fmla="val -11289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700" b="1" dirty="0"/>
              <a:t>Разумеется, что у модели с доступом к большему количеству данных результаты будут лучше, не так ли</a:t>
            </a:r>
            <a:r>
              <a:rPr lang="en-US" sz="27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577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9C5851-72B7-9544-AEB5-A7A910FD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= Strategic </a:t>
            </a:r>
            <a:r>
              <a:rPr lang="nb-NO" b="1" dirty="0" err="1"/>
              <a:t>Mastery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Russian </a:t>
            </a:r>
            <a:r>
              <a:rPr lang="nb-NO" b="1" dirty="0" err="1"/>
              <a:t>Tool</a:t>
            </a:r>
            <a:endParaRPr lang="nb-NO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10F40-9AF0-2D4E-868B-68EED2F6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349665" cy="435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 err="1"/>
              <a:t>SMARTool</a:t>
            </a:r>
            <a:r>
              <a:rPr lang="nb-NO" sz="2000" dirty="0"/>
              <a:t> </a:t>
            </a:r>
            <a:r>
              <a:rPr lang="ru-RU" sz="2000" dirty="0"/>
              <a:t>можно найти тут</a:t>
            </a:r>
            <a:r>
              <a:rPr lang="nb-NO" sz="2000" dirty="0"/>
              <a:t>: </a:t>
            </a:r>
            <a:r>
              <a:rPr lang="nb-NO" sz="2000" dirty="0">
                <a:hlinkClick r:id="rId2"/>
              </a:rPr>
              <a:t>http://uit-no.github.io/smartool/</a:t>
            </a:r>
            <a:endParaRPr lang="nb-NO" sz="2000" dirty="0"/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9ABA1-9BB1-E34B-96E7-0298B30E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47" y="3951385"/>
            <a:ext cx="2007424" cy="681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0C57D-1CC8-4145-935E-3D1F0EF7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92" y="2262188"/>
            <a:ext cx="2192046" cy="1461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D65B3-BDA9-7642-9F45-C482DA7F5865}"/>
              </a:ext>
            </a:extLst>
          </p:cNvPr>
          <p:cNvSpPr txBox="1"/>
          <p:nvPr/>
        </p:nvSpPr>
        <p:spPr>
          <a:xfrm>
            <a:off x="628650" y="1703157"/>
            <a:ext cx="59396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Бесплатный интернет</a:t>
            </a:r>
            <a:r>
              <a:rPr lang="nb-NO" dirty="0"/>
              <a:t>-</a:t>
            </a:r>
            <a:r>
              <a:rPr lang="ru-RU" dirty="0"/>
              <a:t>ресурс для изучающих РКИ, который применяет результаты исследований по корпусу и</a:t>
            </a:r>
            <a:r>
              <a:rPr lang="nb-NO" dirty="0"/>
              <a:t> </a:t>
            </a:r>
            <a:r>
              <a:rPr lang="ru-RU" dirty="0"/>
              <a:t>опыт по компьютерному обучению, чтобы улучшить усвоение русского лексикона и морфологии</a:t>
            </a:r>
          </a:p>
          <a:p>
            <a:endParaRPr lang="ru-RU" dirty="0"/>
          </a:p>
          <a:p>
            <a:r>
              <a:rPr lang="ru-RU" dirty="0"/>
              <a:t>Частично финансируемый агентством </a:t>
            </a:r>
            <a:r>
              <a:rPr lang="nb-NO" dirty="0"/>
              <a:t>SIU </a:t>
            </a:r>
            <a:r>
              <a:rPr lang="ru-RU" dirty="0"/>
              <a:t>(</a:t>
            </a:r>
            <a:r>
              <a:rPr lang="nb-NO" dirty="0"/>
              <a:t>Senter for internasjonalisering av utdanning, </a:t>
            </a:r>
            <a:r>
              <a:rPr lang="ru-RU" dirty="0"/>
              <a:t>под новым названием</a:t>
            </a:r>
            <a:r>
              <a:rPr lang="nb-NO" dirty="0"/>
              <a:t> DIKU: Direktoratet for internasjonalisering og kvalitetsutvikling i høyere utdanning), </a:t>
            </a:r>
            <a:r>
              <a:rPr lang="ru-RU" dirty="0"/>
              <a:t>в сотрудничестве с Высшей школой экономики в Москве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4201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xcesss Bagg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189435"/>
            <a:ext cx="201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4956048" y="384048"/>
            <a:ext cx="3425011" cy="609074"/>
          </a:xfrm>
          <a:prstGeom prst="wedgeRoundRectCallout">
            <a:avLst>
              <a:gd name="adj1" fmla="val 34113"/>
              <a:gd name="adj2" fmla="val 130805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700" b="1" dirty="0"/>
              <a:t>Может быть и нет</a:t>
            </a:r>
            <a:r>
              <a:rPr lang="mr-IN" sz="2700" b="1" dirty="0"/>
              <a:t>…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449866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607594" y="621507"/>
            <a:ext cx="3546872" cy="195024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605866" y="2997200"/>
            <a:ext cx="3434292" cy="1972469"/>
          </a:xfrm>
          <a:prstGeom prst="wedgeRoundRectCallout">
            <a:avLst>
              <a:gd name="adj1" fmla="val -14662"/>
              <a:gd name="adj2" fmla="val -90037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b="1" dirty="0"/>
              <a:t>1800-5400: </a:t>
            </a:r>
          </a:p>
          <a:p>
            <a:pPr algn="ctr">
              <a:defRPr/>
            </a:pPr>
            <a:r>
              <a:rPr lang="ru-RU" b="1" dirty="0"/>
              <a:t>Модель, у которой есть лишь отдельные словоформы для каждой лексемы, превосходит модель с доступом к полным парадигмам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762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0" y="1911096"/>
            <a:ext cx="3236976" cy="2037146"/>
          </a:xfrm>
          <a:prstGeom prst="wedgeRoundRectCallout">
            <a:avLst>
              <a:gd name="adj1" fmla="val 83308"/>
              <a:gd name="adj2" fmla="val -39218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700" b="1" dirty="0"/>
              <a:t>Наверное, избыточные данные перегружают область поиска</a:t>
            </a:r>
            <a:endParaRPr lang="en-US" sz="2700" b="1" dirty="0"/>
          </a:p>
        </p:txBody>
      </p:sp>
      <p:pic>
        <p:nvPicPr>
          <p:cNvPr id="5" name="Picture 4" descr="mage result for overpacked suitcas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81" l="3105" r="9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2" y="2234794"/>
            <a:ext cx="5044966" cy="33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51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2667000" y="295275"/>
            <a:ext cx="3771900" cy="2385388"/>
          </a:xfrm>
          <a:prstGeom prst="wedgeRoundRectCallout">
            <a:avLst>
              <a:gd name="adj1" fmla="val -37769"/>
              <a:gd name="adj2" fmla="val 80232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500" b="1" dirty="0"/>
              <a:t>После 11 повторений модель с доступом к отдельным словоформам начинает совершать менее грубые ошибки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99005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Компьютерный эксперимент по усвоению парадигм: Итоги</a:t>
            </a:r>
            <a:endParaRPr lang="en-US" altLang="en-US" sz="36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56745" y="1313260"/>
            <a:ext cx="7693572" cy="3615928"/>
          </a:xfrm>
        </p:spPr>
        <p:txBody>
          <a:bodyPr>
            <a:noAutofit/>
          </a:bodyPr>
          <a:lstStyle/>
          <a:p>
            <a:r>
              <a:rPr lang="ru-RU" altLang="en-US" sz="2800" dirty="0">
                <a:latin typeface="+mn-lt"/>
                <a:ea typeface="ＭＳ Ｐゴシック" charset="-128"/>
                <a:cs typeface="Open Sans Light" charset="0"/>
              </a:rPr>
              <a:t>Процесс обучени</a:t>
            </a:r>
            <a:r>
              <a:rPr lang="ru-RU" altLang="en-US" sz="2800" dirty="0">
                <a:ea typeface="ＭＳ Ｐゴシック" charset="-128"/>
                <a:cs typeface="Open Sans Light" charset="0"/>
              </a:rPr>
              <a:t>я потенциально должен улучшаться, если фокусироваться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ru-RU" altLang="en-US" sz="2800" b="1" dirty="0">
                <a:latin typeface="+mn-lt"/>
                <a:ea typeface="ＭＳ Ｐゴシック" charset="-128"/>
                <a:cs typeface="Open Sans Light" charset="0"/>
              </a:rPr>
              <a:t>только на наиболе</a:t>
            </a:r>
            <a:r>
              <a:rPr lang="ru-RU" altLang="en-US" sz="2800" b="1" dirty="0">
                <a:ea typeface="ＭＳ Ｐゴシック" charset="-128"/>
                <a:cs typeface="Open Sans Light" charset="0"/>
              </a:rPr>
              <a:t>е типичных словоформах</a:t>
            </a:r>
            <a:r>
              <a:rPr lang="ru-RU" altLang="en-US" sz="2800" dirty="0">
                <a:ea typeface="ＭＳ Ｐゴシック" charset="-128"/>
                <a:cs typeface="Open Sans Light" charset="0"/>
              </a:rPr>
              <a:t>,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ru-RU" altLang="en-US" sz="2800" dirty="0">
                <a:latin typeface="+mn-lt"/>
                <a:ea typeface="ＭＳ Ｐゴシック" charset="-128"/>
                <a:cs typeface="Open Sans Light" charset="0"/>
              </a:rPr>
              <a:t>найденных для каждой лексемы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: </a:t>
            </a:r>
            <a:r>
              <a:rPr lang="ru-RU" altLang="en-US" sz="2800" b="1" dirty="0">
                <a:latin typeface="+mn-lt"/>
                <a:ea typeface="ＭＳ Ｐゴシック" charset="-128"/>
                <a:cs typeface="Open Sans Light" charset="0"/>
              </a:rPr>
              <a:t>увеличивается</a:t>
            </a:r>
            <a:r>
              <a:rPr lang="en-US" altLang="en-US" sz="2800" dirty="0">
                <a:ea typeface="ＭＳ Ｐゴシック" charset="-128"/>
                <a:cs typeface="Open Sans Light" charset="0"/>
              </a:rPr>
              <a:t> </a:t>
            </a:r>
            <a:r>
              <a:rPr lang="ru-RU" altLang="en-US" sz="2800" b="1" dirty="0">
                <a:ea typeface="ＭＳ Ｐゴシック" charset="-128"/>
                <a:cs typeface="Open Sans Light" charset="0"/>
              </a:rPr>
              <a:t>точность</a:t>
            </a:r>
            <a:r>
              <a:rPr lang="ru-RU" altLang="en-US" sz="2800" dirty="0">
                <a:ea typeface="ＭＳ Ｐゴシック" charset="-128"/>
                <a:cs typeface="Open Sans Light" charset="0"/>
              </a:rPr>
              <a:t>, а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ru-RU" altLang="en-US" sz="2800" b="1" dirty="0">
                <a:latin typeface="+mn-lt"/>
                <a:ea typeface="ＭＳ Ｐゴシック" charset="-128"/>
                <a:cs typeface="Open Sans Light" charset="0"/>
              </a:rPr>
              <a:t>ошибк</a:t>
            </a:r>
            <a:r>
              <a:rPr lang="ru-RU" altLang="en-US" sz="2800" b="1" dirty="0">
                <a:ea typeface="ＭＳ Ｐゴシック" charset="-128"/>
                <a:cs typeface="Open Sans Light" charset="0"/>
              </a:rPr>
              <a:t>и становятся менее грубыми</a:t>
            </a:r>
            <a:endParaRPr lang="en-US" altLang="en-US" sz="2800" b="1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ru-RU" altLang="en-US" sz="2800" dirty="0">
                <a:ea typeface="ＭＳ Ｐゴシック" charset="-128"/>
                <a:cs typeface="Open Sans Light" charset="0"/>
              </a:rPr>
              <a:t>Этот вывод </a:t>
            </a:r>
            <a:r>
              <a:rPr lang="ru-RU" altLang="en-US" sz="2800" b="1" dirty="0">
                <a:ea typeface="ＭＳ Ｐゴシック" charset="-128"/>
                <a:cs typeface="Open Sans Light" charset="0"/>
              </a:rPr>
              <a:t>согласуется с </a:t>
            </a:r>
            <a:r>
              <a:rPr lang="ru-RU" altLang="en-US" sz="2800" b="1" dirty="0" err="1">
                <a:ea typeface="ＭＳ Ｐゴシック" charset="-128"/>
                <a:cs typeface="Open Sans Light" charset="0"/>
              </a:rPr>
              <a:t>когнитивно</a:t>
            </a:r>
            <a:r>
              <a:rPr lang="ru-RU" altLang="en-US" sz="2800" b="1" dirty="0">
                <a:ea typeface="ＭＳ Ｐゴシック" charset="-128"/>
                <a:cs typeface="Open Sans Light" charset="0"/>
              </a:rPr>
              <a:t> правдоподобной моделью, основанной на использовании языка</a:t>
            </a:r>
            <a:endParaRPr lang="en-US" altLang="en-US" sz="2800" b="1" dirty="0"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53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packed suitca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3641"/>
          <a:stretch/>
        </p:blipFill>
        <p:spPr bwMode="auto">
          <a:xfrm>
            <a:off x="3962402" y="1382787"/>
            <a:ext cx="5528439" cy="37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8058150" cy="99417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+mj-lt"/>
              </a:rPr>
              <a:t>Как же нам перестать загружать мозги наших студентов излишними словоформами</a:t>
            </a:r>
            <a:r>
              <a:rPr lang="en-US" sz="3200" b="1" dirty="0">
                <a:latin typeface="+mj-lt"/>
              </a:rPr>
              <a:t>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6488" y="1609344"/>
            <a:ext cx="3669995" cy="3255264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latin typeface="+mn-lt"/>
                <a:ea typeface="ＭＳ Ｐゴシック" charset="-128"/>
                <a:cs typeface="Open Sans Light" charset="0"/>
              </a:rPr>
              <a:t>Учебники всегда выделяли особые словоформы и конструкции </a:t>
            </a:r>
          </a:p>
          <a:p>
            <a:r>
              <a:rPr lang="ru-RU" altLang="en-US" sz="2800" dirty="0">
                <a:ea typeface="ＭＳ Ｐゴシック" charset="-128"/>
                <a:cs typeface="Open Sans Light" charset="0"/>
              </a:rPr>
              <a:t>Сегодня это можно делать более научно и систематически</a:t>
            </a:r>
            <a:endParaRPr lang="en-US" altLang="en-US" sz="2800" dirty="0">
              <a:latin typeface="+mn-lt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10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1737" y="225156"/>
            <a:ext cx="8308679" cy="912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ru-RU" sz="4000" dirty="0"/>
              <a:t>Представление проекта </a:t>
            </a:r>
            <a:r>
              <a:rPr lang="en-US" altLang="en-US" sz="4000" b="1" dirty="0" err="1">
                <a:latin typeface="+mj-lt"/>
                <a:ea typeface="ＭＳ Ｐゴシック" charset="-128"/>
                <a:cs typeface="Open Sans" charset="0"/>
              </a:rPr>
              <a:t>SMARTool</a:t>
            </a:r>
            <a:endParaRPr lang="en-US" altLang="en-US" sz="40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624469" y="1250732"/>
            <a:ext cx="7925948" cy="3722712"/>
          </a:xfrm>
        </p:spPr>
        <p:txBody>
          <a:bodyPr>
            <a:noAutofit/>
          </a:bodyPr>
          <a:lstStyle/>
          <a:p>
            <a:r>
              <a:rPr lang="ru-RU" sz="2400" dirty="0"/>
              <a:t>Пользователь может просматривать свыше 3000 русских слов и сортировать</a:t>
            </a:r>
            <a:r>
              <a:rPr lang="nb-NO" sz="2400" dirty="0"/>
              <a:t> </a:t>
            </a:r>
            <a:r>
              <a:rPr lang="ru-RU" sz="2400" dirty="0"/>
              <a:t>их по уровню усвоения языка, по темам и по грамматическим категориям</a:t>
            </a:r>
            <a:endParaRPr lang="nb-NO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Для каждого слова </a:t>
            </a:r>
            <a:r>
              <a:rPr lang="nb-NO" sz="2400" dirty="0" err="1"/>
              <a:t>SMARTool</a:t>
            </a:r>
            <a:r>
              <a:rPr lang="ru-RU" sz="2400" dirty="0"/>
              <a:t> показывает три самые частотные словоформы в предложениях, которые иллюстрируют самые типичные грамматические конструкции и </a:t>
            </a:r>
            <a:r>
              <a:rPr lang="ru-RU" sz="2400" dirty="0" err="1"/>
              <a:t>коллокации</a:t>
            </a:r>
            <a:endParaRPr lang="ru-RU" sz="2400" dirty="0">
              <a:latin typeface="+mn-lt"/>
            </a:endParaRPr>
          </a:p>
          <a:p>
            <a:r>
              <a:rPr lang="ru-RU" sz="2400" dirty="0"/>
              <a:t>Для всех предложений у пользователя имеется доступ к озвучиванию </a:t>
            </a:r>
            <a:r>
              <a:rPr lang="nb-NO" sz="2400" dirty="0"/>
              <a:t>(</a:t>
            </a:r>
            <a:r>
              <a:rPr lang="ru-RU" sz="2400" dirty="0"/>
              <a:t>синтезатор речи</a:t>
            </a:r>
            <a:r>
              <a:rPr lang="nb-NO" sz="2400" dirty="0"/>
              <a:t>)</a:t>
            </a:r>
            <a:r>
              <a:rPr lang="ru-RU" sz="2400" dirty="0"/>
              <a:t> и переводу на английский язык</a:t>
            </a: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  <a:p>
            <a:endParaRPr lang="en-US" altLang="en-US" sz="2600" dirty="0">
              <a:latin typeface="+mn-lt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61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2DAF-63B6-9B42-9B15-CA7AFEC3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8191965" cy="994172"/>
          </a:xfrm>
        </p:spPr>
        <p:txBody>
          <a:bodyPr>
            <a:noAutofit/>
          </a:bodyPr>
          <a:lstStyle/>
          <a:p>
            <a:r>
              <a:rPr lang="ru-RU" sz="2200" b="1" dirty="0"/>
              <a:t>Словарный запас взят из </a:t>
            </a:r>
            <a:r>
              <a:rPr lang="en-US" sz="2200" b="1" dirty="0"/>
              <a:t>5 </a:t>
            </a:r>
            <a:r>
              <a:rPr lang="ru-RU" sz="2200" b="1" dirty="0"/>
              <a:t>учебников и Лексического минимума.</a:t>
            </a:r>
            <a:r>
              <a:rPr lang="nb-NO" sz="2200" b="1" dirty="0"/>
              <a:t> </a:t>
            </a:r>
            <a:r>
              <a:rPr lang="ru-RU" sz="2000" b="1" dirty="0"/>
              <a:t>Существительные, глаголы и прилагательные распределены по пропорциям в составе НКРЯ</a:t>
            </a:r>
            <a:endParaRPr lang="nb-NO" sz="2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F12BFA-B54F-654C-BBE3-D370E8049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583243"/>
              </p:ext>
            </p:extLst>
          </p:nvPr>
        </p:nvGraphicFramePr>
        <p:xfrm>
          <a:off x="628650" y="1278577"/>
          <a:ext cx="788670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718515284"/>
                    </a:ext>
                  </a:extLst>
                </a:gridCol>
                <a:gridCol w="2270933">
                  <a:extLst>
                    <a:ext uri="{9D8B030D-6E8A-4147-A177-3AD203B41FA5}">
                      <a16:colId xmlns:a16="http://schemas.microsoft.com/office/drawing/2014/main" val="2102064521"/>
                    </a:ext>
                  </a:extLst>
                </a:gridCol>
                <a:gridCol w="2319251">
                  <a:extLst>
                    <a:ext uri="{9D8B030D-6E8A-4147-A177-3AD203B41FA5}">
                      <a16:colId xmlns:a16="http://schemas.microsoft.com/office/drawing/2014/main" val="2967504266"/>
                    </a:ext>
                  </a:extLst>
                </a:gridCol>
                <a:gridCol w="1324841">
                  <a:extLst>
                    <a:ext uri="{9D8B030D-6E8A-4147-A177-3AD203B41FA5}">
                      <a16:colId xmlns:a16="http://schemas.microsoft.com/office/drawing/2014/main" val="104090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CEFR-</a:t>
                      </a:r>
                      <a:r>
                        <a:rPr lang="ru-RU" sz="2000" dirty="0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ACTFL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Российская система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Число слов в </a:t>
                      </a:r>
                      <a:r>
                        <a:rPr lang="en-US" sz="2000" dirty="0" err="1">
                          <a:effectLst/>
                        </a:rPr>
                        <a:t>SMARTool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30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A1 “Beginner”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Novice Low-Mid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ТЭУ </a:t>
                      </a:r>
                      <a:r>
                        <a:rPr lang="en-US" sz="2000" dirty="0" err="1">
                          <a:effectLst/>
                        </a:rPr>
                        <a:t>Элементарный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8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A2 “Elementary”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Novice High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ТБУ </a:t>
                      </a:r>
                      <a:r>
                        <a:rPr lang="en-US" sz="2000" dirty="0" err="1">
                          <a:effectLst/>
                        </a:rPr>
                        <a:t>Базовый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6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B1 “Intermediate”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Low-Mid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ТРКИ-1 </a:t>
                      </a:r>
                      <a:r>
                        <a:rPr lang="ru-RU" sz="2000" dirty="0">
                          <a:effectLst/>
                        </a:rPr>
                        <a:t>С</a:t>
                      </a:r>
                      <a:r>
                        <a:rPr lang="en-US" sz="2000" dirty="0" err="1">
                          <a:effectLst/>
                        </a:rPr>
                        <a:t>ертификационный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B2 “Upper 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High-Advanced Low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ТРКИ-2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40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AB0D-1A77-5649-BA14-19C25E7B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Определение высокочастотных словоформ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2A254-1B38-1045-9B6F-68D107B17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46448"/>
          </a:xfrm>
        </p:spPr>
        <p:txBody>
          <a:bodyPr>
            <a:normAutofit fontScale="92500"/>
          </a:bodyPr>
          <a:lstStyle/>
          <a:p>
            <a:r>
              <a:rPr lang="ru-RU" b="1" dirty="0" err="1"/>
              <a:t>СинТагРус</a:t>
            </a:r>
            <a:r>
              <a:rPr lang="nb-NO" dirty="0"/>
              <a:t>: </a:t>
            </a:r>
            <a:r>
              <a:rPr lang="ru-RU" dirty="0"/>
              <a:t>1 М слов со снятой омонимией </a:t>
            </a:r>
            <a:r>
              <a:rPr lang="en-US" dirty="0"/>
              <a:t>100% </a:t>
            </a:r>
            <a:r>
              <a:rPr lang="ru-RU" dirty="0"/>
              <a:t>проверено вручную, так называемый </a:t>
            </a:r>
            <a:r>
              <a:rPr lang="nb-NO" b="1" dirty="0"/>
              <a:t>“</a:t>
            </a:r>
            <a:r>
              <a:rPr lang="ru-RU" b="1" dirty="0"/>
              <a:t>золотой стандарт</a:t>
            </a:r>
            <a:r>
              <a:rPr lang="nb-NO" b="1" dirty="0"/>
              <a:t>”</a:t>
            </a:r>
          </a:p>
          <a:p>
            <a:r>
              <a:rPr lang="ru-RU" dirty="0"/>
              <a:t>Грамматические профили всех слов определяются на материале корпуса </a:t>
            </a:r>
            <a:r>
              <a:rPr lang="ru-RU" dirty="0" err="1"/>
              <a:t>СинТагРус</a:t>
            </a:r>
            <a:endParaRPr lang="ru-RU" dirty="0"/>
          </a:p>
          <a:p>
            <a:r>
              <a:rPr lang="ru-RU" dirty="0"/>
              <a:t>Для каждой лексемы мы выбираем </a:t>
            </a:r>
            <a:r>
              <a:rPr lang="ru-RU" b="1" dirty="0"/>
              <a:t>три самые частотные словоформы</a:t>
            </a:r>
            <a:r>
              <a:rPr lang="nb-NO" b="1" dirty="0"/>
              <a:t> </a:t>
            </a:r>
          </a:p>
          <a:p>
            <a:pPr lvl="1"/>
            <a:r>
              <a:rPr lang="ru-RU" dirty="0"/>
              <a:t>Например</a:t>
            </a:r>
            <a:r>
              <a:rPr lang="en-US" dirty="0"/>
              <a:t>, </a:t>
            </a:r>
            <a:r>
              <a:rPr lang="ru-RU" dirty="0"/>
              <a:t>для слова</a:t>
            </a:r>
            <a:r>
              <a:rPr lang="en-US" dirty="0"/>
              <a:t> </a:t>
            </a:r>
            <a:r>
              <a:rPr lang="en-US" i="1" dirty="0" err="1"/>
              <a:t>бизнесмен</a:t>
            </a:r>
            <a:r>
              <a:rPr lang="en-US" dirty="0"/>
              <a:t>: </a:t>
            </a:r>
            <a:r>
              <a:rPr lang="en-US" dirty="0" err="1"/>
              <a:t>GenPl</a:t>
            </a:r>
            <a:r>
              <a:rPr lang="en-US" dirty="0"/>
              <a:t> </a:t>
            </a:r>
            <a:r>
              <a:rPr lang="en-US" i="1" dirty="0" err="1"/>
              <a:t>бизнесменов</a:t>
            </a:r>
            <a:r>
              <a:rPr lang="en-US" dirty="0"/>
              <a:t>, </a:t>
            </a:r>
            <a:r>
              <a:rPr lang="en-US" dirty="0" err="1"/>
              <a:t>NomPl</a:t>
            </a:r>
            <a:r>
              <a:rPr lang="en-US" dirty="0"/>
              <a:t> </a:t>
            </a:r>
            <a:r>
              <a:rPr lang="en-US" i="1" dirty="0" err="1"/>
              <a:t>бизнесмены</a:t>
            </a:r>
            <a:r>
              <a:rPr lang="en-US" dirty="0"/>
              <a:t>, </a:t>
            </a:r>
            <a:r>
              <a:rPr lang="en-US" dirty="0" err="1"/>
              <a:t>NomSg</a:t>
            </a:r>
            <a:r>
              <a:rPr lang="en-US" dirty="0"/>
              <a:t> </a:t>
            </a:r>
            <a:r>
              <a:rPr lang="en-US" i="1" dirty="0" err="1"/>
              <a:t>бизнесмен</a:t>
            </a:r>
            <a:r>
              <a:rPr lang="nb-NO" dirty="0"/>
              <a:t> </a:t>
            </a:r>
            <a:r>
              <a:rPr lang="en-US" dirty="0"/>
              <a:t>	</a:t>
            </a:r>
          </a:p>
          <a:p>
            <a:r>
              <a:rPr lang="ru-RU" dirty="0"/>
              <a:t>Если всего две словоформы или одна словоформа составляют более </a:t>
            </a:r>
            <a:r>
              <a:rPr lang="en-US" dirty="0"/>
              <a:t>90% </a:t>
            </a:r>
            <a:r>
              <a:rPr lang="ru-RU" dirty="0"/>
              <a:t>грамматического профиля, то выбираем только эти словоформы</a:t>
            </a:r>
            <a:endParaRPr lang="en-US" dirty="0"/>
          </a:p>
          <a:p>
            <a:pPr lvl="1"/>
            <a:r>
              <a:rPr lang="ru-RU" dirty="0"/>
              <a:t>Например</a:t>
            </a:r>
            <a:r>
              <a:rPr lang="en-US" dirty="0"/>
              <a:t>, </a:t>
            </a:r>
            <a:r>
              <a:rPr lang="ru-RU" dirty="0"/>
              <a:t>для слова</a:t>
            </a:r>
            <a:r>
              <a:rPr lang="en-US" dirty="0"/>
              <a:t> </a:t>
            </a:r>
            <a:r>
              <a:rPr lang="en-US" i="1" dirty="0" err="1"/>
              <a:t>сентябрь</a:t>
            </a:r>
            <a:r>
              <a:rPr lang="en-US" dirty="0"/>
              <a:t>: </a:t>
            </a:r>
            <a:r>
              <a:rPr lang="en-US" dirty="0" err="1"/>
              <a:t>GenSg</a:t>
            </a:r>
            <a:r>
              <a:rPr lang="en-US" dirty="0"/>
              <a:t> </a:t>
            </a:r>
            <a:r>
              <a:rPr lang="en-US" i="1" dirty="0" err="1"/>
              <a:t>сентября</a:t>
            </a:r>
            <a:r>
              <a:rPr lang="en-US" i="1" dirty="0"/>
              <a:t>,</a:t>
            </a:r>
            <a:r>
              <a:rPr lang="en-US" dirty="0"/>
              <a:t> </a:t>
            </a:r>
            <a:r>
              <a:rPr lang="en-US" dirty="0" err="1"/>
              <a:t>LocSg</a:t>
            </a:r>
            <a:r>
              <a:rPr lang="en-US" dirty="0"/>
              <a:t> </a:t>
            </a:r>
            <a:r>
              <a:rPr lang="en-US" i="1" dirty="0" err="1"/>
              <a:t>сентябре</a:t>
            </a:r>
            <a:endParaRPr lang="en-US" i="1" dirty="0"/>
          </a:p>
          <a:p>
            <a:pPr lvl="1"/>
            <a:r>
              <a:rPr lang="ru-RU" dirty="0"/>
              <a:t>Например</a:t>
            </a:r>
            <a:r>
              <a:rPr lang="nb-NO" dirty="0"/>
              <a:t>, </a:t>
            </a:r>
            <a:r>
              <a:rPr lang="ru-RU" dirty="0"/>
              <a:t>для слова</a:t>
            </a:r>
            <a:r>
              <a:rPr lang="en-US" dirty="0"/>
              <a:t> </a:t>
            </a:r>
            <a:r>
              <a:rPr lang="en-US" i="1" dirty="0" err="1"/>
              <a:t>балерина</a:t>
            </a:r>
            <a:r>
              <a:rPr lang="en-US" dirty="0"/>
              <a:t>: </a:t>
            </a:r>
            <a:r>
              <a:rPr lang="en-US" dirty="0" err="1"/>
              <a:t>InsSg</a:t>
            </a:r>
            <a:r>
              <a:rPr lang="en-US" dirty="0"/>
              <a:t> </a:t>
            </a:r>
            <a:r>
              <a:rPr lang="en-US" i="1" dirty="0" err="1"/>
              <a:t>балериной</a:t>
            </a:r>
            <a:r>
              <a:rPr lang="nb-NO" dirty="0"/>
              <a:t> 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194450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Определение типичных контекстов для словоформ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017627" cy="32635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Для каждой словоформы определяем </a:t>
            </a:r>
            <a:r>
              <a:rPr lang="ru-RU" b="1" dirty="0"/>
              <a:t>типичные грамматические конструкции и </a:t>
            </a:r>
            <a:r>
              <a:rPr lang="ru-RU" b="1" dirty="0" err="1"/>
              <a:t>коллокации</a:t>
            </a:r>
            <a:r>
              <a:rPr lang="ru-RU" b="1" dirty="0"/>
              <a:t> </a:t>
            </a:r>
            <a:r>
              <a:rPr lang="ru-RU" dirty="0"/>
              <a:t>и предлагаем предложение, основанное на реальном примере из корпуса </a:t>
            </a:r>
          </a:p>
          <a:p>
            <a:r>
              <a:rPr lang="ru-RU" dirty="0"/>
              <a:t>На материале</a:t>
            </a:r>
            <a:r>
              <a:rPr lang="nb-NO" dirty="0"/>
              <a:t>:</a:t>
            </a:r>
          </a:p>
          <a:p>
            <a:pPr lvl="1"/>
            <a:r>
              <a:rPr lang="ru-RU" dirty="0"/>
              <a:t>Корпус </a:t>
            </a:r>
            <a:r>
              <a:rPr lang="ru-RU" dirty="0" err="1"/>
              <a:t>СинТагРус</a:t>
            </a:r>
            <a:endParaRPr lang="nb-NO" dirty="0"/>
          </a:p>
          <a:p>
            <a:pPr lvl="1"/>
            <a:r>
              <a:rPr lang="ru-RU" dirty="0"/>
              <a:t>НКРЯ </a:t>
            </a:r>
            <a:r>
              <a:rPr lang="en-US" dirty="0"/>
              <a:t>(</a:t>
            </a:r>
            <a:r>
              <a:rPr lang="nb-NO" dirty="0">
                <a:hlinkClick r:id="rId2"/>
              </a:rPr>
              <a:t>http://ruscorpora.ru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Collocations Colligations Corpora (</a:t>
            </a:r>
            <a:r>
              <a:rPr lang="en-US" u="sng" dirty="0">
                <a:hlinkClick r:id="rId3"/>
              </a:rPr>
              <a:t>http://cococo.cosyco.ru/</a:t>
            </a:r>
            <a:r>
              <a:rPr lang="en-US" dirty="0"/>
              <a:t>) </a:t>
            </a:r>
          </a:p>
          <a:p>
            <a:pPr lvl="1"/>
            <a:r>
              <a:rPr lang="ru-RU" dirty="0" err="1"/>
              <a:t>Конструктикон</a:t>
            </a:r>
            <a:r>
              <a:rPr lang="ru-RU" dirty="0"/>
              <a:t> русского языка</a:t>
            </a:r>
            <a:r>
              <a:rPr lang="en-US" dirty="0"/>
              <a:t> (</a:t>
            </a:r>
            <a:r>
              <a:rPr lang="en-US" u="sng" dirty="0">
                <a:hlinkClick r:id="rId4"/>
              </a:rPr>
              <a:t>https://spraakbanken.gu.se/karp/#?mode=konstruktikon-rus</a:t>
            </a:r>
            <a:r>
              <a:rPr lang="en-US" dirty="0"/>
              <a:t>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00488-C4F9-ED4A-8AF2-7493680D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7" y="2457481"/>
            <a:ext cx="2411599" cy="56802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FB577-FB64-DA4E-A85F-6A6D5242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77" y="3180885"/>
            <a:ext cx="2415642" cy="62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9CCA-D6CB-2146-BD30-61A190FB3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77" y="3957213"/>
            <a:ext cx="2411599" cy="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E89A-D76D-AB4B-82C7-AF67D749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Почему </a:t>
            </a:r>
            <a:r>
              <a:rPr lang="nb-NO" sz="3600" b="1" dirty="0" err="1"/>
              <a:t>SMARTool</a:t>
            </a:r>
            <a:r>
              <a:rPr lang="nb-NO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E36DF-4CB2-DB40-BF5E-E22C7321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067294" cy="3263504"/>
          </a:xfrm>
        </p:spPr>
        <p:txBody>
          <a:bodyPr>
            <a:normAutofit/>
          </a:bodyPr>
          <a:lstStyle/>
          <a:p>
            <a:r>
              <a:rPr lang="ru-RU" sz="2000" dirty="0"/>
              <a:t>Раньше в рамках </a:t>
            </a:r>
            <a:r>
              <a:rPr lang="ru-RU" sz="2000" b="1" dirty="0"/>
              <a:t>традиционных методов преподавания языка </a:t>
            </a:r>
            <a:r>
              <a:rPr lang="ru-RU" sz="2000" dirty="0"/>
              <a:t>студентов заставляли </a:t>
            </a:r>
            <a:r>
              <a:rPr lang="ru-RU" sz="2000" b="1" dirty="0"/>
              <a:t>зазубривать парадигмы слов</a:t>
            </a:r>
            <a:endParaRPr lang="en-US" sz="2000" b="1" dirty="0"/>
          </a:p>
          <a:p>
            <a:r>
              <a:rPr lang="ru-RU" sz="2000" dirty="0"/>
              <a:t>И до сегодняшнего дня:</a:t>
            </a:r>
          </a:p>
          <a:p>
            <a:pPr lvl="1"/>
            <a:r>
              <a:rPr lang="ru-RU" sz="2000" b="1" dirty="0"/>
              <a:t>Парадигмы пока не исчезли </a:t>
            </a:r>
            <a:r>
              <a:rPr lang="ru-RU" sz="2000" dirty="0"/>
              <a:t>из наших учебников</a:t>
            </a:r>
            <a:endParaRPr lang="nb-NO" sz="2000" dirty="0"/>
          </a:p>
          <a:p>
            <a:pPr lvl="1"/>
            <a:r>
              <a:rPr lang="ru-RU" sz="2000" dirty="0"/>
              <a:t>Для парадигм нет </a:t>
            </a:r>
            <a:r>
              <a:rPr lang="ru-RU" sz="2000" b="1" dirty="0"/>
              <a:t>систематической замены</a:t>
            </a:r>
            <a:r>
              <a:rPr lang="ru-RU" sz="2000" dirty="0"/>
              <a:t>, которая способствовала бы </a:t>
            </a:r>
            <a:r>
              <a:rPr lang="ru-RU" sz="2000" b="1" dirty="0"/>
              <a:t>усвоению морфологии на уровне близком к уровню носителя языка</a:t>
            </a:r>
            <a:endParaRPr lang="en-US" sz="2000" b="1" dirty="0"/>
          </a:p>
          <a:p>
            <a:r>
              <a:rPr lang="en-US" sz="2000" dirty="0"/>
              <a:t> </a:t>
            </a:r>
            <a:r>
              <a:rPr lang="ru-RU" sz="2000" dirty="0"/>
              <a:t>Даже маленький словарный запас имеет </a:t>
            </a:r>
            <a:r>
              <a:rPr lang="nb-NO" sz="2000" b="1" dirty="0"/>
              <a:t>&gt;100,000 </a:t>
            </a:r>
            <a:r>
              <a:rPr lang="ru-RU" sz="2000" b="1" dirty="0"/>
              <a:t>словоформ</a:t>
            </a:r>
            <a:endParaRPr lang="nb-NO" sz="2000" b="1" dirty="0"/>
          </a:p>
          <a:p>
            <a:r>
              <a:rPr lang="nb-NO" sz="2000" dirty="0" err="1"/>
              <a:t>SMARTool</a:t>
            </a:r>
            <a:r>
              <a:rPr lang="nb-NO" sz="2000" dirty="0"/>
              <a:t> </a:t>
            </a:r>
            <a:r>
              <a:rPr lang="ru-RU" sz="2000" b="1" dirty="0"/>
              <a:t>сильно сокращает </a:t>
            </a:r>
            <a:r>
              <a:rPr lang="ru-RU" sz="2000" dirty="0"/>
              <a:t>(</a:t>
            </a:r>
            <a:r>
              <a:rPr lang="nb-NO" sz="2000" dirty="0"/>
              <a:t>&gt;</a:t>
            </a:r>
            <a:r>
              <a:rPr lang="en-US" sz="2000" dirty="0"/>
              <a:t>90%</a:t>
            </a:r>
            <a:r>
              <a:rPr lang="ru-RU" sz="2000" dirty="0"/>
              <a:t>)</a:t>
            </a:r>
            <a:r>
              <a:rPr lang="nb-NO" sz="2000" dirty="0"/>
              <a:t> </a:t>
            </a:r>
            <a:r>
              <a:rPr lang="ru-RU" sz="2000" dirty="0"/>
              <a:t>число словоформ, которые изучающий должен запомнить, и </a:t>
            </a:r>
            <a:r>
              <a:rPr lang="ru-RU" sz="2000" b="1" dirty="0"/>
              <a:t>улучшает результаты преподавания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249491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Предложения основаны на реальных примерах из корпуса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Иллюстрируют </a:t>
            </a:r>
            <a:r>
              <a:rPr lang="ru-RU" b="1" dirty="0"/>
              <a:t>типичные грамматические конструкции и </a:t>
            </a:r>
            <a:r>
              <a:rPr lang="ru-RU" b="1" dirty="0" err="1"/>
              <a:t>коллокации</a:t>
            </a:r>
            <a:endParaRPr lang="en-US" b="1" dirty="0"/>
          </a:p>
          <a:p>
            <a:r>
              <a:rPr lang="ru-RU" dirty="0"/>
              <a:t>Примеры соответствуют уровню усвоения языка</a:t>
            </a:r>
            <a:endParaRPr lang="en-US" dirty="0"/>
          </a:p>
          <a:p>
            <a:r>
              <a:rPr lang="ru-RU" dirty="0"/>
              <a:t>Пользователь имеет доступ к переводам и озвучиванию</a:t>
            </a:r>
            <a:endParaRPr lang="en-US" dirty="0"/>
          </a:p>
          <a:p>
            <a:endParaRPr lang="en-US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Новый</a:t>
            </a:r>
            <a:r>
              <a:rPr lang="en-US" i="1" dirty="0"/>
              <a:t> </a:t>
            </a:r>
            <a:r>
              <a:rPr lang="en-US" i="1" dirty="0" err="1"/>
              <a:t>закон</a:t>
            </a:r>
            <a:r>
              <a:rPr lang="en-US" i="1" dirty="0"/>
              <a:t> </a:t>
            </a:r>
            <a:r>
              <a:rPr lang="en-US" i="1" dirty="0" err="1"/>
              <a:t>защищает</a:t>
            </a:r>
            <a:r>
              <a:rPr lang="en-US" i="1" dirty="0"/>
              <a:t> </a:t>
            </a:r>
            <a:r>
              <a:rPr lang="en-US" i="1" dirty="0" err="1"/>
              <a:t>интересы</a:t>
            </a:r>
            <a:r>
              <a:rPr lang="en-US" i="1" dirty="0"/>
              <a:t> </a:t>
            </a:r>
            <a:r>
              <a:rPr lang="en-US" b="1" i="1" dirty="0" err="1"/>
              <a:t>бизнесменов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b="1" i="1" dirty="0" err="1"/>
              <a:t>Бизнесмен</a:t>
            </a:r>
            <a:r>
              <a:rPr lang="en-US" i="1" dirty="0"/>
              <a:t> </a:t>
            </a:r>
            <a:r>
              <a:rPr lang="en-US" i="1" dirty="0" err="1"/>
              <a:t>должен</a:t>
            </a:r>
            <a:r>
              <a:rPr lang="en-US" i="1" dirty="0"/>
              <a:t> </a:t>
            </a:r>
            <a:r>
              <a:rPr lang="en-US" i="1" dirty="0" err="1"/>
              <a:t>быть</a:t>
            </a:r>
            <a:r>
              <a:rPr lang="en-US" i="1" dirty="0"/>
              <a:t> </a:t>
            </a:r>
            <a:r>
              <a:rPr lang="en-US" i="1" dirty="0" err="1"/>
              <a:t>честным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Российские</a:t>
            </a:r>
            <a:r>
              <a:rPr lang="en-US" i="1" dirty="0"/>
              <a:t> </a:t>
            </a:r>
            <a:r>
              <a:rPr lang="en-US" b="1" i="1" dirty="0" err="1"/>
              <a:t>бизнесмены</a:t>
            </a:r>
            <a:r>
              <a:rPr lang="en-US" i="1" dirty="0"/>
              <a:t> </a:t>
            </a:r>
            <a:r>
              <a:rPr lang="en-US" i="1" dirty="0" err="1"/>
              <a:t>протестуют</a:t>
            </a:r>
            <a:r>
              <a:rPr lang="en-US" i="1" dirty="0"/>
              <a:t> </a:t>
            </a:r>
            <a:r>
              <a:rPr lang="en-US" i="1" dirty="0" err="1"/>
              <a:t>против</a:t>
            </a:r>
            <a:r>
              <a:rPr lang="en-US" i="1" dirty="0"/>
              <a:t> </a:t>
            </a:r>
            <a:r>
              <a:rPr lang="en-US" i="1" dirty="0" err="1"/>
              <a:t>повышения</a:t>
            </a:r>
            <a:r>
              <a:rPr lang="en-US" i="1" dirty="0"/>
              <a:t> </a:t>
            </a:r>
            <a:r>
              <a:rPr lang="en-US" i="1" dirty="0" err="1"/>
              <a:t>налогов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Первого</a:t>
            </a:r>
            <a:r>
              <a:rPr lang="en-US" i="1" dirty="0"/>
              <a:t> </a:t>
            </a:r>
            <a:r>
              <a:rPr lang="en-US" b="1" i="1" dirty="0" err="1"/>
              <a:t>сентября</a:t>
            </a:r>
            <a:r>
              <a:rPr lang="en-US" i="1" dirty="0"/>
              <a:t> </a:t>
            </a:r>
            <a:r>
              <a:rPr lang="en-US" i="1" dirty="0" err="1"/>
              <a:t>начинается</a:t>
            </a:r>
            <a:r>
              <a:rPr lang="en-US" i="1" dirty="0"/>
              <a:t> </a:t>
            </a:r>
            <a:r>
              <a:rPr lang="en-US" i="1" dirty="0" err="1"/>
              <a:t>учебный</a:t>
            </a:r>
            <a:r>
              <a:rPr lang="en-US" i="1" dirty="0"/>
              <a:t> </a:t>
            </a:r>
            <a:r>
              <a:rPr lang="en-US" i="1" dirty="0" err="1"/>
              <a:t>год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В</a:t>
            </a:r>
            <a:r>
              <a:rPr lang="en-US" i="1" dirty="0"/>
              <a:t> </a:t>
            </a:r>
            <a:r>
              <a:rPr lang="en-US" b="1" i="1" dirty="0" err="1"/>
              <a:t>сентябре</a:t>
            </a:r>
            <a:r>
              <a:rPr lang="en-US" i="1" dirty="0"/>
              <a:t> </a:t>
            </a:r>
            <a:r>
              <a:rPr lang="en-US" i="1" dirty="0" err="1"/>
              <a:t>начинают</a:t>
            </a:r>
            <a:r>
              <a:rPr lang="en-US" i="1" dirty="0"/>
              <a:t> </a:t>
            </a:r>
            <a:r>
              <a:rPr lang="en-US" i="1" dirty="0" err="1"/>
              <a:t>опадать</a:t>
            </a:r>
            <a:r>
              <a:rPr lang="en-US" i="1" dirty="0"/>
              <a:t> </a:t>
            </a:r>
            <a:r>
              <a:rPr lang="en-US" i="1" dirty="0" err="1"/>
              <a:t>листья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Анна</a:t>
            </a:r>
            <a:r>
              <a:rPr lang="en-US" i="1" dirty="0"/>
              <a:t> </a:t>
            </a:r>
            <a:r>
              <a:rPr lang="en-US" i="1" dirty="0" err="1"/>
              <a:t>Павлова</a:t>
            </a:r>
            <a:r>
              <a:rPr lang="en-US" i="1" dirty="0"/>
              <a:t> </a:t>
            </a:r>
            <a:r>
              <a:rPr lang="en-US" i="1" dirty="0" err="1"/>
              <a:t>с</a:t>
            </a:r>
            <a:r>
              <a:rPr lang="en-US" i="1" dirty="0"/>
              <a:t> </a:t>
            </a:r>
            <a:r>
              <a:rPr lang="en-US" i="1" dirty="0" err="1"/>
              <a:t>детства</a:t>
            </a:r>
            <a:r>
              <a:rPr lang="en-US" i="1" dirty="0"/>
              <a:t> </a:t>
            </a:r>
            <a:r>
              <a:rPr lang="en-US" i="1" dirty="0" err="1"/>
              <a:t>мечтала</a:t>
            </a:r>
            <a:r>
              <a:rPr lang="en-US" i="1" dirty="0"/>
              <a:t> </a:t>
            </a:r>
            <a:r>
              <a:rPr lang="en-US" i="1" dirty="0" err="1"/>
              <a:t>стать</a:t>
            </a:r>
            <a:r>
              <a:rPr lang="en-US" i="1" dirty="0"/>
              <a:t> </a:t>
            </a:r>
            <a:r>
              <a:rPr lang="en-US" b="1" i="1" dirty="0" err="1"/>
              <a:t>балериной</a:t>
            </a:r>
            <a:r>
              <a:rPr lang="en-US" i="1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1564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359-7EE2-C849-ADA4-15593499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Фильтры в </a:t>
            </a:r>
            <a:r>
              <a:rPr lang="nb-NO" b="1" dirty="0" err="1"/>
              <a:t>SMARTool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3E41-FD53-2143-9FBE-A359EF2A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Выбрать уровень</a:t>
            </a:r>
            <a:r>
              <a:rPr lang="nb-NO" sz="2400" b="1" dirty="0"/>
              <a:t>: “Level” </a:t>
            </a:r>
            <a:r>
              <a:rPr lang="nb-NO" sz="2400" dirty="0"/>
              <a:t>A1, A2, B1, B2, “all </a:t>
            </a:r>
            <a:r>
              <a:rPr lang="nb-NO" sz="2400" dirty="0" err="1"/>
              <a:t>levels</a:t>
            </a:r>
            <a:r>
              <a:rPr lang="nb-NO" sz="2400" dirty="0"/>
              <a:t>”</a:t>
            </a:r>
          </a:p>
          <a:p>
            <a:pPr lvl="1"/>
            <a:r>
              <a:rPr lang="ru-RU" sz="2000" b="1" dirty="0"/>
              <a:t>Выбрать тему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1" dirty="0"/>
              <a:t>“Topic” </a:t>
            </a:r>
            <a:r>
              <a:rPr lang="en-US" sz="2000" i="1" dirty="0" err="1"/>
              <a:t>внутренний</a:t>
            </a:r>
            <a:r>
              <a:rPr lang="en-US" sz="2000" i="1" dirty="0"/>
              <a:t> </a:t>
            </a:r>
            <a:r>
              <a:rPr lang="en-US" sz="2000" i="1" dirty="0" err="1"/>
              <a:t>мир</a:t>
            </a:r>
            <a:r>
              <a:rPr lang="en-US" sz="2000" dirty="0"/>
              <a:t>,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еда</a:t>
            </a:r>
            <a:r>
              <a:rPr lang="en-US" sz="2000" dirty="0"/>
              <a:t>, </a:t>
            </a:r>
            <a:r>
              <a:rPr lang="en-US" sz="2000" i="1" dirty="0" err="1"/>
              <a:t>животные</a:t>
            </a:r>
            <a:r>
              <a:rPr lang="en-US" sz="2000" i="1" dirty="0"/>
              <a:t>/</a:t>
            </a:r>
            <a:r>
              <a:rPr lang="en-US" sz="2000" i="1" dirty="0" err="1"/>
              <a:t>растения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i="1" dirty="0" err="1"/>
              <a:t>жильё</a:t>
            </a:r>
            <a:r>
              <a:rPr lang="en-US" sz="2000" dirty="0"/>
              <a:t>, </a:t>
            </a:r>
            <a:r>
              <a:rPr lang="en-US" sz="2000" i="1" dirty="0" err="1"/>
              <a:t>здоровье</a:t>
            </a:r>
            <a:r>
              <a:rPr lang="en-US" sz="2000" dirty="0"/>
              <a:t>, </a:t>
            </a:r>
            <a:r>
              <a:rPr lang="en-US" sz="2000" i="1" dirty="0" err="1"/>
              <a:t>люди</a:t>
            </a:r>
            <a:r>
              <a:rPr lang="en-US" sz="2000" dirty="0"/>
              <a:t>, </a:t>
            </a:r>
            <a:r>
              <a:rPr lang="en-US" sz="2000" i="1" dirty="0" err="1"/>
              <a:t>магазин</a:t>
            </a:r>
            <a:r>
              <a:rPr lang="en-US" sz="2000" dirty="0"/>
              <a:t>, </a:t>
            </a:r>
            <a:r>
              <a:rPr lang="en-US" sz="2000" i="1" dirty="0" err="1"/>
              <a:t>мера</a:t>
            </a:r>
            <a:r>
              <a:rPr lang="en-US" sz="2000" dirty="0"/>
              <a:t>, </a:t>
            </a:r>
            <a:r>
              <a:rPr lang="en-US" sz="2000" i="1" dirty="0" err="1"/>
              <a:t>общение</a:t>
            </a:r>
            <a:r>
              <a:rPr lang="en-US" sz="2000" dirty="0"/>
              <a:t>, </a:t>
            </a:r>
            <a:r>
              <a:rPr lang="en-US" sz="2000" i="1" dirty="0" err="1"/>
              <a:t>одежда</a:t>
            </a:r>
            <a:r>
              <a:rPr lang="en-US" sz="2000" dirty="0"/>
              <a:t>, </a:t>
            </a:r>
            <a:r>
              <a:rPr lang="en-US" sz="2000" i="1" dirty="0" err="1"/>
              <a:t>описание</a:t>
            </a:r>
            <a:r>
              <a:rPr lang="en-US" sz="2000" dirty="0"/>
              <a:t>, </a:t>
            </a:r>
            <a:r>
              <a:rPr lang="en-US" sz="2000" i="1" dirty="0" err="1"/>
              <a:t>погода</a:t>
            </a:r>
            <a:r>
              <a:rPr lang="en-US" sz="2000" dirty="0"/>
              <a:t>, </a:t>
            </a:r>
            <a:r>
              <a:rPr lang="en-US" sz="2000" i="1" dirty="0" err="1"/>
              <a:t>политика</a:t>
            </a:r>
            <a:r>
              <a:rPr lang="en-US" sz="2000" dirty="0"/>
              <a:t>, </a:t>
            </a:r>
            <a:r>
              <a:rPr lang="en-US" sz="2000" i="1" dirty="0" err="1"/>
              <a:t>путешествие</a:t>
            </a:r>
            <a:r>
              <a:rPr lang="en-US" sz="2000" dirty="0"/>
              <a:t>, </a:t>
            </a:r>
            <a:r>
              <a:rPr lang="en-US" sz="2000" i="1" dirty="0" err="1"/>
              <a:t>свободное</a:t>
            </a:r>
            <a:r>
              <a:rPr lang="en-US" sz="2000" dirty="0"/>
              <a:t>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транспорт</a:t>
            </a:r>
            <a:r>
              <a:rPr lang="en-US" sz="2000" dirty="0"/>
              <a:t>, </a:t>
            </a:r>
            <a:r>
              <a:rPr lang="en-US" sz="2000" i="1" dirty="0" err="1"/>
              <a:t>учёба</a:t>
            </a:r>
            <a:r>
              <a:rPr lang="en-US" sz="2000" i="1" dirty="0"/>
              <a:t>/</a:t>
            </a:r>
            <a:r>
              <a:rPr lang="en-US" sz="2000" i="1" dirty="0" err="1"/>
              <a:t>работа</a:t>
            </a:r>
            <a:endParaRPr lang="en-US" sz="2000" i="1" dirty="0"/>
          </a:p>
          <a:p>
            <a:pPr lvl="1"/>
            <a:r>
              <a:rPr lang="ru-RU" sz="2000" b="1" dirty="0"/>
              <a:t>Выбрать грамматические категории</a:t>
            </a:r>
            <a:r>
              <a:rPr lang="nb-NO" sz="2000" b="1" dirty="0"/>
              <a:t>: “Analysis” </a:t>
            </a:r>
            <a:r>
              <a:rPr lang="ru-RU" sz="2000" dirty="0"/>
              <a:t>например, </a:t>
            </a:r>
            <a:r>
              <a:rPr lang="en-US" sz="2000" dirty="0"/>
              <a:t>“</a:t>
            </a:r>
            <a:r>
              <a:rPr lang="en-US" sz="2000" dirty="0" err="1"/>
              <a:t>Ins.Sing</a:t>
            </a:r>
            <a:r>
              <a:rPr lang="en-US" sz="2000" dirty="0"/>
              <a:t>”</a:t>
            </a:r>
            <a:r>
              <a:rPr lang="nb-NO" sz="2000" dirty="0"/>
              <a:t> </a:t>
            </a:r>
          </a:p>
          <a:p>
            <a:pPr lvl="1"/>
            <a:r>
              <a:rPr lang="ru-RU" sz="2000" b="1" dirty="0"/>
              <a:t>Выбрать словарь </a:t>
            </a:r>
            <a:r>
              <a:rPr lang="en-US" sz="2000" b="1" dirty="0"/>
              <a:t>“Dictionary”</a:t>
            </a:r>
          </a:p>
          <a:p>
            <a:pPr lvl="1"/>
            <a:endParaRPr lang="en-US" sz="2000" b="1" dirty="0"/>
          </a:p>
          <a:p>
            <a:r>
              <a:rPr lang="ru-RU" sz="2300" dirty="0"/>
              <a:t>Переводы и озвучивания доступны для всех предложений</a:t>
            </a:r>
            <a:endParaRPr lang="nb-NO" sz="2300" dirty="0"/>
          </a:p>
        </p:txBody>
      </p:sp>
    </p:spTree>
    <p:extLst>
      <p:ext uri="{BB962C8B-B14F-4D97-AF65-F5344CB8AC3E}">
        <p14:creationId xmlns:p14="http://schemas.microsoft.com/office/powerpoint/2010/main" val="2475302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E13E-4B50-8841-A5C3-3496A513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336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DF5EA-71AF-AE41-84AA-C69960CAB969}"/>
              </a:ext>
            </a:extLst>
          </p:cNvPr>
          <p:cNvSpPr/>
          <p:nvPr/>
        </p:nvSpPr>
        <p:spPr>
          <a:xfrm>
            <a:off x="5331417" y="2438400"/>
            <a:ext cx="3665349" cy="2490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ru-RU" sz="2800" dirty="0"/>
              <a:t>Выбрать уровень</a:t>
            </a:r>
            <a:endParaRPr lang="nb-NO" sz="2800" dirty="0"/>
          </a:p>
          <a:p>
            <a:pPr marL="514350" indent="-514350" algn="ctr">
              <a:buAutoNum type="arabicParenR"/>
            </a:pPr>
            <a:endParaRPr lang="nb-NO" sz="2800" dirty="0"/>
          </a:p>
          <a:p>
            <a:pPr algn="ctr"/>
            <a:r>
              <a:rPr lang="nb-NO" sz="2800" dirty="0"/>
              <a:t>2) </a:t>
            </a:r>
            <a:r>
              <a:rPr lang="ru-RU" sz="2800" dirty="0"/>
              <a:t>Выбрать тему, разбор, словарь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899467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A315-23FC-4647-B6CE-7C0B9468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99"/>
            <a:ext cx="9158449" cy="468860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ED1FB33-04F8-264F-ADF9-B8A651C9BB3A}"/>
              </a:ext>
            </a:extLst>
          </p:cNvPr>
          <p:cNvSpPr/>
          <p:nvPr/>
        </p:nvSpPr>
        <p:spPr>
          <a:xfrm rot="14321757">
            <a:off x="435719" y="2012908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37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04B1D-AE1E-F74B-8F6A-D0211EF5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9141662" cy="55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9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C9D1-A599-F248-9A5F-A3B9713F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422"/>
            <a:ext cx="9216386" cy="53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1A766-91CA-6C4F-B325-DACDCC3D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0"/>
            <a:ext cx="9144000" cy="528961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D2FB0CA-2287-D44D-94EB-85572E397B16}"/>
              </a:ext>
            </a:extLst>
          </p:cNvPr>
          <p:cNvSpPr/>
          <p:nvPr/>
        </p:nvSpPr>
        <p:spPr>
          <a:xfrm rot="14321757">
            <a:off x="210992" y="2750815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812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CB3F4-FAE6-7F4F-9DE3-57265A7E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F6B92-7320-254B-8C8C-887B52A6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94"/>
            <a:ext cx="9144000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3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3F688-2066-244B-AB78-39A28D6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7"/>
            <a:ext cx="9144000" cy="5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24540-7B37-634A-A8B0-F75FDD31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План доклада</a:t>
            </a:r>
            <a:endParaRPr lang="nb-NO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04A2-2D05-8E49-B61E-1C87E8BB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0906" cy="32635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/>
              <a:t>Факты о распределении форм внутри парадигм в русском языке</a:t>
            </a:r>
            <a:endParaRPr lang="nb-NO" sz="2800" dirty="0"/>
          </a:p>
          <a:p>
            <a:pPr marL="342900" lvl="1" indent="0">
              <a:buNone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Компьютерный эксперимент по усвоению парадигм</a:t>
            </a:r>
            <a:endParaRPr lang="nb-NO" sz="2800" dirty="0"/>
          </a:p>
          <a:p>
            <a:pPr marL="457200" indent="-457200">
              <a:buFont typeface="+mj-lt"/>
              <a:buAutoNum type="arabicPeriod"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Представление проекта </a:t>
            </a:r>
            <a:r>
              <a:rPr lang="en-US" sz="2800" dirty="0" err="1"/>
              <a:t>SMARTool</a:t>
            </a:r>
            <a:r>
              <a:rPr lang="en-US" sz="2800" dirty="0"/>
              <a:t>: </a:t>
            </a:r>
          </a:p>
          <a:p>
            <a:pPr marL="342900" lvl="1" indent="0">
              <a:buNone/>
            </a:pPr>
            <a:r>
              <a:rPr lang="nb-NO" sz="2500" dirty="0">
                <a:hlinkClick r:id="rId2"/>
              </a:rPr>
              <a:t>http://uit-no.github.io/smartool/</a:t>
            </a:r>
            <a:endParaRPr lang="nb-NO" sz="25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808651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CCE6-B150-584E-ADAB-91B3222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" y="-110426"/>
            <a:ext cx="9049260" cy="5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6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3C-75EC-514B-9CB5-68EBF1F1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17FA-AB50-FC47-82A5-8C536A4B3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3101"/>
            <a:ext cx="7886700" cy="3559619"/>
          </a:xfrm>
        </p:spPr>
        <p:txBody>
          <a:bodyPr>
            <a:noAutofit/>
          </a:bodyPr>
          <a:lstStyle/>
          <a:p>
            <a:r>
              <a:rPr lang="ru-RU" sz="2200" b="1" dirty="0"/>
              <a:t>Спроектирован по результатам исследования: </a:t>
            </a:r>
            <a:r>
              <a:rPr lang="ru-RU" sz="2200" dirty="0"/>
              <a:t>распределение русских словоформ и машинное обучение</a:t>
            </a:r>
            <a:r>
              <a:rPr lang="en-US" sz="2200" dirty="0"/>
              <a:t> </a:t>
            </a:r>
            <a:endParaRPr lang="ru-RU" sz="2200" dirty="0"/>
          </a:p>
          <a:p>
            <a:r>
              <a:rPr lang="ru-RU" sz="2200" dirty="0"/>
              <a:t>Стратегически сосредоточен на самых частотных словоформах и контекстах, которые мотивируют эти словоформы</a:t>
            </a:r>
            <a:endParaRPr lang="nb-NO" sz="2200" dirty="0"/>
          </a:p>
          <a:p>
            <a:r>
              <a:rPr lang="ru-RU" sz="2200" b="1" dirty="0"/>
              <a:t>Более чем на </a:t>
            </a:r>
            <a:r>
              <a:rPr lang="en-US" sz="2200" b="1" dirty="0"/>
              <a:t>90% </a:t>
            </a:r>
            <a:r>
              <a:rPr lang="ru-RU" sz="2200" b="1" dirty="0"/>
              <a:t>сокращает </a:t>
            </a:r>
            <a:r>
              <a:rPr lang="ru-RU" sz="2200" dirty="0"/>
              <a:t>число словоформ, которые изучающий должен выучить для базового словарного запаса</a:t>
            </a:r>
            <a:r>
              <a:rPr lang="en-US" sz="2200" dirty="0"/>
              <a:t> 3000 </a:t>
            </a:r>
            <a:r>
              <a:rPr lang="ru-RU" sz="2200" dirty="0"/>
              <a:t>слов</a:t>
            </a:r>
            <a:endParaRPr lang="nb-NO" sz="2200" b="1" dirty="0"/>
          </a:p>
          <a:p>
            <a:r>
              <a:rPr lang="ru-RU" sz="2200" dirty="0"/>
              <a:t>Можно постоянно совершенствовать и индивидуализировать</a:t>
            </a:r>
            <a:endParaRPr lang="en-US" sz="2200" dirty="0"/>
          </a:p>
          <a:p>
            <a:r>
              <a:rPr lang="ru-RU" sz="2200" dirty="0"/>
              <a:t>Можно применить и для других языков и пользователей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971697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37F89-5D5B-6342-9445-8D4A1009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Будущие версии </a:t>
            </a:r>
            <a:br>
              <a:rPr lang="nb-NO" dirty="0"/>
            </a:br>
            <a:r>
              <a:rPr lang="nb-NO" dirty="0" err="1"/>
              <a:t>SMARTool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0375F8-CAD2-B046-8167-6505FF3196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Для изучающих русский язык в Испании и в Финляндии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BDF16-3FE0-204F-8133-BBD65B0E9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380523"/>
            <a:ext cx="3886200" cy="3980352"/>
          </a:xfrm>
        </p:spPr>
        <p:txBody>
          <a:bodyPr/>
          <a:lstStyle/>
          <a:p>
            <a:r>
              <a:rPr lang="ru-RU" dirty="0"/>
              <a:t>Для изучающих польский, чешский, словацкий языки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DADE8-7B54-3848-A629-E55F3BF2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87" y="2043327"/>
            <a:ext cx="1752600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74392-E7A7-5F44-AA29-C9C4D470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37" y="3357075"/>
            <a:ext cx="18161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7DC6A-E671-3A4B-A558-9CF1E780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045" y="1095460"/>
            <a:ext cx="1828800" cy="110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059D5-348C-764E-A0AB-C7BF2B201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45" y="2423221"/>
            <a:ext cx="1828800" cy="116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899FC-C823-FE48-B708-BE66E1E69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045" y="3814482"/>
            <a:ext cx="1828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85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8C385-2411-824A-8157-6408BED15363}"/>
              </a:ext>
            </a:extLst>
          </p:cNvPr>
          <p:cNvSpPr txBox="1"/>
          <p:nvPr/>
        </p:nvSpPr>
        <p:spPr>
          <a:xfrm>
            <a:off x="85240" y="61993"/>
            <a:ext cx="9058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Библиография</a:t>
            </a:r>
            <a:endParaRPr lang="nb-NO" dirty="0"/>
          </a:p>
          <a:p>
            <a:pPr marL="180000" indent="-457200"/>
            <a:r>
              <a:rPr lang="en-US" sz="900" dirty="0" err="1"/>
              <a:t>Andrjušina</a:t>
            </a:r>
            <a:r>
              <a:rPr lang="en-US" sz="900" dirty="0"/>
              <a:t>, N. P., G. A. </a:t>
            </a:r>
            <a:r>
              <a:rPr lang="en-US" sz="900" dirty="0" err="1"/>
              <a:t>Bitextina</a:t>
            </a:r>
            <a:r>
              <a:rPr lang="en-US" sz="900" dirty="0"/>
              <a:t>, L. P. </a:t>
            </a:r>
            <a:r>
              <a:rPr lang="en-US" sz="900" dirty="0" err="1"/>
              <a:t>Klobukova</a:t>
            </a:r>
            <a:r>
              <a:rPr lang="en-US" sz="900" dirty="0"/>
              <a:t>, L. N. </a:t>
            </a:r>
            <a:r>
              <a:rPr lang="en-US" sz="900" dirty="0" err="1"/>
              <a:t>Norejko</a:t>
            </a:r>
            <a:r>
              <a:rPr lang="en-US" sz="900" dirty="0"/>
              <a:t>, I. V. </a:t>
            </a:r>
            <a:r>
              <a:rPr lang="en-US" sz="900" dirty="0" err="1"/>
              <a:t>Odincova</a:t>
            </a:r>
            <a:r>
              <a:rPr lang="en-US" sz="900" dirty="0"/>
              <a:t> (eds.). 2014-2015. </a:t>
            </a:r>
            <a:r>
              <a:rPr lang="en-US" sz="900" i="1" dirty="0" err="1"/>
              <a:t>Лексический</a:t>
            </a:r>
            <a:r>
              <a:rPr lang="en-US" sz="900" i="1" dirty="0"/>
              <a:t> </a:t>
            </a:r>
            <a:r>
              <a:rPr lang="en-US" sz="900" i="1" dirty="0" err="1"/>
              <a:t>минимум</a:t>
            </a:r>
            <a:r>
              <a:rPr lang="en-US" sz="900" i="1" dirty="0"/>
              <a:t> </a:t>
            </a:r>
            <a:r>
              <a:rPr lang="en-US" sz="900" i="1" dirty="0" err="1"/>
              <a:t>по</a:t>
            </a:r>
            <a:r>
              <a:rPr lang="en-US" sz="900" i="1" dirty="0"/>
              <a:t> </a:t>
            </a:r>
            <a:r>
              <a:rPr lang="en-US" sz="900" i="1" dirty="0" err="1"/>
              <a:t>русскому</a:t>
            </a:r>
            <a:r>
              <a:rPr lang="en-US" sz="900" i="1" dirty="0"/>
              <a:t> </a:t>
            </a:r>
            <a:r>
              <a:rPr lang="en-US" sz="900" i="1" dirty="0" err="1"/>
              <a:t>языку</a:t>
            </a:r>
            <a:r>
              <a:rPr lang="en-US" sz="900" i="1" dirty="0"/>
              <a:t>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иностранному</a:t>
            </a:r>
            <a:r>
              <a:rPr lang="en-US" sz="900" i="1" dirty="0"/>
              <a:t>.</a:t>
            </a:r>
            <a:r>
              <a:rPr lang="en-US" sz="900" dirty="0"/>
              <a:t> Levels A1-B2. St. Petersburg: Zlatoust.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1992. Quantitative aspects of morphological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1991</a:t>
            </a:r>
            <a:r>
              <a:rPr lang="en-US" sz="900" dirty="0"/>
              <a:t>, 109–149.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1993. On frequency, transparency, and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1992</a:t>
            </a:r>
            <a:r>
              <a:rPr lang="en-US" sz="900" dirty="0"/>
              <a:t>, 181–208.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/>
              <a:t>Bondar’, N. I. and S. A. </a:t>
            </a:r>
            <a:r>
              <a:rPr lang="en-US" sz="900" dirty="0" err="1"/>
              <a:t>Lutin</a:t>
            </a:r>
            <a:r>
              <a:rPr lang="en-US" sz="900" dirty="0"/>
              <a:t>. 2013.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спросить</a:t>
            </a:r>
            <a:r>
              <a:rPr lang="en-US" sz="900" i="1" dirty="0"/>
              <a:t>?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сказать</a:t>
            </a:r>
            <a:r>
              <a:rPr lang="en-US" sz="900" i="1" dirty="0"/>
              <a:t>?</a:t>
            </a:r>
            <a:r>
              <a:rPr lang="en-US" sz="900" dirty="0"/>
              <a:t>, 2nd ed.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Černyšov</a:t>
            </a:r>
            <a:r>
              <a:rPr lang="en-US" sz="900" dirty="0"/>
              <a:t>, Stanislav. 2004. </a:t>
            </a:r>
            <a:r>
              <a:rPr lang="en-US" sz="900" i="1" dirty="0" err="1"/>
              <a:t>Поехали</a:t>
            </a:r>
            <a:r>
              <a:rPr lang="en-US" sz="900" i="1" dirty="0"/>
              <a:t>!</a:t>
            </a:r>
            <a:r>
              <a:rPr lang="en-US" sz="900" dirty="0"/>
              <a:t> St. Petersburg: Zlatoust.</a:t>
            </a:r>
            <a:endParaRPr lang="nb-NO" sz="900" dirty="0"/>
          </a:p>
          <a:p>
            <a:pPr marL="180000" indent="-457200"/>
            <a:r>
              <a:rPr lang="en-US" sz="900" dirty="0"/>
              <a:t>Chun, Dorothy, Richard Kern and Bryan Smith. 2016. Technology in language use, language teaching, and language learning. </a:t>
            </a:r>
            <a:r>
              <a:rPr lang="en-US" sz="900" i="1" dirty="0"/>
              <a:t>The Modern Language Journal</a:t>
            </a:r>
            <a:r>
              <a:rPr lang="en-US" sz="900" dirty="0"/>
              <a:t>, 100, 64–80. doi:10.1111/modl.12302</a:t>
            </a:r>
            <a:endParaRPr lang="nb-NO" sz="900" dirty="0"/>
          </a:p>
          <a:p>
            <a:pPr marL="180000" indent="-457200"/>
            <a:r>
              <a:rPr lang="en-US" sz="900" dirty="0"/>
              <a:t>Comer, William. 2019. Measured words: Quantifying vocabulary exposure in beginning Russian. </a:t>
            </a:r>
            <a:r>
              <a:rPr lang="en-US" sz="900" i="1" dirty="0"/>
              <a:t>Slavic and East European Journal</a:t>
            </a:r>
            <a:r>
              <a:rPr lang="ru-RU" sz="900" dirty="0"/>
              <a:t> 60, </a:t>
            </a:r>
            <a:r>
              <a:rPr lang="nb-NO" sz="900" dirty="0"/>
              <a:t>no. 1, 92–114.</a:t>
            </a:r>
          </a:p>
          <a:p>
            <a:pPr marL="180000" indent="-457200"/>
            <a:r>
              <a:rPr lang="en-US" sz="900" dirty="0" err="1"/>
              <a:t>deBenedette</a:t>
            </a:r>
            <a:r>
              <a:rPr lang="en-US" sz="900" dirty="0"/>
              <a:t>, Lynne, William J. Comer, </a:t>
            </a:r>
            <a:r>
              <a:rPr lang="en-US" sz="900" dirty="0" err="1"/>
              <a:t>Alla</a:t>
            </a:r>
            <a:r>
              <a:rPr lang="en-US" sz="900" dirty="0"/>
              <a:t> </a:t>
            </a:r>
            <a:r>
              <a:rPr lang="en-US" sz="900" dirty="0" err="1"/>
              <a:t>Smyslova</a:t>
            </a:r>
            <a:r>
              <a:rPr lang="en-US" sz="900" dirty="0"/>
              <a:t>, Jonathan Perkins. 2013. </a:t>
            </a:r>
            <a:r>
              <a:rPr lang="en-US" sz="900" i="1" dirty="0" err="1"/>
              <a:t>Между</a:t>
            </a:r>
            <a:r>
              <a:rPr lang="en-US" sz="900" i="1" dirty="0"/>
              <a:t> </a:t>
            </a:r>
            <a:r>
              <a:rPr lang="en-US" sz="900" i="1" dirty="0" err="1"/>
              <a:t>нами</a:t>
            </a:r>
            <a:r>
              <a:rPr lang="en-US" sz="900" i="1" dirty="0"/>
              <a:t> (Between You and Me): An Interactive Introduction to Russian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http://www.mezhdunami.org/</a:t>
            </a:r>
            <a:r>
              <a:rPr lang="en-US" sz="900" dirty="0"/>
              <a:t> (accessed 1 April 2018).</a:t>
            </a:r>
            <a:endParaRPr lang="nb-NO" sz="900" dirty="0"/>
          </a:p>
          <a:p>
            <a:pPr marL="180000" indent="-457200"/>
            <a:r>
              <a:rPr lang="en-US" sz="900" dirty="0" err="1"/>
              <a:t>Djačenko</a:t>
            </a:r>
            <a:r>
              <a:rPr lang="en-US" sz="900" dirty="0"/>
              <a:t>, P. V., L. L. </a:t>
            </a:r>
            <a:r>
              <a:rPr lang="en-US" sz="900" dirty="0" err="1"/>
              <a:t>Iomdin</a:t>
            </a:r>
            <a:r>
              <a:rPr lang="en-US" sz="900" dirty="0"/>
              <a:t>, A. V. </a:t>
            </a:r>
            <a:r>
              <a:rPr lang="en-US" sz="900" dirty="0" err="1"/>
              <a:t>Lazurskij</a:t>
            </a:r>
            <a:r>
              <a:rPr lang="en-US" sz="900" dirty="0"/>
              <a:t>, L. G. </a:t>
            </a:r>
            <a:r>
              <a:rPr lang="en-US" sz="900" dirty="0" err="1"/>
              <a:t>Mitjušin</a:t>
            </a:r>
            <a:r>
              <a:rPr lang="en-US" sz="900" dirty="0"/>
              <a:t>, O. Ju. </a:t>
            </a:r>
            <a:r>
              <a:rPr lang="en-US" sz="900" dirty="0" err="1"/>
              <a:t>Podlesskaja</a:t>
            </a:r>
            <a:r>
              <a:rPr lang="en-US" sz="900" dirty="0"/>
              <a:t>, V. G. </a:t>
            </a:r>
            <a:r>
              <a:rPr lang="en-US" sz="900" dirty="0" err="1"/>
              <a:t>Sizov</a:t>
            </a:r>
            <a:r>
              <a:rPr lang="en-US" sz="900" dirty="0"/>
              <a:t>, T. I. </a:t>
            </a:r>
            <a:r>
              <a:rPr lang="en-US" sz="900" dirty="0" err="1"/>
              <a:t>Frolova</a:t>
            </a:r>
            <a:r>
              <a:rPr lang="en-US" sz="900" dirty="0"/>
              <a:t>, L. L. </a:t>
            </a:r>
            <a:r>
              <a:rPr lang="en-US" sz="900" dirty="0" err="1"/>
              <a:t>Cinman</a:t>
            </a:r>
            <a:r>
              <a:rPr lang="en-US" sz="900" dirty="0"/>
              <a:t>. 2015. </a:t>
            </a:r>
            <a:r>
              <a:rPr lang="en-US" sz="900" dirty="0" err="1"/>
              <a:t>Современное</a:t>
            </a:r>
            <a:r>
              <a:rPr lang="en-US" sz="900" dirty="0"/>
              <a:t> </a:t>
            </a:r>
            <a:r>
              <a:rPr lang="en-US" sz="900" dirty="0" err="1"/>
              <a:t>состояние</a:t>
            </a:r>
            <a:r>
              <a:rPr lang="en-US" sz="900" dirty="0"/>
              <a:t> </a:t>
            </a:r>
            <a:r>
              <a:rPr lang="en-US" sz="900" dirty="0" err="1"/>
              <a:t>глубоко</a:t>
            </a:r>
            <a:r>
              <a:rPr lang="en-US" sz="900" dirty="0"/>
              <a:t> </a:t>
            </a:r>
            <a:r>
              <a:rPr lang="en-US" sz="900" dirty="0" err="1"/>
              <a:t>аннотированного</a:t>
            </a:r>
            <a:r>
              <a:rPr lang="en-US" sz="900" dirty="0"/>
              <a:t> </a:t>
            </a:r>
            <a:r>
              <a:rPr lang="en-US" sz="900" dirty="0" err="1"/>
              <a:t>корпуса</a:t>
            </a:r>
            <a:r>
              <a:rPr lang="en-US" sz="900" dirty="0"/>
              <a:t> </a:t>
            </a:r>
            <a:r>
              <a:rPr lang="en-US" sz="900" dirty="0" err="1"/>
              <a:t>текстов</a:t>
            </a:r>
            <a:r>
              <a:rPr lang="en-US" sz="900" dirty="0"/>
              <a:t> </a:t>
            </a:r>
            <a:r>
              <a:rPr lang="en-US" sz="900" dirty="0" err="1"/>
              <a:t>русского</a:t>
            </a:r>
            <a:r>
              <a:rPr lang="en-US" sz="900" dirty="0"/>
              <a:t> </a:t>
            </a:r>
            <a:r>
              <a:rPr lang="en-US" sz="900" dirty="0" err="1"/>
              <a:t>языка</a:t>
            </a:r>
            <a:r>
              <a:rPr lang="en-US" sz="900" dirty="0"/>
              <a:t> (</a:t>
            </a:r>
            <a:r>
              <a:rPr lang="en-US" sz="900" dirty="0" err="1"/>
              <a:t>СинТагРус</a:t>
            </a:r>
            <a:r>
              <a:rPr lang="en-US" sz="900" dirty="0"/>
              <a:t>). </a:t>
            </a:r>
            <a:r>
              <a:rPr lang="en-US" sz="900" i="1" dirty="0" err="1"/>
              <a:t>Сборник</a:t>
            </a:r>
            <a:r>
              <a:rPr lang="en-US" sz="900" i="1" dirty="0"/>
              <a:t> «</a:t>
            </a:r>
            <a:r>
              <a:rPr lang="en-US" sz="900" i="1" dirty="0" err="1"/>
              <a:t>Национальный</a:t>
            </a:r>
            <a:r>
              <a:rPr lang="en-US" sz="900" i="1" dirty="0"/>
              <a:t> </a:t>
            </a:r>
            <a:r>
              <a:rPr lang="en-US" sz="900" i="1" dirty="0" err="1"/>
              <a:t>корпус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: 10 </a:t>
            </a:r>
            <a:r>
              <a:rPr lang="en-US" sz="900" i="1" dirty="0" err="1"/>
              <a:t>лет</a:t>
            </a:r>
            <a:r>
              <a:rPr lang="en-US" sz="900" i="1" dirty="0"/>
              <a:t> </a:t>
            </a:r>
            <a:r>
              <a:rPr lang="en-US" sz="900" i="1" dirty="0" err="1"/>
              <a:t>проекту</a:t>
            </a:r>
            <a:r>
              <a:rPr lang="en-US" sz="900" i="1" dirty="0"/>
              <a:t>». </a:t>
            </a:r>
            <a:r>
              <a:rPr lang="en-US" sz="900" i="1" dirty="0" err="1"/>
              <a:t>Труды</a:t>
            </a:r>
            <a:r>
              <a:rPr lang="en-US" sz="900" i="1" dirty="0"/>
              <a:t> </a:t>
            </a:r>
            <a:r>
              <a:rPr lang="en-US" sz="900" i="1" dirty="0" err="1"/>
              <a:t>Института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 </a:t>
            </a:r>
            <a:r>
              <a:rPr lang="en-US" sz="900" i="1" dirty="0" err="1"/>
              <a:t>им</a:t>
            </a:r>
            <a:r>
              <a:rPr lang="en-US" sz="900" i="1" dirty="0"/>
              <a:t>. В.В. </a:t>
            </a:r>
            <a:r>
              <a:rPr lang="en-US" sz="900" i="1" dirty="0" err="1"/>
              <a:t>Виноградова</a:t>
            </a:r>
            <a:r>
              <a:rPr lang="en-US" sz="900" i="1" dirty="0"/>
              <a:t>.</a:t>
            </a:r>
            <a:r>
              <a:rPr lang="en-US" sz="900" dirty="0"/>
              <a:t> </a:t>
            </a:r>
            <a:r>
              <a:rPr lang="en-US" sz="900" dirty="0" err="1"/>
              <a:t>Вып</a:t>
            </a:r>
            <a:r>
              <a:rPr lang="en-US" sz="900" dirty="0"/>
              <a:t>. 6., 272–299.</a:t>
            </a:r>
            <a:endParaRPr lang="nb-NO" sz="900" dirty="0"/>
          </a:p>
          <a:p>
            <a:pPr marL="180000" indent="-457200"/>
            <a:r>
              <a:rPr lang="nb-NO" sz="900" dirty="0"/>
              <a:t>Endresen, Anna, Laura A. Janda, Robert Reynolds and Francis M. </a:t>
            </a:r>
            <a:r>
              <a:rPr lang="nb-NO" sz="900" dirty="0" err="1"/>
              <a:t>Tyers</a:t>
            </a:r>
            <a:r>
              <a:rPr lang="nb-NO" sz="900" dirty="0"/>
              <a:t>. 2016. Who </a:t>
            </a:r>
            <a:r>
              <a:rPr lang="nb-NO" sz="900" dirty="0" err="1"/>
              <a:t>needs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? A </a:t>
            </a:r>
            <a:r>
              <a:rPr lang="nb-NO" sz="900" dirty="0" err="1"/>
              <a:t>challenge</a:t>
            </a:r>
            <a:r>
              <a:rPr lang="nb-NO" sz="900" dirty="0"/>
              <a:t> to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classification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 as a part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speech</a:t>
            </a:r>
            <a:r>
              <a:rPr lang="nb-NO" sz="900" dirty="0"/>
              <a:t> in Russian. </a:t>
            </a:r>
            <a:r>
              <a:rPr lang="nb-NO" sz="900" i="1" dirty="0"/>
              <a:t>Russian </a:t>
            </a:r>
            <a:r>
              <a:rPr lang="nb-NO" sz="900" i="1" dirty="0" err="1"/>
              <a:t>Linguistics</a:t>
            </a:r>
            <a:r>
              <a:rPr lang="nb-NO" sz="900" i="1" dirty="0"/>
              <a:t> </a:t>
            </a:r>
            <a:r>
              <a:rPr lang="nb-NO" sz="900" dirty="0"/>
              <a:t>40: 2, 103-132. DOI 10.1007/s11185-016-9160-2.</a:t>
            </a:r>
          </a:p>
          <a:p>
            <a:pPr marL="180000" indent="-457200"/>
            <a:r>
              <a:rPr lang="nb-NO" sz="900" dirty="0" err="1"/>
              <a:t>Golonka</a:t>
            </a:r>
            <a:r>
              <a:rPr lang="nb-NO" sz="900" dirty="0"/>
              <a:t>, Ewa M., Anita R. Bowles, Victor M. Frank, </a:t>
            </a:r>
            <a:r>
              <a:rPr lang="nb-NO" sz="900" dirty="0" err="1"/>
              <a:t>Dorna</a:t>
            </a:r>
            <a:r>
              <a:rPr lang="nb-NO" sz="900" dirty="0"/>
              <a:t> L. Richardson, Suzanne </a:t>
            </a:r>
            <a:r>
              <a:rPr lang="nb-NO" sz="900" dirty="0" err="1"/>
              <a:t>Freynik</a:t>
            </a:r>
            <a:r>
              <a:rPr lang="nb-NO" sz="900" dirty="0"/>
              <a:t>. 2014. Technologies for </a:t>
            </a:r>
            <a:r>
              <a:rPr lang="nb-NO" sz="900" dirty="0" err="1"/>
              <a:t>foreign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 </a:t>
            </a:r>
            <a:r>
              <a:rPr lang="nb-NO" sz="900" dirty="0" err="1"/>
              <a:t>learning</a:t>
            </a:r>
            <a:r>
              <a:rPr lang="nb-NO" sz="900" dirty="0"/>
              <a:t>: a </a:t>
            </a:r>
            <a:r>
              <a:rPr lang="nb-NO" sz="900" dirty="0" err="1"/>
              <a:t>review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technology</a:t>
            </a:r>
            <a:r>
              <a:rPr lang="nb-NO" sz="900" dirty="0"/>
              <a:t> types and </a:t>
            </a:r>
            <a:r>
              <a:rPr lang="nb-NO" sz="900" dirty="0" err="1"/>
              <a:t>their</a:t>
            </a:r>
            <a:r>
              <a:rPr lang="nb-NO" sz="900" dirty="0"/>
              <a:t> </a:t>
            </a:r>
            <a:r>
              <a:rPr lang="nb-NO" sz="900" dirty="0" err="1"/>
              <a:t>effectiveness</a:t>
            </a:r>
            <a:r>
              <a:rPr lang="nb-NO" sz="900" dirty="0"/>
              <a:t>. </a:t>
            </a:r>
            <a:r>
              <a:rPr lang="nb-NO" sz="900" i="1" dirty="0"/>
              <a:t>Computer </a:t>
            </a:r>
            <a:r>
              <a:rPr lang="nb-NO" sz="900" i="1" dirty="0" err="1"/>
              <a:t>Assisted</a:t>
            </a:r>
            <a:r>
              <a:rPr lang="nb-NO" sz="900" i="1" dirty="0"/>
              <a:t> Language Learning</a:t>
            </a:r>
            <a:r>
              <a:rPr lang="nb-NO" sz="900" dirty="0"/>
              <a:t>, 27:1, 70–105, DOI: 10.1080/09588221.2012.700315</a:t>
            </a:r>
          </a:p>
          <a:p>
            <a:pPr marL="180000" indent="-457200"/>
            <a:r>
              <a:rPr lang="en-US" sz="900" dirty="0"/>
              <a:t>Hart, Betty and Todd R </a:t>
            </a:r>
            <a:r>
              <a:rPr lang="en-US" sz="900" dirty="0" err="1"/>
              <a:t>Risley</a:t>
            </a:r>
            <a:r>
              <a:rPr lang="en-US" sz="900" dirty="0"/>
              <a:t>. 2003. The early catastrophe. The 30 million word gap by age 3. American Educator Spring 2003. 4–9.</a:t>
            </a:r>
            <a:endParaRPr lang="nb-NO" sz="900" dirty="0"/>
          </a:p>
          <a:p>
            <a:pPr marL="180000" indent="-457200"/>
            <a:r>
              <a:rPr lang="en-US" sz="900" dirty="0"/>
              <a:t>Hayes-</a:t>
            </a:r>
            <a:r>
              <a:rPr lang="en-US" sz="900" dirty="0" err="1"/>
              <a:t>Harb</a:t>
            </a:r>
            <a:r>
              <a:rPr lang="en-US" sz="900" dirty="0"/>
              <a:t>, Rachel, Jane Hacking. 2015. The influence of written stress marks on native English speakers’ acquisition of Russian lexical stress contrasts. </a:t>
            </a:r>
            <a:r>
              <a:rPr lang="en-US" sz="900" i="1" dirty="0"/>
              <a:t>Slavic and East European Journal</a:t>
            </a:r>
            <a:r>
              <a:rPr lang="en-US" sz="900" dirty="0"/>
              <a:t>, 59:1, 91–109.</a:t>
            </a:r>
            <a:endParaRPr lang="nb-NO" sz="900" dirty="0"/>
          </a:p>
          <a:p>
            <a:pPr marL="180000" indent="-457200"/>
            <a:r>
              <a:rPr lang="en-US" sz="900" dirty="0"/>
              <a:t>Hertz, </a:t>
            </a:r>
            <a:r>
              <a:rPr lang="en-US" sz="900" dirty="0" err="1"/>
              <a:t>Birgitte</a:t>
            </a:r>
            <a:r>
              <a:rPr lang="en-US" sz="900" dirty="0"/>
              <a:t>, Hanne </a:t>
            </a:r>
            <a:r>
              <a:rPr lang="en-US" sz="900" dirty="0" err="1"/>
              <a:t>Leervad</a:t>
            </a:r>
            <a:r>
              <a:rPr lang="en-US" sz="900" dirty="0"/>
              <a:t>, Henrik </a:t>
            </a:r>
            <a:r>
              <a:rPr lang="en-US" sz="900" dirty="0" err="1"/>
              <a:t>Lærkes</a:t>
            </a:r>
            <a:r>
              <a:rPr lang="en-US" sz="900" dirty="0"/>
              <a:t>, Henrik </a:t>
            </a:r>
            <a:r>
              <a:rPr lang="en-US" sz="900" dirty="0" err="1"/>
              <a:t>Møller</a:t>
            </a:r>
            <a:r>
              <a:rPr lang="en-US" sz="900" dirty="0"/>
              <a:t>, Peter </a:t>
            </a:r>
            <a:r>
              <a:rPr lang="en-US" sz="900" dirty="0" err="1"/>
              <a:t>Schousboe</a:t>
            </a:r>
            <a:r>
              <a:rPr lang="en-US" sz="900" dirty="0"/>
              <a:t>. 2001. </a:t>
            </a:r>
            <a:r>
              <a:rPr lang="en-US" sz="900" i="1" dirty="0" err="1"/>
              <a:t>Свидание</a:t>
            </a:r>
            <a:r>
              <a:rPr lang="en-US" sz="900" i="1" dirty="0"/>
              <a:t> </a:t>
            </a:r>
            <a:r>
              <a:rPr lang="en-US" sz="900" i="1" dirty="0" err="1"/>
              <a:t>в</a:t>
            </a:r>
            <a:r>
              <a:rPr lang="en-US" sz="900" i="1" dirty="0"/>
              <a:t> </a:t>
            </a:r>
            <a:r>
              <a:rPr lang="en-US" sz="900" i="1" dirty="0" err="1"/>
              <a:t>Петербурге</a:t>
            </a:r>
            <a:r>
              <a:rPr lang="en-US" sz="900" i="1" dirty="0"/>
              <a:t>. </a:t>
            </a:r>
            <a:r>
              <a:rPr lang="en-US" sz="900" i="1" dirty="0" err="1"/>
              <a:t>Møde</a:t>
            </a:r>
            <a:r>
              <a:rPr lang="en-US" sz="900" i="1" dirty="0"/>
              <a:t> </a:t>
            </a:r>
            <a:r>
              <a:rPr lang="en-US" sz="900" i="1" dirty="0" err="1"/>
              <a:t>i</a:t>
            </a:r>
            <a:r>
              <a:rPr lang="en-US" sz="900" i="1" dirty="0"/>
              <a:t> </a:t>
            </a:r>
            <a:r>
              <a:rPr lang="en-US" sz="900" i="1" dirty="0" err="1"/>
              <a:t>Petersborg</a:t>
            </a:r>
            <a:r>
              <a:rPr lang="en-US" sz="900" i="1" dirty="0"/>
              <a:t>.</a:t>
            </a:r>
            <a:r>
              <a:rPr lang="en-US" sz="900" dirty="0"/>
              <a:t> Copenhagen: Gyldendal.</a:t>
            </a:r>
            <a:endParaRPr lang="nb-NO" sz="900" dirty="0"/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and Francis M. </a:t>
            </a:r>
            <a:r>
              <a:rPr lang="en-US" sz="900" dirty="0" err="1"/>
              <a:t>Tyers</a:t>
            </a:r>
            <a:r>
              <a:rPr lang="en-US" sz="900" dirty="0"/>
              <a:t>. 2018. Less is More: Why All Paradigms are Defective, and Why that is a Good Thing. </a:t>
            </a:r>
            <a:r>
              <a:rPr lang="en-US" sz="900" i="1" dirty="0"/>
              <a:t>Corpus Linguistics and Linguistic Theory</a:t>
            </a:r>
            <a:r>
              <a:rPr lang="en-US" sz="900" dirty="0"/>
              <a:t> 14(2), 33pp. </a:t>
            </a:r>
            <a:r>
              <a:rPr lang="nb-NO" sz="900" dirty="0" err="1"/>
              <a:t>doi.org</a:t>
            </a:r>
            <a:r>
              <a:rPr lang="nb-NO" sz="900" dirty="0"/>
              <a:t>/10.1515/cllt-2018-0031.</a:t>
            </a:r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Under Submission. </a:t>
            </a:r>
            <a:r>
              <a:rPr lang="nb-NO" sz="900" dirty="0" err="1"/>
              <a:t>Yggur</a:t>
            </a:r>
            <a:r>
              <a:rPr lang="nb-NO" sz="900" dirty="0"/>
              <a:t> and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power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: A </a:t>
            </a:r>
            <a:r>
              <a:rPr lang="nb-NO" sz="900" dirty="0" err="1"/>
              <a:t>linguistic</a:t>
            </a:r>
            <a:r>
              <a:rPr lang="nb-NO" sz="900" dirty="0"/>
              <a:t> </a:t>
            </a:r>
            <a:r>
              <a:rPr lang="nb-NO" sz="900" dirty="0" err="1"/>
              <a:t>invention</a:t>
            </a:r>
            <a:r>
              <a:rPr lang="nb-NO" sz="900" dirty="0"/>
              <a:t> </a:t>
            </a:r>
            <a:r>
              <a:rPr lang="nb-NO" sz="900" dirty="0" err="1"/>
              <a:t>embedded</a:t>
            </a:r>
            <a:r>
              <a:rPr lang="nb-NO" sz="900" dirty="0"/>
              <a:t> in a </a:t>
            </a:r>
            <a:r>
              <a:rPr lang="nb-NO" sz="900" dirty="0" err="1"/>
              <a:t>Czech</a:t>
            </a:r>
            <a:r>
              <a:rPr lang="nb-NO" sz="900" dirty="0"/>
              <a:t> </a:t>
            </a:r>
            <a:r>
              <a:rPr lang="nb-NO" sz="900" dirty="0" err="1"/>
              <a:t>novel</a:t>
            </a:r>
            <a:r>
              <a:rPr lang="nb-NO" sz="900" dirty="0"/>
              <a:t>. </a:t>
            </a:r>
          </a:p>
          <a:p>
            <a:pPr marL="180000" indent="-457200"/>
            <a:r>
              <a:rPr lang="en-US" sz="900" dirty="0"/>
              <a:t>Kuznetsova, Julia. 2017. The ratio of unique word forms as a measure of creativity. In Anastasia Makarova, Stephen M. Dickey &amp; Dagmar </a:t>
            </a:r>
            <a:r>
              <a:rPr lang="en-US" sz="900" dirty="0" err="1"/>
              <a:t>Divjak</a:t>
            </a:r>
            <a:r>
              <a:rPr lang="en-US" sz="900" dirty="0"/>
              <a:t> (eds.), </a:t>
            </a:r>
            <a:r>
              <a:rPr lang="en-US" sz="900" i="1" dirty="0"/>
              <a:t>Each Venture a New Beginning: Studies in Honor of Laura A. </a:t>
            </a:r>
            <a:r>
              <a:rPr lang="en-US" sz="900" i="1" dirty="0" err="1"/>
              <a:t>Janda</a:t>
            </a:r>
            <a:r>
              <a:rPr lang="en-US" sz="900" dirty="0"/>
              <a:t>, 85–97. Bloomington, IN: </a:t>
            </a:r>
            <a:r>
              <a:rPr lang="en-US" sz="900" dirty="0" err="1"/>
              <a:t>Slavica</a:t>
            </a:r>
            <a:r>
              <a:rPr lang="en-US" sz="900" dirty="0"/>
              <a:t> Publishers.</a:t>
            </a:r>
            <a:endParaRPr lang="nb-NO" sz="900" dirty="0"/>
          </a:p>
          <a:p>
            <a:pPr marL="180000" indent="-457200"/>
            <a:r>
              <a:rPr lang="en-US" sz="900" dirty="0"/>
              <a:t>Malouf, Robert. 2016. Generating morphological paradigms with a recurrent neural network. </a:t>
            </a:r>
            <a:r>
              <a:rPr lang="en-US" sz="900" i="1" dirty="0"/>
              <a:t>San Diego Linguistic Papers. 6</a:t>
            </a:r>
            <a:r>
              <a:rPr lang="en-US" sz="900" dirty="0"/>
              <a:t>. 122–129.</a:t>
            </a:r>
            <a:endParaRPr lang="nb-NO" sz="900" dirty="0"/>
          </a:p>
          <a:p>
            <a:pPr marL="180000" indent="-457200"/>
            <a:r>
              <a:rPr lang="en-US" sz="900" dirty="0"/>
              <a:t>Manning, Christopher D. &amp; </a:t>
            </a:r>
            <a:r>
              <a:rPr lang="en-US" sz="900" dirty="0" err="1"/>
              <a:t>Hinrich</a:t>
            </a:r>
            <a:r>
              <a:rPr lang="en-US" sz="900" dirty="0"/>
              <a:t> </a:t>
            </a:r>
            <a:r>
              <a:rPr lang="en-US" sz="900" dirty="0" err="1"/>
              <a:t>Schütze</a:t>
            </a:r>
            <a:r>
              <a:rPr lang="en-US" sz="900" dirty="0"/>
              <a:t>. 1999. Foundations of Statistical Natural Language Processing. Cambridge, MA: MIT Press.</a:t>
            </a:r>
            <a:endParaRPr lang="nb-NO" sz="900" dirty="0"/>
          </a:p>
          <a:p>
            <a:pPr marL="180000" indent="-457200"/>
            <a:r>
              <a:rPr lang="en-US" sz="900" dirty="0" err="1"/>
              <a:t>Moreno-Sánchez</a:t>
            </a:r>
            <a:r>
              <a:rPr lang="en-US" sz="900" dirty="0"/>
              <a:t>, Isabel, </a:t>
            </a:r>
            <a:r>
              <a:rPr lang="en-US" sz="900" dirty="0" err="1"/>
              <a:t>Francesc</a:t>
            </a:r>
            <a:r>
              <a:rPr lang="en-US" sz="900" dirty="0"/>
              <a:t> Font-Clos &amp; </a:t>
            </a:r>
            <a:r>
              <a:rPr lang="en-US" sz="900" dirty="0" err="1"/>
              <a:t>Álvaro</a:t>
            </a:r>
            <a:r>
              <a:rPr lang="en-US" sz="900" dirty="0"/>
              <a:t> Corral. 2016. Large-scale analysis of </a:t>
            </a:r>
            <a:r>
              <a:rPr lang="en-US" sz="900" dirty="0" err="1"/>
              <a:t>Zipf’s</a:t>
            </a:r>
            <a:r>
              <a:rPr lang="en-US" sz="900" dirty="0"/>
              <a:t> Law in English texts. </a:t>
            </a:r>
            <a:r>
              <a:rPr lang="en-US" sz="900" dirty="0" err="1"/>
              <a:t>PLoS</a:t>
            </a:r>
            <a:r>
              <a:rPr lang="en-US" sz="900" dirty="0"/>
              <a:t> One. 11(1). e0147073. 10.1371/journal. pone.0147073.</a:t>
            </a:r>
            <a:endParaRPr lang="nb-NO" sz="900" dirty="0"/>
          </a:p>
          <a:p>
            <a:pPr marL="180000" indent="-457200"/>
            <a:r>
              <a:rPr lang="en-US" sz="900" dirty="0"/>
              <a:t>Robin, Richard, Galina </a:t>
            </a:r>
            <a:r>
              <a:rPr lang="en-US" sz="900" dirty="0" err="1"/>
              <a:t>Shatalina</a:t>
            </a:r>
            <a:r>
              <a:rPr lang="en-US" sz="900" dirty="0"/>
              <a:t>, Karen Evans-Romaine. 2012. </a:t>
            </a:r>
            <a:r>
              <a:rPr lang="en-US" sz="900" i="1" dirty="0" err="1"/>
              <a:t>Голоса</a:t>
            </a:r>
            <a:r>
              <a:rPr lang="en-US" sz="900" dirty="0"/>
              <a:t> (Vols. 1-2), 5</a:t>
            </a:r>
            <a:r>
              <a:rPr lang="en-US" sz="900" baseline="30000" dirty="0"/>
              <a:t>th</a:t>
            </a:r>
            <a:r>
              <a:rPr lang="en-US" sz="900" dirty="0"/>
              <a:t> ed. New York: Pearson.</a:t>
            </a:r>
            <a:endParaRPr lang="nb-NO" sz="900" dirty="0"/>
          </a:p>
          <a:p>
            <a:pPr marL="180000" indent="-457200"/>
            <a:r>
              <a:rPr lang="en-US" sz="900" dirty="0"/>
              <a:t>Wade, Terence. 2011. </a:t>
            </a:r>
            <a:r>
              <a:rPr lang="en-US" sz="900" i="1" dirty="0"/>
              <a:t>A Comprehensive Russian Grammar</a:t>
            </a:r>
            <a:r>
              <a:rPr lang="en-US" sz="900" dirty="0"/>
              <a:t>, 3rd Edition. Oxford: Wiley-Blackwell.</a:t>
            </a:r>
            <a:endParaRPr lang="nb-NO" sz="900" dirty="0"/>
          </a:p>
          <a:p>
            <a:pPr marL="180000" indent="-457200"/>
            <a:r>
              <a:rPr lang="en-US" sz="900" dirty="0" err="1"/>
              <a:t>Zaliznjak</a:t>
            </a:r>
            <a:r>
              <a:rPr lang="en-US" sz="900" dirty="0"/>
              <a:t>, A. A. 1980. </a:t>
            </a:r>
            <a:r>
              <a:rPr lang="ru-RU" sz="900" i="1" dirty="0"/>
              <a:t>Грамматический словарь русского языка</a:t>
            </a:r>
            <a:r>
              <a:rPr lang="en-US" sz="900" dirty="0"/>
              <a:t>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Zipf</a:t>
            </a:r>
            <a:r>
              <a:rPr lang="en-US" sz="900" dirty="0"/>
              <a:t>, George K. 1949. Human Behavior and the Principle of Least Effort. Reading, MA: Addison-Wesley.</a:t>
            </a:r>
            <a:r>
              <a:rPr lang="nb-NO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8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8375-6E0F-E048-8FC9-2C6AEE3D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4" y="967856"/>
            <a:ext cx="20447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CAA66-2429-6941-B755-039EA672CD17}"/>
              </a:ext>
            </a:extLst>
          </p:cNvPr>
          <p:cNvSpPr txBox="1"/>
          <p:nvPr/>
        </p:nvSpPr>
        <p:spPr>
          <a:xfrm>
            <a:off x="6824864" y="3678839"/>
            <a:ext cx="201168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George K. </a:t>
            </a:r>
            <a:r>
              <a:rPr lang="nb-NO" dirty="0" err="1"/>
              <a:t>Zipf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A9454-20C6-1E4B-996A-25EECD04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8835" y="0"/>
            <a:ext cx="5586041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2F77-C241-D84D-B53C-7D4EF079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0660"/>
            <a:ext cx="6154564" cy="35055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/>
              <a:t>Википедия:</a:t>
            </a:r>
          </a:p>
          <a:p>
            <a:pPr marL="0" indent="0">
              <a:buNone/>
            </a:pPr>
            <a:r>
              <a:rPr lang="ru-RU" b="1" dirty="0" err="1"/>
              <a:t>Зако́н</a:t>
            </a:r>
            <a:r>
              <a:rPr lang="ru-RU" b="1" dirty="0"/>
              <a:t> </a:t>
            </a:r>
            <a:r>
              <a:rPr lang="ru-RU" b="1" dirty="0" err="1"/>
              <a:t>Ци́пфа</a:t>
            </a:r>
            <a:r>
              <a:rPr lang="ru-RU" dirty="0"/>
              <a:t> («ранг—частота») — </a:t>
            </a:r>
            <a:r>
              <a:rPr lang="ru-RU" dirty="0">
                <a:hlinkClick r:id="rId4" tooltip="Эмпирическая закономерность"/>
              </a:rPr>
              <a:t>эмпирическая закономерность</a:t>
            </a:r>
            <a:r>
              <a:rPr lang="ru-RU" dirty="0"/>
              <a:t> распределения </a:t>
            </a:r>
            <a:r>
              <a:rPr lang="ru-RU" dirty="0">
                <a:hlinkClick r:id="rId5" tooltip="Частота"/>
              </a:rPr>
              <a:t>частоты</a:t>
            </a:r>
            <a:r>
              <a:rPr lang="ru-RU" dirty="0"/>
              <a:t> </a:t>
            </a:r>
            <a:r>
              <a:rPr lang="ru-RU" dirty="0">
                <a:hlinkClick r:id="rId6" tooltip="Слово"/>
              </a:rPr>
              <a:t>слов</a:t>
            </a:r>
            <a:r>
              <a:rPr lang="ru-RU" dirty="0"/>
              <a:t> </a:t>
            </a:r>
            <a:r>
              <a:rPr lang="ru-RU" dirty="0">
                <a:hlinkClick r:id="rId7" tooltip="Естественный язык"/>
              </a:rPr>
              <a:t>естествен</a:t>
            </a:r>
            <a:r>
              <a:rPr lang="nb-NO" dirty="0">
                <a:hlinkClick r:id="rId7" tooltip="Естественный язык"/>
              </a:rPr>
              <a:t>-</a:t>
            </a:r>
            <a:r>
              <a:rPr lang="ru-RU" dirty="0">
                <a:hlinkClick r:id="rId7" tooltip="Естественный язык"/>
              </a:rPr>
              <a:t> ного языка</a:t>
            </a:r>
            <a:r>
              <a:rPr lang="ru-RU" dirty="0"/>
              <a:t>: если все слова </a:t>
            </a:r>
            <a:r>
              <a:rPr lang="ru-RU" dirty="0">
                <a:hlinkClick r:id="rId8" tooltip="Язык"/>
              </a:rPr>
              <a:t>языка</a:t>
            </a:r>
            <a:r>
              <a:rPr lang="ru-RU" dirty="0"/>
              <a:t> (или просто достаточно длинного </a:t>
            </a:r>
            <a:r>
              <a:rPr lang="ru-RU" dirty="0">
                <a:hlinkClick r:id="rId9" tooltip="Текст"/>
              </a:rPr>
              <a:t>текста</a:t>
            </a:r>
            <a:r>
              <a:rPr lang="ru-RU" dirty="0"/>
              <a:t>) упорядочить по убыванию частоты их использования, то частота </a:t>
            </a:r>
            <a:r>
              <a:rPr lang="nb-NO" i="1" dirty="0"/>
              <a:t>n</a:t>
            </a:r>
            <a:r>
              <a:rPr lang="nb-NO" dirty="0"/>
              <a:t>-</a:t>
            </a:r>
            <a:r>
              <a:rPr lang="ru-RU" dirty="0" err="1"/>
              <a:t>го</a:t>
            </a:r>
            <a:r>
              <a:rPr lang="ru-RU" dirty="0"/>
              <a:t> слова в таком списке окажется приблизительно </a:t>
            </a:r>
            <a:r>
              <a:rPr lang="ru-RU" dirty="0">
                <a:hlinkClick r:id="rId10" tooltip="Пропорциональность"/>
              </a:rPr>
              <a:t>обратно пропорциональной</a:t>
            </a:r>
            <a:r>
              <a:rPr lang="ru-RU" dirty="0"/>
              <a:t> его порядковому номеру </a:t>
            </a:r>
            <a:r>
              <a:rPr lang="nb-NO" i="1" dirty="0"/>
              <a:t>n</a:t>
            </a:r>
            <a:r>
              <a:rPr lang="nb-NO" dirty="0"/>
              <a:t> (</a:t>
            </a:r>
            <a:r>
              <a:rPr lang="ru-RU" dirty="0"/>
              <a:t>так называемому </a:t>
            </a:r>
            <a:r>
              <a:rPr lang="ru-RU" i="1" dirty="0"/>
              <a:t>рангу</a:t>
            </a:r>
            <a:r>
              <a:rPr lang="ru-RU" dirty="0"/>
              <a:t> этого слова, см. </a:t>
            </a:r>
            <a:r>
              <a:rPr lang="ru-RU" dirty="0">
                <a:hlinkClick r:id="rId11" tooltip="Шкала"/>
              </a:rPr>
              <a:t>шкала порядка</a:t>
            </a:r>
            <a:r>
              <a:rPr lang="ru-RU" dirty="0"/>
              <a:t>). Например, второе по используемости слово встречается примерно в два раза реже, чем первое, третье — в три раза реже, чем первое, и так далее.</a:t>
            </a:r>
            <a:endParaRPr lang="nb-NO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E065E-037D-C446-901C-4E159CD2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/>
              <a:t>Распределение форм внутри парадигм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186651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8375-6E0F-E048-8FC9-2C6AEE3D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64" y="967856"/>
            <a:ext cx="20447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CAA66-2429-6941-B755-039EA672CD17}"/>
              </a:ext>
            </a:extLst>
          </p:cNvPr>
          <p:cNvSpPr txBox="1"/>
          <p:nvPr/>
        </p:nvSpPr>
        <p:spPr>
          <a:xfrm>
            <a:off x="6824864" y="3678839"/>
            <a:ext cx="201168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George K. </a:t>
            </a:r>
            <a:r>
              <a:rPr lang="nb-NO" dirty="0" err="1"/>
              <a:t>Zipf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A9454-20C6-1E4B-996A-25EECD045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58835" y="0"/>
            <a:ext cx="5586041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2F77-C241-D84D-B53C-7D4EF079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6595024" cy="3281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Частота данного слова обратно пропорциональна его рангу по частоте </a:t>
            </a:r>
            <a:endParaRPr lang="nb-NO" sz="2400" b="1" dirty="0"/>
          </a:p>
          <a:p>
            <a:pPr marL="0" indent="0">
              <a:buNone/>
            </a:pPr>
            <a:r>
              <a:rPr lang="nb-NO" sz="2400" dirty="0"/>
              <a:t>(</a:t>
            </a:r>
            <a:r>
              <a:rPr lang="ru-RU" sz="2400" dirty="0"/>
              <a:t>закон Ципфа</a:t>
            </a:r>
            <a:r>
              <a:rPr lang="nb-NO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ru-RU" sz="2400" b="1" dirty="0"/>
              <a:t>Распределение по закону Ципфа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ru-RU" sz="2400" dirty="0"/>
              <a:t>Мало высокочастотных слов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ru-RU" sz="2400" dirty="0"/>
              <a:t>Крутой спуск на графике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ru-RU" sz="2400" dirty="0"/>
              <a:t>Неограниченное равномерное увеличение</a:t>
            </a:r>
            <a:endParaRPr lang="nb-NO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E065E-037D-C446-901C-4E159CD2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Иными словами: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58464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915067"/>
              </p:ext>
            </p:extLst>
          </p:nvPr>
        </p:nvGraphicFramePr>
        <p:xfrm>
          <a:off x="987552" y="815579"/>
          <a:ext cx="7415785" cy="3794930"/>
        </p:xfrm>
        <a:graphic>
          <a:graphicData uri="http://schemas.openxmlformats.org/drawingml/2006/table">
            <a:tbl>
              <a:tblPr/>
              <a:tblGrid>
                <a:gridCol w="142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6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Язык 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&amp; </a:t>
                      </a: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название корпуса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Размер корпуса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Размер парадигмы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Общее количество лексем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Лексемы с полной парадигмой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</a:t>
                      </a: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лексем с полной парадигмой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331B52-350B-9148-8FC5-CFC04FB458ED}"/>
              </a:ext>
            </a:extLst>
          </p:cNvPr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en-US" sz="2800" dirty="0">
                <a:latin typeface="+mj-lt"/>
                <a:ea typeface="ＭＳ Ｐゴシック" charset="-128"/>
                <a:cs typeface="Open Sans" charset="0"/>
              </a:rPr>
              <a:t>Как закон Ципфа действует для словоформ</a:t>
            </a:r>
            <a:endParaRPr lang="en-US" altLang="en-US" sz="2800" dirty="0">
              <a:latin typeface="+mj-lt"/>
              <a:ea typeface="ＭＳ Ｐゴシック" charset="-128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87552" y="815579"/>
          <a:ext cx="7415785" cy="3794930"/>
        </p:xfrm>
        <a:graphic>
          <a:graphicData uri="http://schemas.openxmlformats.org/drawingml/2006/table">
            <a:tbl>
              <a:tblPr/>
              <a:tblGrid>
                <a:gridCol w="142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6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Язык 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&amp; </a:t>
                      </a: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название корпуса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Размер корпуса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Размер парадигмы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Общее количество лексем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Лексемы с полной парадигмой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</a:t>
                      </a:r>
                      <a:r>
                        <a:rPr kumimoji="0" lang="ru-RU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лексем с полной парадигмой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331B52-350B-9148-8FC5-CFC04FB458ED}"/>
              </a:ext>
            </a:extLst>
          </p:cNvPr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altLang="en-US" sz="2800" dirty="0">
                <a:latin typeface="+mj-lt"/>
                <a:ea typeface="ＭＳ Ｐゴシック" charset="-128"/>
                <a:cs typeface="Open Sans" charset="0"/>
              </a:rPr>
              <a:t>Как закон Ципфа действует для словоформ</a:t>
            </a:r>
            <a:endParaRPr lang="en-US" altLang="en-US" sz="2800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2C32FB-CED6-AD47-866C-FAD1507E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257" y="815579"/>
            <a:ext cx="1400080" cy="379493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509F370-8083-2F47-AA42-046ABD991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444" y="1430513"/>
            <a:ext cx="4960144" cy="3019425"/>
          </a:xfrm>
          <a:prstGeom prst="wedgeRoundRectCallout">
            <a:avLst>
              <a:gd name="adj1" fmla="val 58162"/>
              <a:gd name="adj2" fmla="val -3870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/>
              <a:t>Из</a:t>
            </a:r>
            <a:r>
              <a:rPr lang="nb-NO" sz="2800" b="1" dirty="0"/>
              <a:t>-</a:t>
            </a:r>
            <a:r>
              <a:rPr lang="ru-RU" sz="2800" b="1" dirty="0"/>
              <a:t>за неограниченного равномерного увеличения</a:t>
            </a:r>
            <a:r>
              <a:rPr lang="en-US" sz="2700" b="1" dirty="0"/>
              <a:t> </a:t>
            </a:r>
            <a:r>
              <a:rPr lang="ru-RU" sz="2700" b="1" dirty="0"/>
              <a:t>эти цифры не меняются, независимо от размера корпуса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10099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9751</TotalTime>
  <Words>2945</Words>
  <Application>Microsoft Macintosh PowerPoint</Application>
  <PresentationFormat>On-screen Show (16:9)</PresentationFormat>
  <Paragraphs>437</Paragraphs>
  <Slides>53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Mangal</vt:lpstr>
      <vt:lpstr>Open Sans</vt:lpstr>
      <vt:lpstr>Open Sans Light</vt:lpstr>
      <vt:lpstr>Times New Roman</vt:lpstr>
      <vt:lpstr>Office Theme</vt:lpstr>
      <vt:lpstr> Русские парадигмы:  исследование корпусных данных,  проведение компьютерного эксперимента  и создание нового ресурса для усвоения русской морфологии </vt:lpstr>
      <vt:lpstr>Наша команда</vt:lpstr>
      <vt:lpstr>SMARTool = Strategic Mastery of Russian Tool</vt:lpstr>
      <vt:lpstr>Почему SMARTool?</vt:lpstr>
      <vt:lpstr>План доклада</vt:lpstr>
      <vt:lpstr>Распределение форм внутри парадигм</vt:lpstr>
      <vt:lpstr>Иными словами:</vt:lpstr>
      <vt:lpstr>PowerPoint Presentation</vt:lpstr>
      <vt:lpstr>PowerPoint Presentation</vt:lpstr>
      <vt:lpstr>Родной язык как большой корпус</vt:lpstr>
      <vt:lpstr>Paradigm Cell Filling Problem  (Ackerman et al. 2009) Проблема заполнения ячеек парадигмы</vt:lpstr>
      <vt:lpstr>Paradigm Cell Filling Problem  (Ackerman et al. 2009) Проблема заполнения ячеек парадигмы</vt:lpstr>
      <vt:lpstr>Наложение подмножеств парадигм</vt:lpstr>
      <vt:lpstr>Разные методы  визуализации распределения словоформ </vt:lpstr>
      <vt:lpstr>Наложение подмножеств парадигм</vt:lpstr>
      <vt:lpstr>Грамматические профили некоторых высокочастотных существительных </vt:lpstr>
      <vt:lpstr>Грамматические профили некоторых высокочастотных существительных </vt:lpstr>
      <vt:lpstr>Наложение подмножеств парадигм</vt:lpstr>
      <vt:lpstr>Исходные данные для анализа соответствий:  грамматические профили в процентах (первые 15 из 95)</vt:lpstr>
      <vt:lpstr>Как действует анализ соответствий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Факты о распределении форм внутри парадигм в русском языке: Итоги</vt:lpstr>
      <vt:lpstr>2. Компьютерный эксперимент по усвоению парадигм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Компьютерный эксперимент по усвоению парадигм: Итоги</vt:lpstr>
      <vt:lpstr>Как же нам перестать загружать мозги наших студентов излишними словоформами?</vt:lpstr>
      <vt:lpstr>Представление проекта SMARTool</vt:lpstr>
      <vt:lpstr>Словарный запас взят из 5 учебников и Лексического минимума. Существительные, глаголы и прилагательные распределены по пропорциям в составе НКРЯ</vt:lpstr>
      <vt:lpstr>Определение высокочастотных словоформ</vt:lpstr>
      <vt:lpstr>Определение типичных контекстов для словоформ</vt:lpstr>
      <vt:lpstr>Предложения основаны на реальных примерах из корпуса</vt:lpstr>
      <vt:lpstr>Фильтры в SMARTool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SMARTool:</vt:lpstr>
      <vt:lpstr>Будущие версии  SMARTool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204</cp:revision>
  <cp:lastPrinted>2019-09-16T09:09:09Z</cp:lastPrinted>
  <dcterms:created xsi:type="dcterms:W3CDTF">2017-10-19T18:34:55Z</dcterms:created>
  <dcterms:modified xsi:type="dcterms:W3CDTF">2019-09-16T09:12:35Z</dcterms:modified>
</cp:coreProperties>
</file>