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8" r:id="rId2"/>
    <p:sldId id="325" r:id="rId3"/>
    <p:sldId id="324" r:id="rId4"/>
    <p:sldId id="309" r:id="rId5"/>
    <p:sldId id="262" r:id="rId6"/>
    <p:sldId id="261" r:id="rId7"/>
    <p:sldId id="278" r:id="rId8"/>
    <p:sldId id="279" r:id="rId9"/>
    <p:sldId id="280" r:id="rId10"/>
    <p:sldId id="281" r:id="rId11"/>
    <p:sldId id="282" r:id="rId12"/>
    <p:sldId id="283" r:id="rId13"/>
    <p:sldId id="264" r:id="rId14"/>
    <p:sldId id="290" r:id="rId15"/>
    <p:sldId id="322" r:id="rId16"/>
    <p:sldId id="276" r:id="rId17"/>
    <p:sldId id="277" r:id="rId18"/>
    <p:sldId id="284" r:id="rId19"/>
    <p:sldId id="291" r:id="rId20"/>
    <p:sldId id="285" r:id="rId21"/>
    <p:sldId id="286" r:id="rId22"/>
    <p:sldId id="292" r:id="rId23"/>
    <p:sldId id="315" r:id="rId24"/>
    <p:sldId id="293" r:id="rId25"/>
    <p:sldId id="287" r:id="rId26"/>
    <p:sldId id="288" r:id="rId27"/>
    <p:sldId id="289" r:id="rId28"/>
    <p:sldId id="294" r:id="rId29"/>
    <p:sldId id="274" r:id="rId30"/>
    <p:sldId id="275" r:id="rId31"/>
    <p:sldId id="296" r:id="rId32"/>
    <p:sldId id="295" r:id="rId33"/>
    <p:sldId id="297" r:id="rId34"/>
    <p:sldId id="270" r:id="rId35"/>
    <p:sldId id="271" r:id="rId36"/>
    <p:sldId id="302" r:id="rId37"/>
    <p:sldId id="311" r:id="rId38"/>
    <p:sldId id="310" r:id="rId39"/>
    <p:sldId id="272" r:id="rId40"/>
    <p:sldId id="306" r:id="rId41"/>
    <p:sldId id="301" r:id="rId42"/>
    <p:sldId id="305" r:id="rId43"/>
    <p:sldId id="298" r:id="rId44"/>
    <p:sldId id="304" r:id="rId45"/>
    <p:sldId id="299" r:id="rId46"/>
    <p:sldId id="314" r:id="rId47"/>
    <p:sldId id="300" r:id="rId48"/>
    <p:sldId id="312" r:id="rId49"/>
    <p:sldId id="313" r:id="rId50"/>
    <p:sldId id="316" r:id="rId51"/>
    <p:sldId id="317" r:id="rId52"/>
    <p:sldId id="318" r:id="rId53"/>
    <p:sldId id="307" r:id="rId54"/>
    <p:sldId id="273" r:id="rId55"/>
    <p:sldId id="303" r:id="rId56"/>
    <p:sldId id="308" r:id="rId57"/>
    <p:sldId id="320" r:id="rId58"/>
    <p:sldId id="319" r:id="rId59"/>
    <p:sldId id="323" r:id="rId60"/>
  </p:sldIdLst>
  <p:sldSz cx="9144000" cy="5143500" type="screen16x9"/>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9">
          <p15:clr>
            <a:srgbClr val="A4A3A4"/>
          </p15:clr>
        </p15:guide>
        <p15:guide id="2" pos="4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83F"/>
    <a:srgbClr val="4248FE"/>
    <a:srgbClr val="007396"/>
    <a:srgbClr val="DE9C48"/>
    <a:srgbClr val="F1B523"/>
    <a:srgbClr val="79A8F0"/>
    <a:srgbClr val="59BEC9"/>
    <a:srgbClr val="EDEDED"/>
    <a:srgbClr val="FFB952"/>
    <a:srgbClr val="B1B7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14"/>
    <p:restoredTop sz="94536"/>
  </p:normalViewPr>
  <p:slideViewPr>
    <p:cSldViewPr snapToGrid="0" snapToObjects="1">
      <p:cViewPr varScale="1">
        <p:scale>
          <a:sx n="118" d="100"/>
          <a:sy n="118" d="100"/>
        </p:scale>
        <p:origin x="360" y="184"/>
      </p:cViewPr>
      <p:guideLst>
        <p:guide orient="horz" pos="2899"/>
        <p:guide pos="498"/>
      </p:guideLst>
    </p:cSldViewPr>
  </p:slideViewPr>
  <p:notesTextViewPr>
    <p:cViewPr>
      <p:scale>
        <a:sx n="100" d="100"/>
        <a:sy n="100" d="100"/>
      </p:scale>
      <p:origin x="0" y="0"/>
    </p:cViewPr>
  </p:notesTextViewPr>
  <p:sorterViewPr>
    <p:cViewPr>
      <p:scale>
        <a:sx n="52" d="100"/>
        <a:sy n="52"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an000:gtsvn:art:2015:Possessives:govvosat:semantic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an000:gtsvn:art:2015:Possessives:govvosat:semantic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lan000:gtsvn:art:2015:Possessives:govvosat:semantic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lja001:main:art:2014:Possessive:govvosat:sjangersta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percentStacked"/>
        <c:varyColors val="0"/>
        <c:ser>
          <c:idx val="0"/>
          <c:order val="0"/>
          <c:tx>
            <c:strRef>
              <c:f>Sheet1!$B$119</c:f>
              <c:strCache>
                <c:ptCount val="1"/>
                <c:pt idx="0">
                  <c:v>NPx</c:v>
                </c:pt>
              </c:strCache>
            </c:strRef>
          </c:tx>
          <c:spPr>
            <a:solidFill>
              <a:srgbClr val="008000"/>
            </a:solidFill>
          </c:spPr>
          <c:invertIfNegative val="0"/>
          <c:cat>
            <c:strRef>
              <c:f>Sheet1!$A$120:$A$145</c:f>
              <c:strCache>
                <c:ptCount val="26"/>
                <c:pt idx="0">
                  <c:v>Other</c:v>
                </c:pt>
                <c:pt idx="1">
                  <c:v>Abstraction</c:v>
                </c:pt>
                <c:pt idx="2">
                  <c:v>Place</c:v>
                </c:pt>
                <c:pt idx="3">
                  <c:v>Event</c:v>
                </c:pt>
                <c:pt idx="4">
                  <c:v>Human</c:v>
                </c:pt>
                <c:pt idx="5">
                  <c:v>Property</c:v>
                </c:pt>
                <c:pt idx="6">
                  <c:v>Body</c:v>
                </c:pt>
                <c:pt idx="7">
                  <c:v>Kin</c:v>
                </c:pt>
                <c:pt idx="9">
                  <c:v>Other</c:v>
                </c:pt>
                <c:pt idx="10">
                  <c:v>Abstraction</c:v>
                </c:pt>
                <c:pt idx="11">
                  <c:v>Place</c:v>
                </c:pt>
                <c:pt idx="12">
                  <c:v>Event</c:v>
                </c:pt>
                <c:pt idx="13">
                  <c:v>Human</c:v>
                </c:pt>
                <c:pt idx="14">
                  <c:v>Property</c:v>
                </c:pt>
                <c:pt idx="15">
                  <c:v>Body</c:v>
                </c:pt>
                <c:pt idx="16">
                  <c:v>Kin</c:v>
                </c:pt>
                <c:pt idx="18">
                  <c:v>Other</c:v>
                </c:pt>
                <c:pt idx="19">
                  <c:v>Abstraction</c:v>
                </c:pt>
                <c:pt idx="20">
                  <c:v>Place</c:v>
                </c:pt>
                <c:pt idx="21">
                  <c:v>Event</c:v>
                </c:pt>
                <c:pt idx="22">
                  <c:v>Human</c:v>
                </c:pt>
                <c:pt idx="23">
                  <c:v>Property</c:v>
                </c:pt>
                <c:pt idx="24">
                  <c:v>Body</c:v>
                </c:pt>
                <c:pt idx="25">
                  <c:v>Kin</c:v>
                </c:pt>
              </c:strCache>
            </c:strRef>
          </c:cat>
          <c:val>
            <c:numRef>
              <c:f>Sheet1!$B$120:$B$145</c:f>
              <c:numCache>
                <c:formatCode>General</c:formatCode>
                <c:ptCount val="26"/>
                <c:pt idx="0">
                  <c:v>15</c:v>
                </c:pt>
                <c:pt idx="1">
                  <c:v>16</c:v>
                </c:pt>
                <c:pt idx="2">
                  <c:v>33</c:v>
                </c:pt>
                <c:pt idx="3">
                  <c:v>39</c:v>
                </c:pt>
                <c:pt idx="4">
                  <c:v>38</c:v>
                </c:pt>
                <c:pt idx="5">
                  <c:v>158</c:v>
                </c:pt>
                <c:pt idx="6">
                  <c:v>124</c:v>
                </c:pt>
                <c:pt idx="7">
                  <c:v>129</c:v>
                </c:pt>
                <c:pt idx="9">
                  <c:v>13</c:v>
                </c:pt>
                <c:pt idx="10">
                  <c:v>44</c:v>
                </c:pt>
                <c:pt idx="11">
                  <c:v>71</c:v>
                </c:pt>
                <c:pt idx="12">
                  <c:v>86</c:v>
                </c:pt>
                <c:pt idx="13">
                  <c:v>44</c:v>
                </c:pt>
                <c:pt idx="14">
                  <c:v>132</c:v>
                </c:pt>
                <c:pt idx="15">
                  <c:v>142</c:v>
                </c:pt>
                <c:pt idx="16">
                  <c:v>232</c:v>
                </c:pt>
                <c:pt idx="18">
                  <c:v>2</c:v>
                </c:pt>
                <c:pt idx="19">
                  <c:v>3</c:v>
                </c:pt>
                <c:pt idx="20">
                  <c:v>3</c:v>
                </c:pt>
                <c:pt idx="21">
                  <c:v>2</c:v>
                </c:pt>
                <c:pt idx="22">
                  <c:v>8</c:v>
                </c:pt>
                <c:pt idx="23">
                  <c:v>11</c:v>
                </c:pt>
                <c:pt idx="24">
                  <c:v>5</c:v>
                </c:pt>
                <c:pt idx="25">
                  <c:v>32</c:v>
                </c:pt>
              </c:numCache>
            </c:numRef>
          </c:val>
          <c:extLst>
            <c:ext xmlns:c16="http://schemas.microsoft.com/office/drawing/2014/chart" uri="{C3380CC4-5D6E-409C-BE32-E72D297353CC}">
              <c16:uniqueId val="{00000000-A197-F242-A8D2-C64B1D2E9011}"/>
            </c:ext>
          </c:extLst>
        </c:ser>
        <c:ser>
          <c:idx val="1"/>
          <c:order val="1"/>
          <c:tx>
            <c:strRef>
              <c:f>Sheet1!$C$119</c:f>
              <c:strCache>
                <c:ptCount val="1"/>
                <c:pt idx="0">
                  <c:v>ReflN</c:v>
                </c:pt>
              </c:strCache>
            </c:strRef>
          </c:tx>
          <c:spPr>
            <a:solidFill>
              <a:srgbClr val="FF6600"/>
            </a:solidFill>
          </c:spPr>
          <c:invertIfNegative val="0"/>
          <c:cat>
            <c:strRef>
              <c:f>Sheet1!$A$120:$A$145</c:f>
              <c:strCache>
                <c:ptCount val="26"/>
                <c:pt idx="0">
                  <c:v>Other</c:v>
                </c:pt>
                <c:pt idx="1">
                  <c:v>Abstraction</c:v>
                </c:pt>
                <c:pt idx="2">
                  <c:v>Place</c:v>
                </c:pt>
                <c:pt idx="3">
                  <c:v>Event</c:v>
                </c:pt>
                <c:pt idx="4">
                  <c:v>Human</c:v>
                </c:pt>
                <c:pt idx="5">
                  <c:v>Property</c:v>
                </c:pt>
                <c:pt idx="6">
                  <c:v>Body</c:v>
                </c:pt>
                <c:pt idx="7">
                  <c:v>Kin</c:v>
                </c:pt>
                <c:pt idx="9">
                  <c:v>Other</c:v>
                </c:pt>
                <c:pt idx="10">
                  <c:v>Abstraction</c:v>
                </c:pt>
                <c:pt idx="11">
                  <c:v>Place</c:v>
                </c:pt>
                <c:pt idx="12">
                  <c:v>Event</c:v>
                </c:pt>
                <c:pt idx="13">
                  <c:v>Human</c:v>
                </c:pt>
                <c:pt idx="14">
                  <c:v>Property</c:v>
                </c:pt>
                <c:pt idx="15">
                  <c:v>Body</c:v>
                </c:pt>
                <c:pt idx="16">
                  <c:v>Kin</c:v>
                </c:pt>
                <c:pt idx="18">
                  <c:v>Other</c:v>
                </c:pt>
                <c:pt idx="19">
                  <c:v>Abstraction</c:v>
                </c:pt>
                <c:pt idx="20">
                  <c:v>Place</c:v>
                </c:pt>
                <c:pt idx="21">
                  <c:v>Event</c:v>
                </c:pt>
                <c:pt idx="22">
                  <c:v>Human</c:v>
                </c:pt>
                <c:pt idx="23">
                  <c:v>Property</c:v>
                </c:pt>
                <c:pt idx="24">
                  <c:v>Body</c:v>
                </c:pt>
                <c:pt idx="25">
                  <c:v>Kin</c:v>
                </c:pt>
              </c:strCache>
            </c:strRef>
          </c:cat>
          <c:val>
            <c:numRef>
              <c:f>Sheet1!$C$120:$C$145</c:f>
              <c:numCache>
                <c:formatCode>General</c:formatCode>
                <c:ptCount val="26"/>
                <c:pt idx="0">
                  <c:v>2</c:v>
                </c:pt>
                <c:pt idx="1">
                  <c:v>7</c:v>
                </c:pt>
                <c:pt idx="2">
                  <c:v>6</c:v>
                </c:pt>
                <c:pt idx="3">
                  <c:v>5</c:v>
                </c:pt>
                <c:pt idx="4">
                  <c:v>1</c:v>
                </c:pt>
                <c:pt idx="5">
                  <c:v>20</c:v>
                </c:pt>
                <c:pt idx="6">
                  <c:v>6</c:v>
                </c:pt>
                <c:pt idx="7">
                  <c:v>4</c:v>
                </c:pt>
                <c:pt idx="9">
                  <c:v>26</c:v>
                </c:pt>
                <c:pt idx="10">
                  <c:v>74</c:v>
                </c:pt>
                <c:pt idx="11">
                  <c:v>99</c:v>
                </c:pt>
                <c:pt idx="12">
                  <c:v>141</c:v>
                </c:pt>
                <c:pt idx="13">
                  <c:v>44</c:v>
                </c:pt>
                <c:pt idx="14">
                  <c:v>72</c:v>
                </c:pt>
                <c:pt idx="15">
                  <c:v>62</c:v>
                </c:pt>
                <c:pt idx="16">
                  <c:v>50</c:v>
                </c:pt>
                <c:pt idx="18">
                  <c:v>4</c:v>
                </c:pt>
                <c:pt idx="19">
                  <c:v>10</c:v>
                </c:pt>
                <c:pt idx="20">
                  <c:v>28</c:v>
                </c:pt>
                <c:pt idx="21">
                  <c:v>25</c:v>
                </c:pt>
                <c:pt idx="22">
                  <c:v>7</c:v>
                </c:pt>
                <c:pt idx="23">
                  <c:v>30</c:v>
                </c:pt>
                <c:pt idx="24">
                  <c:v>18</c:v>
                </c:pt>
                <c:pt idx="25">
                  <c:v>9</c:v>
                </c:pt>
              </c:numCache>
            </c:numRef>
          </c:val>
          <c:extLst>
            <c:ext xmlns:c16="http://schemas.microsoft.com/office/drawing/2014/chart" uri="{C3380CC4-5D6E-409C-BE32-E72D297353CC}">
              <c16:uniqueId val="{00000001-A197-F242-A8D2-C64B1D2E9011}"/>
            </c:ext>
          </c:extLst>
        </c:ser>
        <c:dLbls>
          <c:showLegendKey val="0"/>
          <c:showVal val="0"/>
          <c:showCatName val="0"/>
          <c:showSerName val="0"/>
          <c:showPercent val="0"/>
          <c:showBubbleSize val="0"/>
        </c:dLbls>
        <c:gapWidth val="150"/>
        <c:overlap val="100"/>
        <c:axId val="313068304"/>
        <c:axId val="313070624"/>
      </c:barChart>
      <c:catAx>
        <c:axId val="313068304"/>
        <c:scaling>
          <c:orientation val="minMax"/>
        </c:scaling>
        <c:delete val="0"/>
        <c:axPos val="b"/>
        <c:numFmt formatCode="General" sourceLinked="0"/>
        <c:majorTickMark val="out"/>
        <c:minorTickMark val="none"/>
        <c:tickLblPos val="nextTo"/>
        <c:crossAx val="313070624"/>
        <c:crosses val="autoZero"/>
        <c:auto val="1"/>
        <c:lblAlgn val="ctr"/>
        <c:lblOffset val="100"/>
        <c:noMultiLvlLbl val="0"/>
      </c:catAx>
      <c:valAx>
        <c:axId val="313070624"/>
        <c:scaling>
          <c:orientation val="minMax"/>
        </c:scaling>
        <c:delete val="0"/>
        <c:axPos val="l"/>
        <c:majorGridlines/>
        <c:numFmt formatCode="0%" sourceLinked="1"/>
        <c:majorTickMark val="out"/>
        <c:minorTickMark val="none"/>
        <c:tickLblPos val="nextTo"/>
        <c:crossAx val="313068304"/>
        <c:crosses val="autoZero"/>
        <c:crossBetween val="between"/>
      </c:valAx>
    </c:plotArea>
    <c:legend>
      <c:legendPos val="r"/>
      <c:overlay val="0"/>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percentStacked"/>
        <c:varyColors val="0"/>
        <c:ser>
          <c:idx val="0"/>
          <c:order val="0"/>
          <c:tx>
            <c:strRef>
              <c:f>Sheet1!$B$119</c:f>
              <c:strCache>
                <c:ptCount val="1"/>
                <c:pt idx="0">
                  <c:v>NPx</c:v>
                </c:pt>
              </c:strCache>
            </c:strRef>
          </c:tx>
          <c:spPr>
            <a:solidFill>
              <a:srgbClr val="008000"/>
            </a:solidFill>
          </c:spPr>
          <c:invertIfNegative val="0"/>
          <c:cat>
            <c:strRef>
              <c:f>Sheet1!$A$120:$A$145</c:f>
              <c:strCache>
                <c:ptCount val="26"/>
                <c:pt idx="0">
                  <c:v>Other</c:v>
                </c:pt>
                <c:pt idx="1">
                  <c:v>Abstraction</c:v>
                </c:pt>
                <c:pt idx="2">
                  <c:v>Place</c:v>
                </c:pt>
                <c:pt idx="3">
                  <c:v>Event</c:v>
                </c:pt>
                <c:pt idx="4">
                  <c:v>Human</c:v>
                </c:pt>
                <c:pt idx="5">
                  <c:v>Property</c:v>
                </c:pt>
                <c:pt idx="6">
                  <c:v>Body</c:v>
                </c:pt>
                <c:pt idx="7">
                  <c:v>Kin</c:v>
                </c:pt>
                <c:pt idx="9">
                  <c:v>Other</c:v>
                </c:pt>
                <c:pt idx="10">
                  <c:v>Abstraction</c:v>
                </c:pt>
                <c:pt idx="11">
                  <c:v>Place</c:v>
                </c:pt>
                <c:pt idx="12">
                  <c:v>Event</c:v>
                </c:pt>
                <c:pt idx="13">
                  <c:v>Human</c:v>
                </c:pt>
                <c:pt idx="14">
                  <c:v>Property</c:v>
                </c:pt>
                <c:pt idx="15">
                  <c:v>Body</c:v>
                </c:pt>
                <c:pt idx="16">
                  <c:v>Kin</c:v>
                </c:pt>
                <c:pt idx="18">
                  <c:v>Other</c:v>
                </c:pt>
                <c:pt idx="19">
                  <c:v>Abstraction</c:v>
                </c:pt>
                <c:pt idx="20">
                  <c:v>Place</c:v>
                </c:pt>
                <c:pt idx="21">
                  <c:v>Event</c:v>
                </c:pt>
                <c:pt idx="22">
                  <c:v>Human</c:v>
                </c:pt>
                <c:pt idx="23">
                  <c:v>Property</c:v>
                </c:pt>
                <c:pt idx="24">
                  <c:v>Body</c:v>
                </c:pt>
                <c:pt idx="25">
                  <c:v>Kin</c:v>
                </c:pt>
              </c:strCache>
            </c:strRef>
          </c:cat>
          <c:val>
            <c:numRef>
              <c:f>Sheet1!$B$120:$B$145</c:f>
              <c:numCache>
                <c:formatCode>General</c:formatCode>
                <c:ptCount val="26"/>
                <c:pt idx="0">
                  <c:v>15</c:v>
                </c:pt>
                <c:pt idx="1">
                  <c:v>16</c:v>
                </c:pt>
                <c:pt idx="2">
                  <c:v>33</c:v>
                </c:pt>
                <c:pt idx="3">
                  <c:v>39</c:v>
                </c:pt>
                <c:pt idx="4">
                  <c:v>38</c:v>
                </c:pt>
                <c:pt idx="5">
                  <c:v>158</c:v>
                </c:pt>
                <c:pt idx="6">
                  <c:v>124</c:v>
                </c:pt>
                <c:pt idx="7">
                  <c:v>129</c:v>
                </c:pt>
                <c:pt idx="9">
                  <c:v>13</c:v>
                </c:pt>
                <c:pt idx="10">
                  <c:v>44</c:v>
                </c:pt>
                <c:pt idx="11">
                  <c:v>71</c:v>
                </c:pt>
                <c:pt idx="12">
                  <c:v>86</c:v>
                </c:pt>
                <c:pt idx="13">
                  <c:v>44</c:v>
                </c:pt>
                <c:pt idx="14">
                  <c:v>132</c:v>
                </c:pt>
                <c:pt idx="15">
                  <c:v>142</c:v>
                </c:pt>
                <c:pt idx="16">
                  <c:v>232</c:v>
                </c:pt>
                <c:pt idx="18">
                  <c:v>2</c:v>
                </c:pt>
                <c:pt idx="19">
                  <c:v>3</c:v>
                </c:pt>
                <c:pt idx="20">
                  <c:v>3</c:v>
                </c:pt>
                <c:pt idx="21">
                  <c:v>2</c:v>
                </c:pt>
                <c:pt idx="22">
                  <c:v>8</c:v>
                </c:pt>
                <c:pt idx="23">
                  <c:v>11</c:v>
                </c:pt>
                <c:pt idx="24">
                  <c:v>5</c:v>
                </c:pt>
                <c:pt idx="25">
                  <c:v>32</c:v>
                </c:pt>
              </c:numCache>
            </c:numRef>
          </c:val>
          <c:extLst>
            <c:ext xmlns:c16="http://schemas.microsoft.com/office/drawing/2014/chart" uri="{C3380CC4-5D6E-409C-BE32-E72D297353CC}">
              <c16:uniqueId val="{00000000-DC6F-DB49-AB0E-D0C407524334}"/>
            </c:ext>
          </c:extLst>
        </c:ser>
        <c:ser>
          <c:idx val="1"/>
          <c:order val="1"/>
          <c:tx>
            <c:strRef>
              <c:f>Sheet1!$C$119</c:f>
              <c:strCache>
                <c:ptCount val="1"/>
                <c:pt idx="0">
                  <c:v>ReflN</c:v>
                </c:pt>
              </c:strCache>
            </c:strRef>
          </c:tx>
          <c:spPr>
            <a:solidFill>
              <a:srgbClr val="FF6600"/>
            </a:solidFill>
          </c:spPr>
          <c:invertIfNegative val="0"/>
          <c:cat>
            <c:strRef>
              <c:f>Sheet1!$A$120:$A$145</c:f>
              <c:strCache>
                <c:ptCount val="26"/>
                <c:pt idx="0">
                  <c:v>Other</c:v>
                </c:pt>
                <c:pt idx="1">
                  <c:v>Abstraction</c:v>
                </c:pt>
                <c:pt idx="2">
                  <c:v>Place</c:v>
                </c:pt>
                <c:pt idx="3">
                  <c:v>Event</c:v>
                </c:pt>
                <c:pt idx="4">
                  <c:v>Human</c:v>
                </c:pt>
                <c:pt idx="5">
                  <c:v>Property</c:v>
                </c:pt>
                <c:pt idx="6">
                  <c:v>Body</c:v>
                </c:pt>
                <c:pt idx="7">
                  <c:v>Kin</c:v>
                </c:pt>
                <c:pt idx="9">
                  <c:v>Other</c:v>
                </c:pt>
                <c:pt idx="10">
                  <c:v>Abstraction</c:v>
                </c:pt>
                <c:pt idx="11">
                  <c:v>Place</c:v>
                </c:pt>
                <c:pt idx="12">
                  <c:v>Event</c:v>
                </c:pt>
                <c:pt idx="13">
                  <c:v>Human</c:v>
                </c:pt>
                <c:pt idx="14">
                  <c:v>Property</c:v>
                </c:pt>
                <c:pt idx="15">
                  <c:v>Body</c:v>
                </c:pt>
                <c:pt idx="16">
                  <c:v>Kin</c:v>
                </c:pt>
                <c:pt idx="18">
                  <c:v>Other</c:v>
                </c:pt>
                <c:pt idx="19">
                  <c:v>Abstraction</c:v>
                </c:pt>
                <c:pt idx="20">
                  <c:v>Place</c:v>
                </c:pt>
                <c:pt idx="21">
                  <c:v>Event</c:v>
                </c:pt>
                <c:pt idx="22">
                  <c:v>Human</c:v>
                </c:pt>
                <c:pt idx="23">
                  <c:v>Property</c:v>
                </c:pt>
                <c:pt idx="24">
                  <c:v>Body</c:v>
                </c:pt>
                <c:pt idx="25">
                  <c:v>Kin</c:v>
                </c:pt>
              </c:strCache>
            </c:strRef>
          </c:cat>
          <c:val>
            <c:numRef>
              <c:f>Sheet1!$C$120:$C$145</c:f>
              <c:numCache>
                <c:formatCode>General</c:formatCode>
                <c:ptCount val="26"/>
                <c:pt idx="0">
                  <c:v>2</c:v>
                </c:pt>
                <c:pt idx="1">
                  <c:v>7</c:v>
                </c:pt>
                <c:pt idx="2">
                  <c:v>6</c:v>
                </c:pt>
                <c:pt idx="3">
                  <c:v>5</c:v>
                </c:pt>
                <c:pt idx="4">
                  <c:v>1</c:v>
                </c:pt>
                <c:pt idx="5">
                  <c:v>20</c:v>
                </c:pt>
                <c:pt idx="6">
                  <c:v>6</c:v>
                </c:pt>
                <c:pt idx="7">
                  <c:v>4</c:v>
                </c:pt>
                <c:pt idx="9">
                  <c:v>26</c:v>
                </c:pt>
                <c:pt idx="10">
                  <c:v>74</c:v>
                </c:pt>
                <c:pt idx="11">
                  <c:v>99</c:v>
                </c:pt>
                <c:pt idx="12">
                  <c:v>141</c:v>
                </c:pt>
                <c:pt idx="13">
                  <c:v>44</c:v>
                </c:pt>
                <c:pt idx="14">
                  <c:v>72</c:v>
                </c:pt>
                <c:pt idx="15">
                  <c:v>62</c:v>
                </c:pt>
                <c:pt idx="16">
                  <c:v>50</c:v>
                </c:pt>
                <c:pt idx="18">
                  <c:v>4</c:v>
                </c:pt>
                <c:pt idx="19">
                  <c:v>10</c:v>
                </c:pt>
                <c:pt idx="20">
                  <c:v>28</c:v>
                </c:pt>
                <c:pt idx="21">
                  <c:v>25</c:v>
                </c:pt>
                <c:pt idx="22">
                  <c:v>7</c:v>
                </c:pt>
                <c:pt idx="23">
                  <c:v>30</c:v>
                </c:pt>
                <c:pt idx="24">
                  <c:v>18</c:v>
                </c:pt>
                <c:pt idx="25">
                  <c:v>9</c:v>
                </c:pt>
              </c:numCache>
            </c:numRef>
          </c:val>
          <c:extLst>
            <c:ext xmlns:c16="http://schemas.microsoft.com/office/drawing/2014/chart" uri="{C3380CC4-5D6E-409C-BE32-E72D297353CC}">
              <c16:uniqueId val="{00000001-DC6F-DB49-AB0E-D0C407524334}"/>
            </c:ext>
          </c:extLst>
        </c:ser>
        <c:dLbls>
          <c:showLegendKey val="0"/>
          <c:showVal val="0"/>
          <c:showCatName val="0"/>
          <c:showSerName val="0"/>
          <c:showPercent val="0"/>
          <c:showBubbleSize val="0"/>
        </c:dLbls>
        <c:gapWidth val="150"/>
        <c:overlap val="100"/>
        <c:axId val="313098320"/>
        <c:axId val="313100640"/>
      </c:barChart>
      <c:catAx>
        <c:axId val="313098320"/>
        <c:scaling>
          <c:orientation val="minMax"/>
        </c:scaling>
        <c:delete val="0"/>
        <c:axPos val="b"/>
        <c:numFmt formatCode="General" sourceLinked="0"/>
        <c:majorTickMark val="out"/>
        <c:minorTickMark val="none"/>
        <c:tickLblPos val="nextTo"/>
        <c:crossAx val="313100640"/>
        <c:crosses val="autoZero"/>
        <c:auto val="1"/>
        <c:lblAlgn val="ctr"/>
        <c:lblOffset val="100"/>
        <c:noMultiLvlLbl val="0"/>
      </c:catAx>
      <c:valAx>
        <c:axId val="313100640"/>
        <c:scaling>
          <c:orientation val="minMax"/>
        </c:scaling>
        <c:delete val="0"/>
        <c:axPos val="l"/>
        <c:majorGridlines/>
        <c:numFmt formatCode="0%" sourceLinked="1"/>
        <c:majorTickMark val="out"/>
        <c:minorTickMark val="none"/>
        <c:tickLblPos val="nextTo"/>
        <c:crossAx val="313098320"/>
        <c:crosses val="autoZero"/>
        <c:crossBetween val="between"/>
      </c:valAx>
    </c:plotArea>
    <c:legend>
      <c:legendPos val="r"/>
      <c:overlay val="0"/>
    </c:legend>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percentStacked"/>
        <c:varyColors val="0"/>
        <c:ser>
          <c:idx val="0"/>
          <c:order val="0"/>
          <c:tx>
            <c:strRef>
              <c:f>Sheet1!$B$119</c:f>
              <c:strCache>
                <c:ptCount val="1"/>
                <c:pt idx="0">
                  <c:v>NPx</c:v>
                </c:pt>
              </c:strCache>
            </c:strRef>
          </c:tx>
          <c:spPr>
            <a:solidFill>
              <a:srgbClr val="008000"/>
            </a:solidFill>
          </c:spPr>
          <c:invertIfNegative val="0"/>
          <c:cat>
            <c:strRef>
              <c:f>Sheet1!$A$120:$A$145</c:f>
              <c:strCache>
                <c:ptCount val="26"/>
                <c:pt idx="0">
                  <c:v>Other</c:v>
                </c:pt>
                <c:pt idx="1">
                  <c:v>Abstraction</c:v>
                </c:pt>
                <c:pt idx="2">
                  <c:v>Place</c:v>
                </c:pt>
                <c:pt idx="3">
                  <c:v>Event</c:v>
                </c:pt>
                <c:pt idx="4">
                  <c:v>Human</c:v>
                </c:pt>
                <c:pt idx="5">
                  <c:v>Property</c:v>
                </c:pt>
                <c:pt idx="6">
                  <c:v>Body</c:v>
                </c:pt>
                <c:pt idx="7">
                  <c:v>Kin</c:v>
                </c:pt>
                <c:pt idx="9">
                  <c:v>Other</c:v>
                </c:pt>
                <c:pt idx="10">
                  <c:v>Abstraction</c:v>
                </c:pt>
                <c:pt idx="11">
                  <c:v>Place</c:v>
                </c:pt>
                <c:pt idx="12">
                  <c:v>Event</c:v>
                </c:pt>
                <c:pt idx="13">
                  <c:v>Human</c:v>
                </c:pt>
                <c:pt idx="14">
                  <c:v>Property</c:v>
                </c:pt>
                <c:pt idx="15">
                  <c:v>Body</c:v>
                </c:pt>
                <c:pt idx="16">
                  <c:v>Kin</c:v>
                </c:pt>
                <c:pt idx="18">
                  <c:v>Other</c:v>
                </c:pt>
                <c:pt idx="19">
                  <c:v>Abstraction</c:v>
                </c:pt>
                <c:pt idx="20">
                  <c:v>Place</c:v>
                </c:pt>
                <c:pt idx="21">
                  <c:v>Event</c:v>
                </c:pt>
                <c:pt idx="22">
                  <c:v>Human</c:v>
                </c:pt>
                <c:pt idx="23">
                  <c:v>Property</c:v>
                </c:pt>
                <c:pt idx="24">
                  <c:v>Body</c:v>
                </c:pt>
                <c:pt idx="25">
                  <c:v>Kin</c:v>
                </c:pt>
              </c:strCache>
            </c:strRef>
          </c:cat>
          <c:val>
            <c:numRef>
              <c:f>Sheet1!$B$120:$B$145</c:f>
              <c:numCache>
                <c:formatCode>General</c:formatCode>
                <c:ptCount val="26"/>
                <c:pt idx="0">
                  <c:v>15</c:v>
                </c:pt>
                <c:pt idx="1">
                  <c:v>16</c:v>
                </c:pt>
                <c:pt idx="2">
                  <c:v>33</c:v>
                </c:pt>
                <c:pt idx="3">
                  <c:v>39</c:v>
                </c:pt>
                <c:pt idx="4">
                  <c:v>38</c:v>
                </c:pt>
                <c:pt idx="5">
                  <c:v>158</c:v>
                </c:pt>
                <c:pt idx="6">
                  <c:v>124</c:v>
                </c:pt>
                <c:pt idx="7">
                  <c:v>129</c:v>
                </c:pt>
                <c:pt idx="9">
                  <c:v>13</c:v>
                </c:pt>
                <c:pt idx="10">
                  <c:v>44</c:v>
                </c:pt>
                <c:pt idx="11">
                  <c:v>71</c:v>
                </c:pt>
                <c:pt idx="12">
                  <c:v>86</c:v>
                </c:pt>
                <c:pt idx="13">
                  <c:v>44</c:v>
                </c:pt>
                <c:pt idx="14">
                  <c:v>132</c:v>
                </c:pt>
                <c:pt idx="15">
                  <c:v>142</c:v>
                </c:pt>
                <c:pt idx="16">
                  <c:v>232</c:v>
                </c:pt>
                <c:pt idx="18">
                  <c:v>2</c:v>
                </c:pt>
                <c:pt idx="19">
                  <c:v>3</c:v>
                </c:pt>
                <c:pt idx="20">
                  <c:v>3</c:v>
                </c:pt>
                <c:pt idx="21">
                  <c:v>2</c:v>
                </c:pt>
                <c:pt idx="22">
                  <c:v>8</c:v>
                </c:pt>
                <c:pt idx="23">
                  <c:v>11</c:v>
                </c:pt>
                <c:pt idx="24">
                  <c:v>5</c:v>
                </c:pt>
                <c:pt idx="25">
                  <c:v>32</c:v>
                </c:pt>
              </c:numCache>
            </c:numRef>
          </c:val>
          <c:extLst>
            <c:ext xmlns:c16="http://schemas.microsoft.com/office/drawing/2014/chart" uri="{C3380CC4-5D6E-409C-BE32-E72D297353CC}">
              <c16:uniqueId val="{00000000-B6A7-2A47-9615-4DF48B680884}"/>
            </c:ext>
          </c:extLst>
        </c:ser>
        <c:ser>
          <c:idx val="1"/>
          <c:order val="1"/>
          <c:tx>
            <c:strRef>
              <c:f>Sheet1!$C$119</c:f>
              <c:strCache>
                <c:ptCount val="1"/>
                <c:pt idx="0">
                  <c:v>ReflN</c:v>
                </c:pt>
              </c:strCache>
            </c:strRef>
          </c:tx>
          <c:spPr>
            <a:solidFill>
              <a:srgbClr val="FF6600"/>
            </a:solidFill>
          </c:spPr>
          <c:invertIfNegative val="0"/>
          <c:cat>
            <c:strRef>
              <c:f>Sheet1!$A$120:$A$145</c:f>
              <c:strCache>
                <c:ptCount val="26"/>
                <c:pt idx="0">
                  <c:v>Other</c:v>
                </c:pt>
                <c:pt idx="1">
                  <c:v>Abstraction</c:v>
                </c:pt>
                <c:pt idx="2">
                  <c:v>Place</c:v>
                </c:pt>
                <c:pt idx="3">
                  <c:v>Event</c:v>
                </c:pt>
                <c:pt idx="4">
                  <c:v>Human</c:v>
                </c:pt>
                <c:pt idx="5">
                  <c:v>Property</c:v>
                </c:pt>
                <c:pt idx="6">
                  <c:v>Body</c:v>
                </c:pt>
                <c:pt idx="7">
                  <c:v>Kin</c:v>
                </c:pt>
                <c:pt idx="9">
                  <c:v>Other</c:v>
                </c:pt>
                <c:pt idx="10">
                  <c:v>Abstraction</c:v>
                </c:pt>
                <c:pt idx="11">
                  <c:v>Place</c:v>
                </c:pt>
                <c:pt idx="12">
                  <c:v>Event</c:v>
                </c:pt>
                <c:pt idx="13">
                  <c:v>Human</c:v>
                </c:pt>
                <c:pt idx="14">
                  <c:v>Property</c:v>
                </c:pt>
                <c:pt idx="15">
                  <c:v>Body</c:v>
                </c:pt>
                <c:pt idx="16">
                  <c:v>Kin</c:v>
                </c:pt>
                <c:pt idx="18">
                  <c:v>Other</c:v>
                </c:pt>
                <c:pt idx="19">
                  <c:v>Abstraction</c:v>
                </c:pt>
                <c:pt idx="20">
                  <c:v>Place</c:v>
                </c:pt>
                <c:pt idx="21">
                  <c:v>Event</c:v>
                </c:pt>
                <c:pt idx="22">
                  <c:v>Human</c:v>
                </c:pt>
                <c:pt idx="23">
                  <c:v>Property</c:v>
                </c:pt>
                <c:pt idx="24">
                  <c:v>Body</c:v>
                </c:pt>
                <c:pt idx="25">
                  <c:v>Kin</c:v>
                </c:pt>
              </c:strCache>
            </c:strRef>
          </c:cat>
          <c:val>
            <c:numRef>
              <c:f>Sheet1!$C$120:$C$145</c:f>
              <c:numCache>
                <c:formatCode>General</c:formatCode>
                <c:ptCount val="26"/>
                <c:pt idx="0">
                  <c:v>2</c:v>
                </c:pt>
                <c:pt idx="1">
                  <c:v>7</c:v>
                </c:pt>
                <c:pt idx="2">
                  <c:v>6</c:v>
                </c:pt>
                <c:pt idx="3">
                  <c:v>5</c:v>
                </c:pt>
                <c:pt idx="4">
                  <c:v>1</c:v>
                </c:pt>
                <c:pt idx="5">
                  <c:v>20</c:v>
                </c:pt>
                <c:pt idx="6">
                  <c:v>6</c:v>
                </c:pt>
                <c:pt idx="7">
                  <c:v>4</c:v>
                </c:pt>
                <c:pt idx="9">
                  <c:v>26</c:v>
                </c:pt>
                <c:pt idx="10">
                  <c:v>74</c:v>
                </c:pt>
                <c:pt idx="11">
                  <c:v>99</c:v>
                </c:pt>
                <c:pt idx="12">
                  <c:v>141</c:v>
                </c:pt>
                <c:pt idx="13">
                  <c:v>44</c:v>
                </c:pt>
                <c:pt idx="14">
                  <c:v>72</c:v>
                </c:pt>
                <c:pt idx="15">
                  <c:v>62</c:v>
                </c:pt>
                <c:pt idx="16">
                  <c:v>50</c:v>
                </c:pt>
                <c:pt idx="18">
                  <c:v>4</c:v>
                </c:pt>
                <c:pt idx="19">
                  <c:v>10</c:v>
                </c:pt>
                <c:pt idx="20">
                  <c:v>28</c:v>
                </c:pt>
                <c:pt idx="21">
                  <c:v>25</c:v>
                </c:pt>
                <c:pt idx="22">
                  <c:v>7</c:v>
                </c:pt>
                <c:pt idx="23">
                  <c:v>30</c:v>
                </c:pt>
                <c:pt idx="24">
                  <c:v>18</c:v>
                </c:pt>
                <c:pt idx="25">
                  <c:v>9</c:v>
                </c:pt>
              </c:numCache>
            </c:numRef>
          </c:val>
          <c:extLst>
            <c:ext xmlns:c16="http://schemas.microsoft.com/office/drawing/2014/chart" uri="{C3380CC4-5D6E-409C-BE32-E72D297353CC}">
              <c16:uniqueId val="{00000001-B6A7-2A47-9615-4DF48B680884}"/>
            </c:ext>
          </c:extLst>
        </c:ser>
        <c:dLbls>
          <c:showLegendKey val="0"/>
          <c:showVal val="0"/>
          <c:showCatName val="0"/>
          <c:showSerName val="0"/>
          <c:showPercent val="0"/>
          <c:showBubbleSize val="0"/>
        </c:dLbls>
        <c:gapWidth val="150"/>
        <c:overlap val="100"/>
        <c:axId val="312602368"/>
        <c:axId val="312591632"/>
      </c:barChart>
      <c:catAx>
        <c:axId val="312602368"/>
        <c:scaling>
          <c:orientation val="minMax"/>
        </c:scaling>
        <c:delete val="0"/>
        <c:axPos val="b"/>
        <c:numFmt formatCode="General" sourceLinked="0"/>
        <c:majorTickMark val="out"/>
        <c:minorTickMark val="none"/>
        <c:tickLblPos val="nextTo"/>
        <c:crossAx val="312591632"/>
        <c:crosses val="autoZero"/>
        <c:auto val="1"/>
        <c:lblAlgn val="ctr"/>
        <c:lblOffset val="100"/>
        <c:noMultiLvlLbl val="0"/>
      </c:catAx>
      <c:valAx>
        <c:axId val="312591632"/>
        <c:scaling>
          <c:orientation val="minMax"/>
        </c:scaling>
        <c:delete val="0"/>
        <c:axPos val="l"/>
        <c:majorGridlines/>
        <c:numFmt formatCode="0%" sourceLinked="1"/>
        <c:majorTickMark val="out"/>
        <c:minorTickMark val="none"/>
        <c:tickLblPos val="nextTo"/>
        <c:crossAx val="312602368"/>
        <c:crosses val="autoZero"/>
        <c:crossBetween val="between"/>
      </c:valAx>
    </c:plotArea>
    <c:legend>
      <c:legendPos val="r"/>
      <c:overlay val="0"/>
    </c:legend>
    <c:plotVisOnly val="1"/>
    <c:dispBlanksAs val="gap"/>
    <c:showDLblsOverMax val="0"/>
  </c:chart>
  <c:spPr>
    <a:solidFill>
      <a:schemeClr val="bg1"/>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percentStacked"/>
        <c:varyColors val="0"/>
        <c:ser>
          <c:idx val="0"/>
          <c:order val="0"/>
          <c:tx>
            <c:strRef>
              <c:f>Sheet1!$B$17</c:f>
              <c:strCache>
                <c:ptCount val="1"/>
                <c:pt idx="0">
                  <c:v>NPx</c:v>
                </c:pt>
              </c:strCache>
            </c:strRef>
          </c:tx>
          <c:spPr>
            <a:solidFill>
              <a:srgbClr val="0000FF"/>
            </a:solidFill>
          </c:spPr>
          <c:invertIfNegative val="0"/>
          <c:cat>
            <c:strRef>
              <c:f>Sheet1!$A$18:$A$22</c:f>
              <c:strCache>
                <c:ptCount val="5"/>
                <c:pt idx="0">
                  <c:v>Old</c:v>
                </c:pt>
                <c:pt idx="1">
                  <c:v>Mid</c:v>
                </c:pt>
                <c:pt idx="2">
                  <c:v>Young</c:v>
                </c:pt>
                <c:pt idx="3">
                  <c:v>NT</c:v>
                </c:pt>
                <c:pt idx="4">
                  <c:v>News</c:v>
                </c:pt>
              </c:strCache>
            </c:strRef>
          </c:cat>
          <c:val>
            <c:numRef>
              <c:f>Sheet1!$B$18:$B$22</c:f>
              <c:numCache>
                <c:formatCode>General</c:formatCode>
                <c:ptCount val="5"/>
                <c:pt idx="0">
                  <c:v>592</c:v>
                </c:pt>
                <c:pt idx="1">
                  <c:v>839</c:v>
                </c:pt>
                <c:pt idx="2">
                  <c:v>77</c:v>
                </c:pt>
                <c:pt idx="3">
                  <c:v>1386</c:v>
                </c:pt>
                <c:pt idx="4">
                  <c:v>9547</c:v>
                </c:pt>
              </c:numCache>
            </c:numRef>
          </c:val>
          <c:extLst>
            <c:ext xmlns:c16="http://schemas.microsoft.com/office/drawing/2014/chart" uri="{C3380CC4-5D6E-409C-BE32-E72D297353CC}">
              <c16:uniqueId val="{00000000-E6D4-7242-AA2A-2098D6DF7113}"/>
            </c:ext>
          </c:extLst>
        </c:ser>
        <c:ser>
          <c:idx val="1"/>
          <c:order val="1"/>
          <c:tx>
            <c:strRef>
              <c:f>Sheet1!$C$17</c:f>
              <c:strCache>
                <c:ptCount val="1"/>
                <c:pt idx="0">
                  <c:v>ReflN</c:v>
                </c:pt>
              </c:strCache>
            </c:strRef>
          </c:tx>
          <c:spPr>
            <a:solidFill>
              <a:srgbClr val="FF0000"/>
            </a:solidFill>
          </c:spPr>
          <c:invertIfNegative val="0"/>
          <c:cat>
            <c:strRef>
              <c:f>Sheet1!$A$18:$A$22</c:f>
              <c:strCache>
                <c:ptCount val="5"/>
                <c:pt idx="0">
                  <c:v>Old</c:v>
                </c:pt>
                <c:pt idx="1">
                  <c:v>Mid</c:v>
                </c:pt>
                <c:pt idx="2">
                  <c:v>Young</c:v>
                </c:pt>
                <c:pt idx="3">
                  <c:v>NT</c:v>
                </c:pt>
                <c:pt idx="4">
                  <c:v>News</c:v>
                </c:pt>
              </c:strCache>
            </c:strRef>
          </c:cat>
          <c:val>
            <c:numRef>
              <c:f>Sheet1!$C$18:$C$22</c:f>
              <c:numCache>
                <c:formatCode>General</c:formatCode>
                <c:ptCount val="5"/>
                <c:pt idx="0">
                  <c:v>52</c:v>
                </c:pt>
                <c:pt idx="1">
                  <c:v>585</c:v>
                </c:pt>
                <c:pt idx="2">
                  <c:v>132</c:v>
                </c:pt>
                <c:pt idx="3">
                  <c:v>142</c:v>
                </c:pt>
                <c:pt idx="4">
                  <c:v>19809</c:v>
                </c:pt>
              </c:numCache>
            </c:numRef>
          </c:val>
          <c:extLst>
            <c:ext xmlns:c16="http://schemas.microsoft.com/office/drawing/2014/chart" uri="{C3380CC4-5D6E-409C-BE32-E72D297353CC}">
              <c16:uniqueId val="{00000001-E6D4-7242-AA2A-2098D6DF7113}"/>
            </c:ext>
          </c:extLst>
        </c:ser>
        <c:dLbls>
          <c:showLegendKey val="0"/>
          <c:showVal val="0"/>
          <c:showCatName val="0"/>
          <c:showSerName val="0"/>
          <c:showPercent val="0"/>
          <c:showBubbleSize val="0"/>
        </c:dLbls>
        <c:gapWidth val="150"/>
        <c:overlap val="100"/>
        <c:axId val="297649840"/>
        <c:axId val="297651616"/>
      </c:barChart>
      <c:catAx>
        <c:axId val="297649840"/>
        <c:scaling>
          <c:orientation val="minMax"/>
        </c:scaling>
        <c:delete val="0"/>
        <c:axPos val="b"/>
        <c:numFmt formatCode="General" sourceLinked="0"/>
        <c:majorTickMark val="out"/>
        <c:minorTickMark val="none"/>
        <c:tickLblPos val="nextTo"/>
        <c:txPr>
          <a:bodyPr/>
          <a:lstStyle/>
          <a:p>
            <a:pPr>
              <a:defRPr sz="2000"/>
            </a:pPr>
            <a:endParaRPr lang="nb-NO"/>
          </a:p>
        </c:txPr>
        <c:crossAx val="297651616"/>
        <c:crosses val="autoZero"/>
        <c:auto val="1"/>
        <c:lblAlgn val="ctr"/>
        <c:lblOffset val="100"/>
        <c:noMultiLvlLbl val="0"/>
      </c:catAx>
      <c:valAx>
        <c:axId val="297651616"/>
        <c:scaling>
          <c:orientation val="minMax"/>
        </c:scaling>
        <c:delete val="0"/>
        <c:axPos val="l"/>
        <c:majorGridlines/>
        <c:numFmt formatCode="0%" sourceLinked="1"/>
        <c:majorTickMark val="out"/>
        <c:minorTickMark val="none"/>
        <c:tickLblPos val="nextTo"/>
        <c:crossAx val="297649840"/>
        <c:crosses val="autoZero"/>
        <c:crossBetween val="between"/>
      </c:valAx>
    </c:plotArea>
    <c:legend>
      <c:legendPos val="r"/>
      <c:overlay val="0"/>
      <c:txPr>
        <a:bodyPr/>
        <a:lstStyle/>
        <a:p>
          <a:pPr>
            <a:defRPr sz="2000"/>
          </a:pPr>
          <a:endParaRPr lang="nb-NO"/>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54E7A-1BE8-074B-BCF8-7670DDAC3D8C}" type="datetimeFigureOut">
              <a:rPr lang="en-US" smtClean="0"/>
              <a:t>1/31/18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D04F5-5BBF-304A-A964-795D0AA879E9}" type="slidenum">
              <a:rPr lang="en-US" smtClean="0"/>
              <a:t>‹#›</a:t>
            </a:fld>
            <a:endParaRPr lang="en-US"/>
          </a:p>
        </p:txBody>
      </p:sp>
    </p:spTree>
    <p:extLst>
      <p:ext uri="{BB962C8B-B14F-4D97-AF65-F5344CB8AC3E}">
        <p14:creationId xmlns:p14="http://schemas.microsoft.com/office/powerpoint/2010/main" val="133603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disease,</a:t>
            </a:r>
            <a:r>
              <a:rPr lang="en-US" baseline="0" dirty="0"/>
              <a:t> train accidents, windmills, electric lines</a:t>
            </a:r>
            <a:r>
              <a:rPr lang="mr-IN" baseline="0" dirty="0"/>
              <a:t>…</a:t>
            </a:r>
            <a:endParaRPr lang="en-US" dirty="0"/>
          </a:p>
        </p:txBody>
      </p:sp>
      <p:sp>
        <p:nvSpPr>
          <p:cNvPr id="4" name="Slide Number Placeholder 3"/>
          <p:cNvSpPr>
            <a:spLocks noGrp="1"/>
          </p:cNvSpPr>
          <p:nvPr>
            <p:ph type="sldNum" sz="quarter" idx="10"/>
          </p:nvPr>
        </p:nvSpPr>
        <p:spPr/>
        <p:txBody>
          <a:bodyPr/>
          <a:lstStyle/>
          <a:p>
            <a:fld id="{7DFD04F5-5BBF-304A-A964-795D0AA879E9}" type="slidenum">
              <a:rPr lang="en-US" smtClean="0"/>
              <a:t>19</a:t>
            </a:fld>
            <a:endParaRPr lang="en-US"/>
          </a:p>
        </p:txBody>
      </p:sp>
    </p:spTree>
    <p:extLst>
      <p:ext uri="{BB962C8B-B14F-4D97-AF65-F5344CB8AC3E}">
        <p14:creationId xmlns:p14="http://schemas.microsoft.com/office/powerpoint/2010/main" val="703669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tel 1"/>
          <p:cNvSpPr>
            <a:spLocks noGrp="1"/>
          </p:cNvSpPr>
          <p:nvPr>
            <p:ph type="ctrTitle"/>
          </p:nvPr>
        </p:nvSpPr>
        <p:spPr>
          <a:xfrm>
            <a:off x="685800" y="1432806"/>
            <a:ext cx="4934354" cy="1102519"/>
          </a:xfrm>
        </p:spPr>
        <p:txBody>
          <a:bodyPr/>
          <a:lstStyle/>
          <a:p>
            <a:r>
              <a:rPr lang="en-US" noProof="0"/>
              <a:t>Click to edit Master title style</a:t>
            </a:r>
            <a:endParaRPr lang="nb-NO" noProof="0"/>
          </a:p>
        </p:txBody>
      </p:sp>
      <p:sp>
        <p:nvSpPr>
          <p:cNvPr id="3" name="Undertittel 2"/>
          <p:cNvSpPr>
            <a:spLocks noGrp="1"/>
          </p:cNvSpPr>
          <p:nvPr>
            <p:ph type="subTitle" idx="1"/>
          </p:nvPr>
        </p:nvSpPr>
        <p:spPr>
          <a:xfrm>
            <a:off x="694366" y="2704629"/>
            <a:ext cx="4675782" cy="1314450"/>
          </a:xfrm>
        </p:spPr>
        <p:txBody>
          <a:bodyPr>
            <a:normAutofit/>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nb-NO" noProof="0"/>
          </a:p>
        </p:txBody>
      </p:sp>
      <p:cxnSp>
        <p:nvCxnSpPr>
          <p:cNvPr id="28" name="Rett linje 27"/>
          <p:cNvCxnSpPr/>
          <p:nvPr userDrawn="1"/>
        </p:nvCxnSpPr>
        <p:spPr>
          <a:xfrm>
            <a:off x="790575" y="2617829"/>
            <a:ext cx="4579572" cy="1191"/>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Bild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 y="3"/>
            <a:ext cx="1183204" cy="1979702"/>
          </a:xfrm>
          <a:prstGeom prst="rect">
            <a:avLst/>
          </a:prstGeom>
        </p:spPr>
      </p:pic>
      <p:pic>
        <p:nvPicPr>
          <p:cNvPr id="14" name="Bilde 13" descr="LogoNorsk.png"/>
          <p:cNvPicPr>
            <a:picLocks noChangeAspect="1"/>
          </p:cNvPicPr>
          <p:nvPr userDrawn="1"/>
        </p:nvPicPr>
        <p:blipFill>
          <a:blip r:embed="rId4"/>
          <a:stretch>
            <a:fillRect/>
          </a:stretch>
        </p:blipFill>
        <p:spPr>
          <a:xfrm>
            <a:off x="8363041" y="4384258"/>
            <a:ext cx="543971" cy="532755"/>
          </a:xfrm>
          <a:prstGeom prst="rect">
            <a:avLst/>
          </a:prstGeom>
        </p:spPr>
      </p:pic>
      <p:cxnSp>
        <p:nvCxnSpPr>
          <p:cNvPr id="16" name="Rett linje 15"/>
          <p:cNvCxnSpPr/>
          <p:nvPr userDrawn="1"/>
        </p:nvCxnSpPr>
        <p:spPr>
          <a:xfrm flipV="1">
            <a:off x="2488893" y="2162369"/>
            <a:ext cx="6655107" cy="2981139"/>
          </a:xfrm>
          <a:prstGeom prst="line">
            <a:avLst/>
          </a:prstGeom>
          <a:ln w="25400" cap="flat" cmpd="sng" algn="ctr">
            <a:solidFill>
              <a:schemeClr val="accent6">
                <a:lumMod val="20000"/>
                <a:lumOff val="80000"/>
                <a:alpha val="37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Rett linje 18"/>
          <p:cNvCxnSpPr/>
          <p:nvPr userDrawn="1"/>
        </p:nvCxnSpPr>
        <p:spPr>
          <a:xfrm rot="16200000" flipH="1">
            <a:off x="5115120" y="1979572"/>
            <a:ext cx="4297813" cy="2030055"/>
          </a:xfrm>
          <a:prstGeom prst="line">
            <a:avLst/>
          </a:prstGeom>
          <a:ln w="19050" cap="flat" cmpd="sng" algn="ctr">
            <a:solidFill>
              <a:schemeClr val="accent6">
                <a:lumMod val="20000"/>
                <a:lumOff val="80000"/>
                <a:alpha val="4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Rett linje 19"/>
          <p:cNvCxnSpPr/>
          <p:nvPr userDrawn="1"/>
        </p:nvCxnSpPr>
        <p:spPr>
          <a:xfrm>
            <a:off x="5668985" y="2291719"/>
            <a:ext cx="3475015" cy="1382210"/>
          </a:xfrm>
          <a:prstGeom prst="line">
            <a:avLst/>
          </a:prstGeom>
          <a:ln w="19050" cap="flat" cmpd="sng" algn="ctr">
            <a:solidFill>
              <a:schemeClr val="accent6">
                <a:lumMod val="20000"/>
                <a:lumOff val="80000"/>
                <a:alpha val="1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Rett linje 20"/>
          <p:cNvCxnSpPr/>
          <p:nvPr userDrawn="1"/>
        </p:nvCxnSpPr>
        <p:spPr>
          <a:xfrm flipH="1">
            <a:off x="4628412" y="-83976"/>
            <a:ext cx="1994100" cy="5227483"/>
          </a:xfrm>
          <a:prstGeom prst="line">
            <a:avLst/>
          </a:prstGeom>
          <a:ln w="50800" cap="flat" cmpd="sng" algn="ctr">
            <a:solidFill>
              <a:srgbClr val="00739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nb-NO" noProof="0"/>
          </a:p>
        </p:txBody>
      </p:sp>
      <p:sp>
        <p:nvSpPr>
          <p:cNvPr id="3" name="Plassholder for innhold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4" name="Plassholder for dato 3"/>
          <p:cNvSpPr>
            <a:spLocks noGrp="1"/>
          </p:cNvSpPr>
          <p:nvPr>
            <p:ph type="dt" sz="half" idx="10"/>
          </p:nvPr>
        </p:nvSpPr>
        <p:spPr/>
        <p:txBody>
          <a:bodyPr/>
          <a:lstStyle/>
          <a:p>
            <a:fld id="{8DF9E8F3-4849-FA48-B4C8-2D894E979956}" type="datetimeFigureOut">
              <a:rPr lang="nb-NO" noProof="0" smtClean="0"/>
              <a:pPr/>
              <a:t>31.01.2018</a:t>
            </a:fld>
            <a:endParaRPr lang="nb-NO" noProof="0"/>
          </a:p>
        </p:txBody>
      </p:sp>
      <p:sp>
        <p:nvSpPr>
          <p:cNvPr id="5" name="Plassholder for bunntekst 4"/>
          <p:cNvSpPr>
            <a:spLocks noGrp="1"/>
          </p:cNvSpPr>
          <p:nvPr>
            <p:ph type="ftr" sz="quarter" idx="11"/>
          </p:nvPr>
        </p:nvSpPr>
        <p:spPr/>
        <p:txBody>
          <a:bodyPr/>
          <a:lstStyle/>
          <a:p>
            <a:endParaRPr lang="nb-NO" noProof="0"/>
          </a:p>
        </p:txBody>
      </p:sp>
      <p:sp>
        <p:nvSpPr>
          <p:cNvPr id="6" name="Plassholder for lysbildenummer 5"/>
          <p:cNvSpPr>
            <a:spLocks noGrp="1"/>
          </p:cNvSpPr>
          <p:nvPr>
            <p:ph type="sldNum" sz="quarter" idx="12"/>
          </p:nvPr>
        </p:nvSpPr>
        <p:spPr/>
        <p:txBody>
          <a:bodyPr/>
          <a:lstStyle/>
          <a:p>
            <a:fld id="{48967F36-0B61-F749-ACDB-F36D75792314}" type="slidenum">
              <a:rPr lang="nb-NO" noProof="0" smtClean="0"/>
              <a:pPr/>
              <a:t>‹#›</a:t>
            </a:fld>
            <a:endParaRPr lang="nb-NO"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nb-NO" noProof="0"/>
          </a:p>
        </p:txBody>
      </p:sp>
      <p:sp>
        <p:nvSpPr>
          <p:cNvPr id="3" name="Plassholder for innhold 2"/>
          <p:cNvSpPr>
            <a:spLocks noGrp="1"/>
          </p:cNvSpPr>
          <p:nvPr>
            <p:ph sz="half" idx="1"/>
          </p:nvPr>
        </p:nvSpPr>
        <p:spPr>
          <a:xfrm>
            <a:off x="670300" y="1378339"/>
            <a:ext cx="3710048" cy="3216287"/>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5" name="Plassholder for dato 4"/>
          <p:cNvSpPr>
            <a:spLocks noGrp="1"/>
          </p:cNvSpPr>
          <p:nvPr>
            <p:ph type="dt" sz="half" idx="10"/>
          </p:nvPr>
        </p:nvSpPr>
        <p:spPr/>
        <p:txBody>
          <a:bodyPr/>
          <a:lstStyle/>
          <a:p>
            <a:fld id="{8DF9E8F3-4849-FA48-B4C8-2D894E979956}" type="datetimeFigureOut">
              <a:rPr lang="nb-NO" noProof="0" smtClean="0"/>
              <a:pPr/>
              <a:t>31.01.2018</a:t>
            </a:fld>
            <a:endParaRPr lang="nb-NO" noProof="0"/>
          </a:p>
        </p:txBody>
      </p:sp>
      <p:sp>
        <p:nvSpPr>
          <p:cNvPr id="6" name="Plassholder for bunntekst 5"/>
          <p:cNvSpPr>
            <a:spLocks noGrp="1"/>
          </p:cNvSpPr>
          <p:nvPr>
            <p:ph type="ftr" sz="quarter" idx="11"/>
          </p:nvPr>
        </p:nvSpPr>
        <p:spPr/>
        <p:txBody>
          <a:bodyPr/>
          <a:lstStyle/>
          <a:p>
            <a:endParaRPr lang="nb-NO" noProof="0"/>
          </a:p>
        </p:txBody>
      </p:sp>
      <p:sp>
        <p:nvSpPr>
          <p:cNvPr id="7" name="Plassholder for lysbildenummer 6"/>
          <p:cNvSpPr>
            <a:spLocks noGrp="1"/>
          </p:cNvSpPr>
          <p:nvPr>
            <p:ph type="sldNum" sz="quarter" idx="12"/>
          </p:nvPr>
        </p:nvSpPr>
        <p:spPr/>
        <p:txBody>
          <a:bodyPr/>
          <a:lstStyle/>
          <a:p>
            <a:fld id="{48967F36-0B61-F749-ACDB-F36D75792314}" type="slidenum">
              <a:rPr lang="nb-NO" noProof="0" smtClean="0"/>
              <a:pPr/>
              <a:t>‹#›</a:t>
            </a:fld>
            <a:endParaRPr lang="nb-NO" noProof="0"/>
          </a:p>
        </p:txBody>
      </p:sp>
      <p:sp>
        <p:nvSpPr>
          <p:cNvPr id="8" name="Plassholder for innhold 2"/>
          <p:cNvSpPr>
            <a:spLocks noGrp="1"/>
          </p:cNvSpPr>
          <p:nvPr>
            <p:ph sz="half" idx="13"/>
          </p:nvPr>
        </p:nvSpPr>
        <p:spPr>
          <a:xfrm>
            <a:off x="4848834" y="1378339"/>
            <a:ext cx="3710048" cy="3216287"/>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nb-NO" noProof="0"/>
          </a:p>
        </p:txBody>
      </p:sp>
      <p:sp>
        <p:nvSpPr>
          <p:cNvPr id="3" name="Plassholder for dato 2"/>
          <p:cNvSpPr>
            <a:spLocks noGrp="1"/>
          </p:cNvSpPr>
          <p:nvPr>
            <p:ph type="dt" sz="half" idx="10"/>
          </p:nvPr>
        </p:nvSpPr>
        <p:spPr/>
        <p:txBody>
          <a:bodyPr/>
          <a:lstStyle/>
          <a:p>
            <a:fld id="{8DF9E8F3-4849-FA48-B4C8-2D894E979956}" type="datetimeFigureOut">
              <a:rPr lang="nb-NO" noProof="0" smtClean="0"/>
              <a:pPr/>
              <a:t>31.01.2018</a:t>
            </a:fld>
            <a:endParaRPr lang="nb-NO" noProof="0"/>
          </a:p>
        </p:txBody>
      </p:sp>
      <p:sp>
        <p:nvSpPr>
          <p:cNvPr id="4" name="Plassholder for bunntekst 3"/>
          <p:cNvSpPr>
            <a:spLocks noGrp="1"/>
          </p:cNvSpPr>
          <p:nvPr>
            <p:ph type="ftr" sz="quarter" idx="11"/>
          </p:nvPr>
        </p:nvSpPr>
        <p:spPr/>
        <p:txBody>
          <a:bodyPr/>
          <a:lstStyle/>
          <a:p>
            <a:endParaRPr lang="nb-NO" noProof="0"/>
          </a:p>
        </p:txBody>
      </p:sp>
      <p:sp>
        <p:nvSpPr>
          <p:cNvPr id="5" name="Plassholder for lysbildenummer 4"/>
          <p:cNvSpPr>
            <a:spLocks noGrp="1"/>
          </p:cNvSpPr>
          <p:nvPr>
            <p:ph type="sldNum" sz="quarter" idx="12"/>
          </p:nvPr>
        </p:nvSpPr>
        <p:spPr/>
        <p:txBody>
          <a:bodyPr/>
          <a:lstStyle/>
          <a:p>
            <a:fld id="{48967F36-0B61-F749-ACDB-F36D75792314}" type="slidenum">
              <a:rPr lang="nb-NO" noProof="0" smtClean="0"/>
              <a:pPr/>
              <a:t>‹#›</a:t>
            </a:fld>
            <a:endParaRPr lang="nb-NO"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DF9E8F3-4849-FA48-B4C8-2D894E979956}" type="datetimeFigureOut">
              <a:rPr lang="nb-NO" noProof="0" smtClean="0"/>
              <a:pPr/>
              <a:t>31.01.2018</a:t>
            </a:fld>
            <a:endParaRPr lang="nb-NO" noProof="0"/>
          </a:p>
        </p:txBody>
      </p:sp>
      <p:sp>
        <p:nvSpPr>
          <p:cNvPr id="3" name="Plassholder for bunntekst 2"/>
          <p:cNvSpPr>
            <a:spLocks noGrp="1"/>
          </p:cNvSpPr>
          <p:nvPr>
            <p:ph type="ftr" sz="quarter" idx="11"/>
          </p:nvPr>
        </p:nvSpPr>
        <p:spPr/>
        <p:txBody>
          <a:bodyPr/>
          <a:lstStyle/>
          <a:p>
            <a:endParaRPr lang="nb-NO" noProof="0"/>
          </a:p>
        </p:txBody>
      </p:sp>
      <p:sp>
        <p:nvSpPr>
          <p:cNvPr id="4" name="Plassholder for lysbildenummer 3"/>
          <p:cNvSpPr>
            <a:spLocks noGrp="1"/>
          </p:cNvSpPr>
          <p:nvPr>
            <p:ph type="sldNum" sz="quarter" idx="12"/>
          </p:nvPr>
        </p:nvSpPr>
        <p:spPr/>
        <p:txBody>
          <a:bodyPr/>
          <a:lstStyle/>
          <a:p>
            <a:fld id="{48967F36-0B61-F749-ACDB-F36D75792314}" type="slidenum">
              <a:rPr lang="nb-NO" noProof="0" smtClean="0"/>
              <a:pPr/>
              <a:t>‹#›</a:t>
            </a:fld>
            <a:endParaRPr lang="nb-NO"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17" name="Bild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18" name="Bild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 y="3"/>
            <a:ext cx="1183204" cy="1979702"/>
          </a:xfrm>
          <a:prstGeom prst="rect">
            <a:avLst/>
          </a:prstGeom>
        </p:spPr>
      </p:pic>
      <p:pic>
        <p:nvPicPr>
          <p:cNvPr id="19" name="Bilde 18" descr="LogoNorsk.png"/>
          <p:cNvPicPr>
            <a:picLocks noChangeAspect="1"/>
          </p:cNvPicPr>
          <p:nvPr userDrawn="1"/>
        </p:nvPicPr>
        <p:blipFill>
          <a:blip r:embed="rId4"/>
          <a:stretch>
            <a:fillRect/>
          </a:stretch>
        </p:blipFill>
        <p:spPr>
          <a:xfrm>
            <a:off x="8363041" y="4384258"/>
            <a:ext cx="543971" cy="532755"/>
          </a:xfrm>
          <a:prstGeom prst="rect">
            <a:avLst/>
          </a:prstGeom>
        </p:spPr>
      </p:pic>
      <p:cxnSp>
        <p:nvCxnSpPr>
          <p:cNvPr id="20" name="Rett linje 19"/>
          <p:cNvCxnSpPr/>
          <p:nvPr userDrawn="1"/>
        </p:nvCxnSpPr>
        <p:spPr>
          <a:xfrm flipV="1">
            <a:off x="2488893" y="2035780"/>
            <a:ext cx="6953942" cy="3107727"/>
          </a:xfrm>
          <a:prstGeom prst="line">
            <a:avLst/>
          </a:prstGeom>
          <a:ln w="25400" cap="flat" cmpd="sng" algn="ctr">
            <a:solidFill>
              <a:schemeClr val="accent6">
                <a:lumMod val="20000"/>
                <a:lumOff val="80000"/>
                <a:alpha val="37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Rett linje 20"/>
          <p:cNvCxnSpPr/>
          <p:nvPr userDrawn="1"/>
        </p:nvCxnSpPr>
        <p:spPr>
          <a:xfrm rot="16200000" flipH="1">
            <a:off x="5115120" y="1979572"/>
            <a:ext cx="4297813" cy="2030055"/>
          </a:xfrm>
          <a:prstGeom prst="line">
            <a:avLst/>
          </a:prstGeom>
          <a:ln w="19050" cap="flat" cmpd="sng" algn="ctr">
            <a:solidFill>
              <a:schemeClr val="accent6">
                <a:lumMod val="20000"/>
                <a:lumOff val="80000"/>
                <a:alpha val="4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Rett linje 21"/>
          <p:cNvCxnSpPr/>
          <p:nvPr userDrawn="1"/>
        </p:nvCxnSpPr>
        <p:spPr>
          <a:xfrm>
            <a:off x="5668985" y="2291719"/>
            <a:ext cx="3773855" cy="1504193"/>
          </a:xfrm>
          <a:prstGeom prst="line">
            <a:avLst/>
          </a:prstGeom>
          <a:ln w="19050" cap="flat" cmpd="sng" algn="ctr">
            <a:solidFill>
              <a:schemeClr val="accent6">
                <a:lumMod val="20000"/>
                <a:lumOff val="80000"/>
                <a:alpha val="1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Rett linje 22"/>
          <p:cNvCxnSpPr/>
          <p:nvPr userDrawn="1"/>
        </p:nvCxnSpPr>
        <p:spPr>
          <a:xfrm rot="5400000">
            <a:off x="2396684" y="669670"/>
            <a:ext cx="6858000" cy="2620072"/>
          </a:xfrm>
          <a:prstGeom prst="line">
            <a:avLst/>
          </a:prstGeom>
          <a:ln w="50800" cap="flat" cmpd="sng" algn="ctr">
            <a:solidFill>
              <a:srgbClr val="00739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Plassholder for dato 2"/>
          <p:cNvSpPr>
            <a:spLocks noGrp="1"/>
          </p:cNvSpPr>
          <p:nvPr>
            <p:ph type="dt" sz="half" idx="10"/>
          </p:nvPr>
        </p:nvSpPr>
        <p:spPr/>
        <p:txBody>
          <a:bodyPr/>
          <a:lstStyle/>
          <a:p>
            <a:fld id="{8DF9E8F3-4849-FA48-B4C8-2D894E979956}" type="datetimeFigureOut">
              <a:rPr lang="nb-NO" noProof="0" smtClean="0"/>
              <a:pPr/>
              <a:t>31.01.2018</a:t>
            </a:fld>
            <a:endParaRPr lang="nb-NO" noProof="0"/>
          </a:p>
        </p:txBody>
      </p:sp>
      <p:sp>
        <p:nvSpPr>
          <p:cNvPr id="4" name="Plassholder for bunntekst 3"/>
          <p:cNvSpPr>
            <a:spLocks noGrp="1"/>
          </p:cNvSpPr>
          <p:nvPr>
            <p:ph type="ftr" sz="quarter" idx="11"/>
          </p:nvPr>
        </p:nvSpPr>
        <p:spPr/>
        <p:txBody>
          <a:bodyPr/>
          <a:lstStyle/>
          <a:p>
            <a:endParaRPr lang="nb-NO" noProof="0"/>
          </a:p>
        </p:txBody>
      </p:sp>
      <p:sp>
        <p:nvSpPr>
          <p:cNvPr id="5" name="Plassholder for lysbildenummer 4"/>
          <p:cNvSpPr>
            <a:spLocks noGrp="1"/>
          </p:cNvSpPr>
          <p:nvPr>
            <p:ph type="sldNum" sz="quarter" idx="12"/>
          </p:nvPr>
        </p:nvSpPr>
        <p:spPr/>
        <p:txBody>
          <a:bodyPr/>
          <a:lstStyle/>
          <a:p>
            <a:fld id="{48967F36-0B61-F749-ACDB-F36D75792314}" type="slidenum">
              <a:rPr lang="nb-NO" noProof="0" smtClean="0"/>
              <a:pPr/>
              <a:t>‹#›</a:t>
            </a:fld>
            <a:endParaRPr lang="nb-NO" noProof="0"/>
          </a:p>
        </p:txBody>
      </p:sp>
      <p:sp>
        <p:nvSpPr>
          <p:cNvPr id="8" name="Undertittel 2"/>
          <p:cNvSpPr>
            <a:spLocks noGrp="1"/>
          </p:cNvSpPr>
          <p:nvPr>
            <p:ph type="subTitle" idx="1"/>
          </p:nvPr>
        </p:nvSpPr>
        <p:spPr>
          <a:xfrm>
            <a:off x="694366" y="2704630"/>
            <a:ext cx="4675782" cy="1205030"/>
          </a:xfrm>
        </p:spPr>
        <p:txBody>
          <a:bodyPr>
            <a:normAutofit/>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nb-NO" noProof="0"/>
          </a:p>
        </p:txBody>
      </p:sp>
      <p:cxnSp>
        <p:nvCxnSpPr>
          <p:cNvPr id="11" name="Rett linje 10"/>
          <p:cNvCxnSpPr/>
          <p:nvPr userDrawn="1"/>
        </p:nvCxnSpPr>
        <p:spPr>
          <a:xfrm>
            <a:off x="5370152" y="3004662"/>
            <a:ext cx="3773855" cy="1128145"/>
          </a:xfrm>
          <a:prstGeom prst="line">
            <a:avLst/>
          </a:prstGeom>
          <a:ln w="19050" cap="flat" cmpd="sng" algn="ctr">
            <a:solidFill>
              <a:schemeClr val="accent6">
                <a:lumMod val="20000"/>
                <a:lumOff val="80000"/>
                <a:alpha val="1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Undertittel 2"/>
          <p:cNvSpPr txBox="1">
            <a:spLocks/>
          </p:cNvSpPr>
          <p:nvPr userDrawn="1"/>
        </p:nvSpPr>
        <p:spPr>
          <a:xfrm>
            <a:off x="694366" y="4432889"/>
            <a:ext cx="4675782" cy="293058"/>
          </a:xfrm>
          <a:prstGeom prst="rect">
            <a:avLst/>
          </a:prstGeom>
        </p:spPr>
        <p:txBody>
          <a:bodyPr vert="horz" lIns="91440" tIns="45720" rIns="91440" bIns="45720" rtlCol="0">
            <a:normAutofit lnSpcReduction="10000"/>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1400" b="1" i="0" u="none" strike="noStrike" kern="1200" cap="none" spc="0" normalizeH="0" baseline="0" noProof="0">
                <a:ln>
                  <a:noFill/>
                </a:ln>
                <a:solidFill>
                  <a:schemeClr val="tx1"/>
                </a:solidFill>
                <a:effectLst/>
                <a:uLnTx/>
                <a:uFillTx/>
                <a:latin typeface="Open Sans"/>
                <a:ea typeface="+mn-ea"/>
                <a:cs typeface="Open Sans"/>
              </a:rPr>
              <a:t>uit.no</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1291" cy="5143499"/>
          </a:xfrm>
          <a:prstGeom prst="rect">
            <a:avLst/>
          </a:prstGeom>
        </p:spPr>
      </p:pic>
      <p:sp>
        <p:nvSpPr>
          <p:cNvPr id="2" name="Plassholder for tittel 1"/>
          <p:cNvSpPr>
            <a:spLocks noGrp="1"/>
          </p:cNvSpPr>
          <p:nvPr>
            <p:ph type="title"/>
          </p:nvPr>
        </p:nvSpPr>
        <p:spPr>
          <a:xfrm>
            <a:off x="670300" y="225156"/>
            <a:ext cx="7880116" cy="912695"/>
          </a:xfrm>
          <a:prstGeom prst="rect">
            <a:avLst/>
          </a:prstGeom>
        </p:spPr>
        <p:txBody>
          <a:bodyPr vert="horz" lIns="91440" tIns="45720" rIns="91440" bIns="45720" rtlCol="0" anchor="b">
            <a:normAutofit/>
          </a:bodyPr>
          <a:lstStyle/>
          <a:p>
            <a:r>
              <a:rPr lang="nb-NO" noProof="0"/>
              <a:t>Klikk for å redigere tittelstil</a:t>
            </a:r>
          </a:p>
        </p:txBody>
      </p:sp>
      <p:sp>
        <p:nvSpPr>
          <p:cNvPr id="3" name="Plassholder for tekst 2"/>
          <p:cNvSpPr>
            <a:spLocks noGrp="1"/>
          </p:cNvSpPr>
          <p:nvPr>
            <p:ph type="body" idx="1"/>
          </p:nvPr>
        </p:nvSpPr>
        <p:spPr>
          <a:xfrm>
            <a:off x="670300" y="1313387"/>
            <a:ext cx="7888582" cy="3281235"/>
          </a:xfrm>
          <a:prstGeom prst="rect">
            <a:avLst/>
          </a:prstGeom>
        </p:spPr>
        <p:txBody>
          <a:bodyPr vert="horz" lIns="91440" tIns="45720" rIns="91440" bIns="45720" rtlCol="0">
            <a:normAutofit/>
          </a:body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Plassholder for dato 3"/>
          <p:cNvSpPr>
            <a:spLocks noGrp="1"/>
          </p:cNvSpPr>
          <p:nvPr>
            <p:ph type="dt" sz="half" idx="2"/>
          </p:nvPr>
        </p:nvSpPr>
        <p:spPr>
          <a:xfrm>
            <a:off x="712383" y="4767264"/>
            <a:ext cx="647649" cy="273844"/>
          </a:xfrm>
          <a:prstGeom prst="rect">
            <a:avLst/>
          </a:prstGeom>
        </p:spPr>
        <p:txBody>
          <a:bodyPr vert="horz" lIns="91440" tIns="45720" rIns="91440" bIns="45720" rtlCol="0" anchor="ctr"/>
          <a:lstStyle>
            <a:lvl1pPr algn="l">
              <a:defRPr sz="900">
                <a:solidFill>
                  <a:schemeClr val="tx1">
                    <a:tint val="75000"/>
                  </a:schemeClr>
                </a:solidFill>
                <a:latin typeface="Arial" pitchFamily="34" charset="0"/>
                <a:cs typeface="Arial" pitchFamily="34" charset="0"/>
              </a:defRPr>
            </a:lvl1pPr>
          </a:lstStyle>
          <a:p>
            <a:fld id="{8DF9E8F3-4849-FA48-B4C8-2D894E979956}" type="datetimeFigureOut">
              <a:rPr lang="nb-NO" noProof="0" smtClean="0"/>
              <a:pPr/>
              <a:t>31.01.2018</a:t>
            </a:fld>
            <a:endParaRPr lang="nb-NO" noProof="0"/>
          </a:p>
        </p:txBody>
      </p:sp>
      <p:sp>
        <p:nvSpPr>
          <p:cNvPr id="5" name="Plassholder for bunntekst 4"/>
          <p:cNvSpPr>
            <a:spLocks noGrp="1"/>
          </p:cNvSpPr>
          <p:nvPr>
            <p:ph type="ftr" sz="quarter" idx="3"/>
          </p:nvPr>
        </p:nvSpPr>
        <p:spPr>
          <a:xfrm>
            <a:off x="1491195" y="4767264"/>
            <a:ext cx="2895600" cy="273844"/>
          </a:xfrm>
          <a:prstGeom prst="rect">
            <a:avLst/>
          </a:prstGeom>
        </p:spPr>
        <p:txBody>
          <a:bodyPr vert="horz" lIns="91440" tIns="45720" rIns="91440" bIns="45720" rtlCol="0" anchor="ctr"/>
          <a:lstStyle>
            <a:lvl1pPr algn="l">
              <a:defRPr sz="1000">
                <a:solidFill>
                  <a:schemeClr val="tx1">
                    <a:tint val="75000"/>
                  </a:schemeClr>
                </a:solidFill>
                <a:latin typeface="Arial" pitchFamily="34" charset="0"/>
                <a:cs typeface="Arial" pitchFamily="34" charset="0"/>
              </a:defRPr>
            </a:lvl1pPr>
          </a:lstStyle>
          <a:p>
            <a:endParaRPr lang="nb-NO" noProof="0"/>
          </a:p>
        </p:txBody>
      </p:sp>
      <p:sp>
        <p:nvSpPr>
          <p:cNvPr id="6" name="Plassholder for lysbildenummer 5"/>
          <p:cNvSpPr>
            <a:spLocks noGrp="1"/>
          </p:cNvSpPr>
          <p:nvPr>
            <p:ph type="sldNum" sz="quarter" idx="4"/>
          </p:nvPr>
        </p:nvSpPr>
        <p:spPr>
          <a:xfrm>
            <a:off x="6553200" y="4767264"/>
            <a:ext cx="2005682" cy="273844"/>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48967F36-0B61-F749-ACDB-F36D75792314}" type="slidenum">
              <a:rPr lang="nb-NO" noProof="0" smtClean="0"/>
              <a:pPr/>
              <a:t>‹#›</a:t>
            </a:fld>
            <a:endParaRPr lang="nb-NO" noProof="0"/>
          </a:p>
        </p:txBody>
      </p:sp>
      <p:cxnSp>
        <p:nvCxnSpPr>
          <p:cNvPr id="16" name="Rett linje 15"/>
          <p:cNvCxnSpPr/>
          <p:nvPr/>
        </p:nvCxnSpPr>
        <p:spPr>
          <a:xfrm>
            <a:off x="770102" y="1202534"/>
            <a:ext cx="7788780" cy="1191"/>
          </a:xfrm>
          <a:prstGeom prst="line">
            <a:avLst/>
          </a:prstGeom>
          <a:ln w="12700" cap="flat" cmpd="sng" algn="ctr">
            <a:solidFill>
              <a:srgbClr val="00739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Rett linje 12"/>
          <p:cNvCxnSpPr/>
          <p:nvPr userDrawn="1"/>
        </p:nvCxnSpPr>
        <p:spPr>
          <a:xfrm rot="5400000">
            <a:off x="7716651" y="3718876"/>
            <a:ext cx="2085544" cy="76370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Rett linje 14"/>
          <p:cNvCxnSpPr/>
          <p:nvPr userDrawn="1"/>
        </p:nvCxnSpPr>
        <p:spPr>
          <a:xfrm rot="10800000" flipV="1">
            <a:off x="6924737" y="4135608"/>
            <a:ext cx="2216545" cy="1007893"/>
          </a:xfrm>
          <a:prstGeom prst="line">
            <a:avLst/>
          </a:prstGeom>
          <a:ln>
            <a:solidFill>
              <a:srgbClr val="59BEC9">
                <a:alpha val="54118"/>
              </a:srgbClr>
            </a:solidFill>
          </a:ln>
          <a:effectLst/>
        </p:spPr>
        <p:style>
          <a:lnRef idx="2">
            <a:schemeClr val="accent1"/>
          </a:lnRef>
          <a:fillRef idx="0">
            <a:schemeClr val="accent1"/>
          </a:fillRef>
          <a:effectRef idx="1">
            <a:schemeClr val="accent1"/>
          </a:effectRef>
          <a:fontRef idx="minor">
            <a:schemeClr val="tx1"/>
          </a:fontRef>
        </p:style>
      </p:cxnSp>
      <p:cxnSp>
        <p:nvCxnSpPr>
          <p:cNvPr id="17" name="Rett linje 16"/>
          <p:cNvCxnSpPr/>
          <p:nvPr userDrawn="1"/>
        </p:nvCxnSpPr>
        <p:spPr>
          <a:xfrm rot="5400000">
            <a:off x="8331762" y="4333979"/>
            <a:ext cx="1161841" cy="457200"/>
          </a:xfrm>
          <a:prstGeom prst="line">
            <a:avLst/>
          </a:prstGeom>
          <a:ln w="19050" cap="flat" cmpd="sng" algn="ctr">
            <a:solidFill>
              <a:srgbClr val="007396">
                <a:alpha val="60000"/>
              </a:srgb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2600" b="1" i="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prospecting.no/"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e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em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685798" y="1432806"/>
            <a:ext cx="7239002" cy="1102519"/>
          </a:xfrm>
        </p:spPr>
        <p:txBody>
          <a:bodyPr>
            <a:normAutofit fontScale="90000"/>
          </a:bodyPr>
          <a:lstStyle/>
          <a:p>
            <a:r>
              <a:rPr lang="en-GB" dirty="0"/>
              <a:t>Discrimination and loss of complexity in an indigenous language: </a:t>
            </a:r>
            <a:br>
              <a:rPr lang="en-GB" dirty="0"/>
            </a:br>
            <a:r>
              <a:rPr lang="en-GB" dirty="0"/>
              <a:t>Possessive suffixes in North Saami</a:t>
            </a:r>
            <a:endParaRPr lang="nb-NO" dirty="0"/>
          </a:p>
        </p:txBody>
      </p:sp>
      <p:sp>
        <p:nvSpPr>
          <p:cNvPr id="5" name="Undertittel 4"/>
          <p:cNvSpPr>
            <a:spLocks noGrp="1"/>
          </p:cNvSpPr>
          <p:nvPr>
            <p:ph type="subTitle" idx="1"/>
          </p:nvPr>
        </p:nvSpPr>
        <p:spPr/>
        <p:txBody>
          <a:bodyPr/>
          <a:lstStyle/>
          <a:p>
            <a:r>
              <a:rPr lang="nb-NO" sz="2000" dirty="0"/>
              <a:t>Laura A. Janda</a:t>
            </a:r>
          </a:p>
          <a:p>
            <a:r>
              <a:rPr lang="nb-NO" sz="2000" dirty="0"/>
              <a:t>Lene Antonsen</a:t>
            </a:r>
          </a:p>
          <a:p>
            <a:endParaRPr lang="nb-NO" dirty="0"/>
          </a:p>
        </p:txBody>
      </p:sp>
      <p:pic>
        <p:nvPicPr>
          <p:cNvPr id="7" name="Picture 6"/>
          <p:cNvPicPr>
            <a:picLocks noChangeAspect="1"/>
          </p:cNvPicPr>
          <p:nvPr/>
        </p:nvPicPr>
        <p:blipFill>
          <a:blip r:embed="rId2"/>
          <a:stretch>
            <a:fillRect/>
          </a:stretch>
        </p:blipFill>
        <p:spPr>
          <a:xfrm>
            <a:off x="7060072" y="0"/>
            <a:ext cx="2083928" cy="1540989"/>
          </a:xfrm>
          <a:prstGeom prst="rect">
            <a:avLst/>
          </a:prstGeom>
        </p:spPr>
      </p:pic>
      <p:pic>
        <p:nvPicPr>
          <p:cNvPr id="6" name="Picture 5"/>
          <p:cNvPicPr>
            <a:picLocks noChangeAspect="1"/>
          </p:cNvPicPr>
          <p:nvPr/>
        </p:nvPicPr>
        <p:blipFill>
          <a:blip r:embed="rId3"/>
          <a:stretch>
            <a:fillRect/>
          </a:stretch>
        </p:blipFill>
        <p:spPr>
          <a:xfrm>
            <a:off x="2957569" y="3209802"/>
            <a:ext cx="1443058" cy="193369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Colorful Clothing:</a:t>
            </a:r>
            <a:br>
              <a:rPr lang="en-US" dirty="0"/>
            </a:br>
            <a:r>
              <a:rPr lang="en-US" i="1" dirty="0" err="1"/>
              <a:t>biktasat</a:t>
            </a:r>
            <a:endParaRPr lang="en-US" i="1" dirty="0"/>
          </a:p>
        </p:txBody>
      </p:sp>
      <p:sp>
        <p:nvSpPr>
          <p:cNvPr id="3" name="Content Placeholder 2"/>
          <p:cNvSpPr>
            <a:spLocks noGrp="1"/>
          </p:cNvSpPr>
          <p:nvPr>
            <p:ph idx="1"/>
          </p:nvPr>
        </p:nvSpPr>
        <p:spPr>
          <a:xfrm>
            <a:off x="670300" y="1313387"/>
            <a:ext cx="3922721" cy="3281235"/>
          </a:xfrm>
        </p:spPr>
        <p:txBody>
          <a:bodyPr/>
          <a:lstStyle/>
          <a:p>
            <a:r>
              <a:rPr lang="en-US" dirty="0"/>
              <a:t>A </a:t>
            </a:r>
            <a:r>
              <a:rPr lang="se-NO" dirty="0"/>
              <a:t>woolen or fur cloak, called </a:t>
            </a:r>
            <a:r>
              <a:rPr lang="se-NO" i="1" dirty="0"/>
              <a:t>gákti</a:t>
            </a:r>
            <a:r>
              <a:rPr lang="se-NO" dirty="0"/>
              <a:t>, can be brightly colored, and both decorations and accessories (especially hats) vary from one region to another</a:t>
            </a:r>
          </a:p>
          <a:p>
            <a:r>
              <a:rPr lang="se-NO" dirty="0"/>
              <a:t>Modern Saamis experiment with traditional themes</a:t>
            </a:r>
            <a:endParaRPr lang="en-US" dirty="0"/>
          </a:p>
        </p:txBody>
      </p:sp>
      <p:pic>
        <p:nvPicPr>
          <p:cNvPr id="4098" name="Picture 2" descr="mage result for same kof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0"/>
            <a:ext cx="3962400" cy="22284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ge result for same kofte"/>
          <p:cNvPicPr>
            <a:picLocks noChangeAspect="1" noChangeArrowheads="1"/>
          </p:cNvPicPr>
          <p:nvPr/>
        </p:nvPicPr>
        <p:blipFill rotWithShape="1">
          <a:blip r:embed="rId3">
            <a:extLst>
              <a:ext uri="{28A0092B-C50C-407E-A947-70E740481C1C}">
                <a14:useLocalDpi xmlns:a14="http://schemas.microsoft.com/office/drawing/2010/main" val="0"/>
              </a:ext>
            </a:extLst>
          </a:blip>
          <a:srcRect t="8163"/>
          <a:stretch/>
        </p:blipFill>
        <p:spPr bwMode="auto">
          <a:xfrm>
            <a:off x="6774583" y="2228458"/>
            <a:ext cx="2369417" cy="291504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mage result for samiske lue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mage result for samiske lue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mage result for samiske luer"/>
          <p:cNvPicPr>
            <a:picLocks noChangeAspect="1" noChangeArrowheads="1"/>
          </p:cNvPicPr>
          <p:nvPr/>
        </p:nvPicPr>
        <p:blipFill rotWithShape="1">
          <a:blip r:embed="rId4">
            <a:extLst>
              <a:ext uri="{28A0092B-C50C-407E-A947-70E740481C1C}">
                <a14:useLocalDpi xmlns:a14="http://schemas.microsoft.com/office/drawing/2010/main" val="0"/>
              </a:ext>
            </a:extLst>
          </a:blip>
          <a:srcRect l="15677"/>
          <a:stretch/>
        </p:blipFill>
        <p:spPr bwMode="auto">
          <a:xfrm>
            <a:off x="3047999" y="3058510"/>
            <a:ext cx="1758121" cy="208499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4" descr=" samiske plag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6" descr=" samiske plagg"/>
          <p:cNvSpPr>
            <a:spLocks noChangeAspect="1" noChangeArrowheads="1"/>
          </p:cNvSpPr>
          <p:nvPr/>
        </p:nvSpPr>
        <p:spPr bwMode="auto">
          <a:xfrm>
            <a:off x="457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4" name="Picture 18" desc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43765" r="23905"/>
          <a:stretch/>
        </p:blipFill>
        <p:spPr bwMode="auto">
          <a:xfrm>
            <a:off x="4806121" y="2228458"/>
            <a:ext cx="1949254" cy="33909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mage result for biktas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335720"/>
            <a:ext cx="2711669" cy="180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229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Far North: </a:t>
            </a:r>
            <a:r>
              <a:rPr lang="en-US" i="1" dirty="0" err="1"/>
              <a:t>davvin</a:t>
            </a:r>
            <a:endParaRPr lang="en-US" dirty="0"/>
          </a:p>
        </p:txBody>
      </p:sp>
      <p:sp>
        <p:nvSpPr>
          <p:cNvPr id="3" name="Content Placeholder 2"/>
          <p:cNvSpPr>
            <a:spLocks noGrp="1"/>
          </p:cNvSpPr>
          <p:nvPr>
            <p:ph idx="1"/>
          </p:nvPr>
        </p:nvSpPr>
        <p:spPr>
          <a:xfrm>
            <a:off x="670300" y="1313387"/>
            <a:ext cx="3827304" cy="3281235"/>
          </a:xfrm>
        </p:spPr>
        <p:txBody>
          <a:bodyPr/>
          <a:lstStyle/>
          <a:p>
            <a:r>
              <a:rPr lang="en-US" dirty="0"/>
              <a:t>The Saami lands (called </a:t>
            </a:r>
            <a:r>
              <a:rPr lang="en-US" dirty="0" err="1"/>
              <a:t>Sápmi</a:t>
            </a:r>
            <a:r>
              <a:rPr lang="en-US" dirty="0"/>
              <a:t>) are mostly above the Arctic Circle in the territories of Norway, Sweden, Finland, and Russia</a:t>
            </a:r>
          </a:p>
          <a:p>
            <a:r>
              <a:rPr lang="en-US" dirty="0"/>
              <a:t>This is the land of both northern lights (in winter) and midnight sun (in summer)</a:t>
            </a:r>
          </a:p>
        </p:txBody>
      </p:sp>
      <p:pic>
        <p:nvPicPr>
          <p:cNvPr id="4" name="Picture 4" descr="mage result for sápm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604" y="0"/>
            <a:ext cx="4646396"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mage result for nordl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6579"/>
            <a:ext cx="4497604" cy="150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547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Exotic Language:</a:t>
            </a:r>
            <a:br>
              <a:rPr lang="en-US" dirty="0"/>
            </a:br>
            <a:r>
              <a:rPr lang="en-US" i="1" dirty="0" err="1"/>
              <a:t>eksohtalaš</a:t>
            </a:r>
            <a:r>
              <a:rPr lang="en-US" i="1" dirty="0"/>
              <a:t> </a:t>
            </a:r>
            <a:r>
              <a:rPr lang="en-US" i="1" dirty="0" err="1"/>
              <a:t>giella</a:t>
            </a:r>
            <a:endParaRPr lang="en-US" dirty="0"/>
          </a:p>
        </p:txBody>
      </p:sp>
      <p:sp>
        <p:nvSpPr>
          <p:cNvPr id="3" name="Content Placeholder 2"/>
          <p:cNvSpPr>
            <a:spLocks noGrp="1"/>
          </p:cNvSpPr>
          <p:nvPr>
            <p:ph idx="1"/>
          </p:nvPr>
        </p:nvSpPr>
        <p:spPr>
          <a:xfrm>
            <a:off x="670300" y="1313387"/>
            <a:ext cx="3882650" cy="3281235"/>
          </a:xfrm>
        </p:spPr>
        <p:txBody>
          <a:bodyPr/>
          <a:lstStyle/>
          <a:p>
            <a:r>
              <a:rPr lang="en-US" dirty="0"/>
              <a:t>Saami forms its own branch on the </a:t>
            </a:r>
            <a:r>
              <a:rPr lang="en-US" dirty="0" err="1"/>
              <a:t>Finnic</a:t>
            </a:r>
            <a:r>
              <a:rPr lang="en-US" dirty="0"/>
              <a:t> trunk of the Uralic tree</a:t>
            </a:r>
          </a:p>
          <a:p>
            <a:r>
              <a:rPr lang="en-US" dirty="0"/>
              <a:t>Not comprehensible to speakers of any other Uralic languages</a:t>
            </a:r>
          </a:p>
          <a:p>
            <a:r>
              <a:rPr lang="en-US" dirty="0"/>
              <a:t>North Saami is the only minority language of Europe that is in a contact situation with majority languages from two different families: Indo-European (Norwegian &amp; Swedish), and Uralic (Finnish)</a:t>
            </a:r>
          </a:p>
          <a:p>
            <a:endParaRPr lang="en-US" dirty="0"/>
          </a:p>
        </p:txBody>
      </p:sp>
      <p:pic>
        <p:nvPicPr>
          <p:cNvPr id="5122" name="Picture 2" descr="mage result for sami languages family 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451247"/>
            <a:ext cx="4591050"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02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mage result for uralic languages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120"/>
            <a:ext cx="6199734" cy="48873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0"/>
            <a:ext cx="3657600" cy="3162300"/>
          </a:xfrm>
          <a:prstGeom prst="rect">
            <a:avLst/>
          </a:prstGeom>
        </p:spPr>
      </p:pic>
      <p:sp>
        <p:nvSpPr>
          <p:cNvPr id="3" name="TextBox 2"/>
          <p:cNvSpPr txBox="1"/>
          <p:nvPr/>
        </p:nvSpPr>
        <p:spPr>
          <a:xfrm>
            <a:off x="6379779" y="3342290"/>
            <a:ext cx="2617076" cy="1200329"/>
          </a:xfrm>
          <a:prstGeom prst="rect">
            <a:avLst/>
          </a:prstGeom>
          <a:noFill/>
        </p:spPr>
        <p:txBody>
          <a:bodyPr wrap="square" rtlCol="0">
            <a:spAutoFit/>
          </a:bodyPr>
          <a:lstStyle/>
          <a:p>
            <a:r>
              <a:rPr lang="en-US" dirty="0"/>
              <a:t>In other words, although Saami covers a big territory, it is less than 1% of the Uralic family</a:t>
            </a:r>
          </a:p>
        </p:txBody>
      </p:sp>
    </p:spTree>
    <p:extLst>
      <p:ext uri="{BB962C8B-B14F-4D97-AF65-F5344CB8AC3E}">
        <p14:creationId xmlns:p14="http://schemas.microsoft.com/office/powerpoint/2010/main" val="746192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Exotic Language:</a:t>
            </a:r>
            <a:br>
              <a:rPr lang="en-US" dirty="0"/>
            </a:br>
            <a:r>
              <a:rPr lang="en-US" i="1" dirty="0" err="1"/>
              <a:t>eksohtalaš</a:t>
            </a:r>
            <a:r>
              <a:rPr lang="en-US" i="1" dirty="0"/>
              <a:t> </a:t>
            </a:r>
            <a:r>
              <a:rPr lang="en-US" i="1" dirty="0" err="1"/>
              <a:t>giella</a:t>
            </a:r>
            <a:endParaRPr lang="en-US" dirty="0"/>
          </a:p>
        </p:txBody>
      </p:sp>
      <p:sp>
        <p:nvSpPr>
          <p:cNvPr id="3" name="Content Placeholder 2"/>
          <p:cNvSpPr>
            <a:spLocks noGrp="1"/>
          </p:cNvSpPr>
          <p:nvPr>
            <p:ph idx="1"/>
          </p:nvPr>
        </p:nvSpPr>
        <p:spPr>
          <a:xfrm>
            <a:off x="670300" y="1313387"/>
            <a:ext cx="3882650" cy="3721068"/>
          </a:xfrm>
        </p:spPr>
        <p:txBody>
          <a:bodyPr>
            <a:normAutofit/>
          </a:bodyPr>
          <a:lstStyle/>
          <a:p>
            <a:r>
              <a:rPr lang="en-US" dirty="0"/>
              <a:t>There are 9-10 Saami languages</a:t>
            </a:r>
          </a:p>
          <a:p>
            <a:r>
              <a:rPr lang="en-US" dirty="0"/>
              <a:t>The largest is North Saami, with about 20,000 speakers</a:t>
            </a:r>
          </a:p>
          <a:p>
            <a:r>
              <a:rPr lang="en-US" dirty="0"/>
              <a:t>North Saami has a very complex system of morphophonemic alternations (literally hundreds of them) that depend on the number of syllables in a word, but these alternations are entirely regular</a:t>
            </a:r>
          </a:p>
          <a:p>
            <a:r>
              <a:rPr lang="en-US" dirty="0"/>
              <a:t>North Saami expresses dual in verbs, but not in nouns</a:t>
            </a:r>
          </a:p>
        </p:txBody>
      </p:sp>
      <p:pic>
        <p:nvPicPr>
          <p:cNvPr id="5" name="Picture 4" descr="mage result for sami language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870" y="225156"/>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468869" y="3396981"/>
            <a:ext cx="4591047" cy="16374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There are no words for ‘no’ and ‘yes’ or ‘maybe’ in North Saami </a:t>
            </a:r>
            <a:r>
              <a:rPr lang="mr-IN" dirty="0"/>
              <a:t>–</a:t>
            </a:r>
            <a:r>
              <a:rPr lang="en-US" dirty="0"/>
              <a:t> these are expressed with verbs</a:t>
            </a:r>
          </a:p>
          <a:p>
            <a:r>
              <a:rPr lang="en-US" dirty="0"/>
              <a:t>‘Wetness’ can be expressed by using singular vs. plural with non-count nouns</a:t>
            </a:r>
          </a:p>
          <a:p>
            <a:endParaRPr lang="en-US" dirty="0"/>
          </a:p>
        </p:txBody>
      </p:sp>
      <p:sp>
        <p:nvSpPr>
          <p:cNvPr id="4" name="Right Arrow 3"/>
          <p:cNvSpPr/>
          <p:nvPr/>
        </p:nvSpPr>
        <p:spPr>
          <a:xfrm rot="1737961">
            <a:off x="5160579" y="49620"/>
            <a:ext cx="1387366" cy="8227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 Saami</a:t>
            </a:r>
          </a:p>
        </p:txBody>
      </p:sp>
    </p:spTree>
    <p:extLst>
      <p:ext uri="{BB962C8B-B14F-4D97-AF65-F5344CB8AC3E}">
        <p14:creationId xmlns:p14="http://schemas.microsoft.com/office/powerpoint/2010/main" val="1631118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300" y="225156"/>
            <a:ext cx="3278245" cy="912695"/>
          </a:xfrm>
        </p:spPr>
        <p:txBody>
          <a:bodyPr/>
          <a:lstStyle/>
          <a:p>
            <a:r>
              <a:rPr lang="en-US" dirty="0"/>
              <a:t>Exotic Language:</a:t>
            </a:r>
            <a:br>
              <a:rPr lang="en-US" dirty="0"/>
            </a:br>
            <a:r>
              <a:rPr lang="en-US" i="1" dirty="0" err="1"/>
              <a:t>eksohtalaš</a:t>
            </a:r>
            <a:r>
              <a:rPr lang="en-US" i="1" dirty="0"/>
              <a:t> </a:t>
            </a:r>
            <a:r>
              <a:rPr lang="en-US" i="1" dirty="0" err="1"/>
              <a:t>giella</a:t>
            </a:r>
            <a:endParaRPr lang="en-US" dirty="0"/>
          </a:p>
        </p:txBody>
      </p:sp>
      <p:sp>
        <p:nvSpPr>
          <p:cNvPr id="5" name="TextBox 4"/>
          <p:cNvSpPr txBox="1"/>
          <p:nvPr/>
        </p:nvSpPr>
        <p:spPr>
          <a:xfrm>
            <a:off x="3532909" y="266004"/>
            <a:ext cx="5361709" cy="830997"/>
          </a:xfrm>
          <a:prstGeom prst="rect">
            <a:avLst/>
          </a:prstGeom>
          <a:noFill/>
        </p:spPr>
        <p:txBody>
          <a:bodyPr wrap="square" rtlCol="0">
            <a:spAutoFit/>
          </a:bodyPr>
          <a:lstStyle/>
          <a:p>
            <a:r>
              <a:rPr lang="en-US" sz="2400" dirty="0">
                <a:latin typeface="Arial" charset="0"/>
                <a:ea typeface="Arial" charset="0"/>
                <a:cs typeface="Arial" charset="0"/>
              </a:rPr>
              <a:t>‘reindeer’ &gt; </a:t>
            </a:r>
            <a:r>
              <a:rPr lang="en-US" sz="2400" dirty="0" err="1">
                <a:latin typeface="Arial" charset="0"/>
                <a:ea typeface="Arial" charset="0"/>
                <a:cs typeface="Arial" charset="0"/>
              </a:rPr>
              <a:t>NomPl</a:t>
            </a:r>
            <a:r>
              <a:rPr lang="en-US" sz="2400" dirty="0">
                <a:latin typeface="Arial" charset="0"/>
                <a:ea typeface="Arial" charset="0"/>
                <a:cs typeface="Arial" charset="0"/>
              </a:rPr>
              <a:t>, ‘ending’ &gt; </a:t>
            </a:r>
            <a:r>
              <a:rPr lang="en-US" sz="2400" dirty="0" err="1">
                <a:latin typeface="Arial" charset="0"/>
                <a:ea typeface="Arial" charset="0"/>
                <a:cs typeface="Arial" charset="0"/>
              </a:rPr>
              <a:t>GenSg</a:t>
            </a:r>
            <a:r>
              <a:rPr lang="en-US" sz="2400" dirty="0">
                <a:latin typeface="Arial" charset="0"/>
                <a:ea typeface="Arial" charset="0"/>
                <a:cs typeface="Arial" charset="0"/>
              </a:rPr>
              <a:t>, ‘entryway’ &gt; </a:t>
            </a:r>
            <a:r>
              <a:rPr lang="en-US" sz="2400" dirty="0" err="1">
                <a:latin typeface="Arial" charset="0"/>
                <a:ea typeface="Arial" charset="0"/>
                <a:cs typeface="Arial" charset="0"/>
              </a:rPr>
              <a:t>LocSg</a:t>
            </a:r>
            <a:r>
              <a:rPr lang="en-US" sz="2400" dirty="0">
                <a:latin typeface="Arial" charset="0"/>
                <a:ea typeface="Arial" charset="0"/>
                <a:cs typeface="Arial" charset="0"/>
              </a:rPr>
              <a:t>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14258998"/>
              </p:ext>
            </p:extLst>
          </p:nvPr>
        </p:nvGraphicFramePr>
        <p:xfrm>
          <a:off x="669925" y="1312861"/>
          <a:ext cx="7947603" cy="1832120"/>
        </p:xfrm>
        <a:graphic>
          <a:graphicData uri="http://schemas.openxmlformats.org/drawingml/2006/table">
            <a:tbl>
              <a:tblPr firstRow="1" bandRow="1">
                <a:tableStyleId>{2D5ABB26-0587-4C30-8999-92F81FD0307C}</a:tableStyleId>
              </a:tblPr>
              <a:tblGrid>
                <a:gridCol w="2649201">
                  <a:extLst>
                    <a:ext uri="{9D8B030D-6E8A-4147-A177-3AD203B41FA5}">
                      <a16:colId xmlns:a16="http://schemas.microsoft.com/office/drawing/2014/main" val="20000"/>
                    </a:ext>
                  </a:extLst>
                </a:gridCol>
                <a:gridCol w="2649201">
                  <a:extLst>
                    <a:ext uri="{9D8B030D-6E8A-4147-A177-3AD203B41FA5}">
                      <a16:colId xmlns:a16="http://schemas.microsoft.com/office/drawing/2014/main" val="20001"/>
                    </a:ext>
                  </a:extLst>
                </a:gridCol>
                <a:gridCol w="2649201">
                  <a:extLst>
                    <a:ext uri="{9D8B030D-6E8A-4147-A177-3AD203B41FA5}">
                      <a16:colId xmlns:a16="http://schemas.microsoft.com/office/drawing/2014/main" val="20002"/>
                    </a:ext>
                  </a:extLst>
                </a:gridCol>
              </a:tblGrid>
              <a:tr h="916060">
                <a:tc>
                  <a:txBody>
                    <a:bodyPr/>
                    <a:lstStyle/>
                    <a:p>
                      <a:r>
                        <a:rPr lang="en-US" sz="4000" dirty="0" err="1"/>
                        <a:t>b</a:t>
                      </a:r>
                      <a:r>
                        <a:rPr lang="en-US" sz="4000" dirty="0" err="1">
                          <a:solidFill>
                            <a:srgbClr val="4248FE"/>
                          </a:solidFill>
                        </a:rPr>
                        <a:t>oa</a:t>
                      </a:r>
                      <a:r>
                        <a:rPr lang="en-US" sz="4000" dirty="0" err="1">
                          <a:solidFill>
                            <a:srgbClr val="C00000"/>
                          </a:solidFill>
                        </a:rPr>
                        <a:t>z</a:t>
                      </a:r>
                      <a:r>
                        <a:rPr lang="en-US" sz="4000" dirty="0" err="1">
                          <a:solidFill>
                            <a:srgbClr val="00883F"/>
                          </a:solidFill>
                        </a:rPr>
                        <a:t>u</a:t>
                      </a:r>
                      <a:endParaRPr lang="en-US" sz="4000" dirty="0">
                        <a:solidFill>
                          <a:srgbClr val="00883F"/>
                        </a:solidFill>
                      </a:endParaRPr>
                    </a:p>
                  </a:txBody>
                  <a:tcPr/>
                </a:tc>
                <a:tc>
                  <a:txBody>
                    <a:bodyPr/>
                    <a:lstStyle/>
                    <a:p>
                      <a:r>
                        <a:rPr lang="en-US" sz="4000" dirty="0" err="1"/>
                        <a:t>g</a:t>
                      </a:r>
                      <a:r>
                        <a:rPr lang="en-US" sz="4000" dirty="0" err="1">
                          <a:solidFill>
                            <a:srgbClr val="4248FE"/>
                          </a:solidFill>
                        </a:rPr>
                        <a:t>ea</a:t>
                      </a:r>
                      <a:r>
                        <a:rPr lang="en-US" sz="4000" dirty="0" err="1">
                          <a:solidFill>
                            <a:srgbClr val="C00000"/>
                          </a:solidFill>
                        </a:rPr>
                        <a:t>ž</a:t>
                      </a:r>
                      <a:r>
                        <a:rPr lang="en-US" sz="4000" dirty="0" err="1">
                          <a:solidFill>
                            <a:srgbClr val="00883F"/>
                          </a:solidFill>
                        </a:rPr>
                        <a:t>u</a:t>
                      </a:r>
                      <a:r>
                        <a:rPr lang="en-US" sz="4000" dirty="0" err="1"/>
                        <a:t>s</a:t>
                      </a:r>
                      <a:endParaRPr lang="en-US" sz="4000" dirty="0"/>
                    </a:p>
                  </a:txBody>
                  <a:tcPr/>
                </a:tc>
                <a:tc>
                  <a:txBody>
                    <a:bodyPr/>
                    <a:lstStyle/>
                    <a:p>
                      <a:r>
                        <a:rPr lang="en-US" sz="4000" dirty="0" err="1"/>
                        <a:t>fea</a:t>
                      </a:r>
                      <a:r>
                        <a:rPr lang="en-US" sz="4000" dirty="0" err="1">
                          <a:solidFill>
                            <a:srgbClr val="C00000"/>
                          </a:solidFill>
                        </a:rPr>
                        <a:t>skk</a:t>
                      </a:r>
                      <a:r>
                        <a:rPr lang="en-US" sz="4000" dirty="0" err="1">
                          <a:solidFill>
                            <a:srgbClr val="00883F"/>
                          </a:solidFill>
                        </a:rPr>
                        <a:t>i</a:t>
                      </a:r>
                      <a:r>
                        <a:rPr lang="en-US" sz="4000" dirty="0" err="1"/>
                        <a:t>r</a:t>
                      </a:r>
                      <a:endParaRPr lang="en-US" sz="4000" dirty="0"/>
                    </a:p>
                  </a:txBody>
                  <a:tcPr/>
                </a:tc>
                <a:extLst>
                  <a:ext uri="{0D108BD9-81ED-4DB2-BD59-A6C34878D82A}">
                    <a16:rowId xmlns:a16="http://schemas.microsoft.com/office/drawing/2014/main" val="10000"/>
                  </a:ext>
                </a:extLst>
              </a:tr>
              <a:tr h="916060">
                <a:tc>
                  <a:txBody>
                    <a:bodyPr/>
                    <a:lstStyle/>
                    <a:p>
                      <a:r>
                        <a:rPr lang="en-US" sz="4000" dirty="0" err="1"/>
                        <a:t>b</a:t>
                      </a:r>
                      <a:r>
                        <a:rPr lang="en-US" sz="4000" dirty="0" err="1">
                          <a:solidFill>
                            <a:srgbClr val="4248FE"/>
                          </a:solidFill>
                        </a:rPr>
                        <a:t>o</a:t>
                      </a:r>
                      <a:r>
                        <a:rPr lang="en-US" sz="4000" dirty="0" err="1">
                          <a:solidFill>
                            <a:srgbClr val="C00000"/>
                          </a:solidFill>
                        </a:rPr>
                        <a:t>hcc</a:t>
                      </a:r>
                      <a:r>
                        <a:rPr lang="en-US" sz="4000" dirty="0" err="1">
                          <a:solidFill>
                            <a:srgbClr val="00883F"/>
                          </a:solidFill>
                        </a:rPr>
                        <a:t>o</a:t>
                      </a:r>
                      <a:r>
                        <a:rPr lang="en-US" sz="4000" dirty="0" err="1">
                          <a:solidFill>
                            <a:srgbClr val="7030A0"/>
                          </a:solidFill>
                        </a:rPr>
                        <a:t>t</a:t>
                      </a:r>
                      <a:endParaRPr lang="en-US" sz="4000" dirty="0">
                        <a:solidFill>
                          <a:srgbClr val="7030A0"/>
                        </a:solidFill>
                      </a:endParaRPr>
                    </a:p>
                  </a:txBody>
                  <a:tcPr/>
                </a:tc>
                <a:tc>
                  <a:txBody>
                    <a:bodyPr/>
                    <a:lstStyle/>
                    <a:p>
                      <a:r>
                        <a:rPr lang="en-US" sz="4000" dirty="0" err="1"/>
                        <a:t>g</a:t>
                      </a:r>
                      <a:r>
                        <a:rPr lang="en-US" sz="4000" dirty="0" err="1">
                          <a:solidFill>
                            <a:srgbClr val="4248FE"/>
                          </a:solidFill>
                        </a:rPr>
                        <a:t>e</a:t>
                      </a:r>
                      <a:r>
                        <a:rPr lang="en-US" sz="4000" dirty="0" err="1">
                          <a:solidFill>
                            <a:srgbClr val="C00000"/>
                          </a:solidFill>
                        </a:rPr>
                        <a:t>hč</a:t>
                      </a:r>
                      <a:r>
                        <a:rPr lang="en-US" sz="4000" dirty="0" err="1">
                          <a:solidFill>
                            <a:srgbClr val="00883F"/>
                          </a:solidFill>
                        </a:rPr>
                        <a:t>o</a:t>
                      </a:r>
                      <a:r>
                        <a:rPr lang="en-US" sz="4000" dirty="0" err="1"/>
                        <a:t>s</a:t>
                      </a:r>
                      <a:r>
                        <a:rPr lang="en-US" sz="4000" dirty="0" err="1">
                          <a:solidFill>
                            <a:srgbClr val="7030A0"/>
                          </a:solidFill>
                        </a:rPr>
                        <a:t>a</a:t>
                      </a:r>
                      <a:endParaRPr lang="en-US" sz="4000" dirty="0">
                        <a:solidFill>
                          <a:srgbClr val="7030A0"/>
                        </a:solidFill>
                      </a:endParaRPr>
                    </a:p>
                  </a:txBody>
                  <a:tcPr/>
                </a:tc>
                <a:tc>
                  <a:txBody>
                    <a:bodyPr/>
                    <a:lstStyle/>
                    <a:p>
                      <a:r>
                        <a:rPr lang="en-US" sz="4000" dirty="0" err="1"/>
                        <a:t>fea</a:t>
                      </a:r>
                      <a:r>
                        <a:rPr lang="en-US" sz="4000" dirty="0" err="1">
                          <a:solidFill>
                            <a:srgbClr val="C00000"/>
                          </a:solidFill>
                        </a:rPr>
                        <a:t>sk</a:t>
                      </a:r>
                      <a:r>
                        <a:rPr lang="en-US" sz="4000" dirty="0" err="1">
                          <a:solidFill>
                            <a:srgbClr val="00883F"/>
                          </a:solidFill>
                        </a:rPr>
                        <a:t>á</a:t>
                      </a:r>
                      <a:r>
                        <a:rPr lang="en-US" sz="4000" dirty="0" err="1"/>
                        <a:t>r</a:t>
                      </a:r>
                      <a:r>
                        <a:rPr lang="en-US" sz="4000" dirty="0" err="1">
                          <a:solidFill>
                            <a:srgbClr val="7030A0"/>
                          </a:solidFill>
                        </a:rPr>
                        <a:t>is</a:t>
                      </a:r>
                      <a:endParaRPr lang="en-US" sz="4000" dirty="0">
                        <a:solidFill>
                          <a:srgbClr val="7030A0"/>
                        </a:solidFill>
                      </a:endParaRPr>
                    </a:p>
                  </a:txBody>
                  <a:tcPr/>
                </a:tc>
                <a:extLst>
                  <a:ext uri="{0D108BD9-81ED-4DB2-BD59-A6C34878D82A}">
                    <a16:rowId xmlns:a16="http://schemas.microsoft.com/office/drawing/2014/main" val="10001"/>
                  </a:ext>
                </a:extLst>
              </a:tr>
            </a:tbl>
          </a:graphicData>
        </a:graphic>
      </p:graphicFrame>
      <p:sp>
        <p:nvSpPr>
          <p:cNvPr id="8" name="TextBox 7"/>
          <p:cNvSpPr txBox="1"/>
          <p:nvPr/>
        </p:nvSpPr>
        <p:spPr>
          <a:xfrm>
            <a:off x="2507678" y="3472391"/>
            <a:ext cx="2272146" cy="830997"/>
          </a:xfrm>
          <a:prstGeom prst="rect">
            <a:avLst/>
          </a:prstGeom>
          <a:noFill/>
        </p:spPr>
        <p:txBody>
          <a:bodyPr wrap="square" rtlCol="0">
            <a:spAutoFit/>
          </a:bodyPr>
          <a:lstStyle/>
          <a:p>
            <a:r>
              <a:rPr lang="en-US" sz="2400" b="1" dirty="0">
                <a:solidFill>
                  <a:srgbClr val="C00000"/>
                </a:solidFill>
              </a:rPr>
              <a:t>consonant alternation</a:t>
            </a:r>
          </a:p>
        </p:txBody>
      </p:sp>
      <p:sp>
        <p:nvSpPr>
          <p:cNvPr id="9" name="TextBox 8"/>
          <p:cNvSpPr txBox="1"/>
          <p:nvPr/>
        </p:nvSpPr>
        <p:spPr>
          <a:xfrm>
            <a:off x="803569" y="3472391"/>
            <a:ext cx="1565563" cy="830997"/>
          </a:xfrm>
          <a:prstGeom prst="rect">
            <a:avLst/>
          </a:prstGeom>
          <a:noFill/>
        </p:spPr>
        <p:txBody>
          <a:bodyPr wrap="square" rtlCol="0">
            <a:spAutoFit/>
          </a:bodyPr>
          <a:lstStyle/>
          <a:p>
            <a:r>
              <a:rPr lang="en-US" sz="2400" b="1" dirty="0">
                <a:solidFill>
                  <a:srgbClr val="4248FE"/>
                </a:solidFill>
              </a:rPr>
              <a:t>diphthong reduction</a:t>
            </a:r>
          </a:p>
        </p:txBody>
      </p:sp>
      <p:sp>
        <p:nvSpPr>
          <p:cNvPr id="10" name="TextBox 9"/>
          <p:cNvSpPr txBox="1"/>
          <p:nvPr/>
        </p:nvSpPr>
        <p:spPr>
          <a:xfrm>
            <a:off x="4267205" y="3472390"/>
            <a:ext cx="1717964" cy="830997"/>
          </a:xfrm>
          <a:prstGeom prst="rect">
            <a:avLst/>
          </a:prstGeom>
          <a:noFill/>
        </p:spPr>
        <p:txBody>
          <a:bodyPr wrap="square" rtlCol="0">
            <a:spAutoFit/>
          </a:bodyPr>
          <a:lstStyle/>
          <a:p>
            <a:r>
              <a:rPr lang="en-US" sz="2400" b="1" dirty="0">
                <a:solidFill>
                  <a:srgbClr val="00883F"/>
                </a:solidFill>
              </a:rPr>
              <a:t>vowel alternation</a:t>
            </a:r>
          </a:p>
        </p:txBody>
      </p:sp>
      <p:sp>
        <p:nvSpPr>
          <p:cNvPr id="11" name="TextBox 10"/>
          <p:cNvSpPr txBox="1"/>
          <p:nvPr/>
        </p:nvSpPr>
        <p:spPr>
          <a:xfrm>
            <a:off x="5985169" y="3472390"/>
            <a:ext cx="1898073" cy="830997"/>
          </a:xfrm>
          <a:prstGeom prst="rect">
            <a:avLst/>
          </a:prstGeom>
          <a:noFill/>
        </p:spPr>
        <p:txBody>
          <a:bodyPr wrap="square" rtlCol="0">
            <a:spAutoFit/>
          </a:bodyPr>
          <a:lstStyle/>
          <a:p>
            <a:r>
              <a:rPr lang="en-US" sz="2400" b="1" dirty="0">
                <a:solidFill>
                  <a:srgbClr val="7030A0"/>
                </a:solidFill>
              </a:rPr>
              <a:t>case/number ending</a:t>
            </a:r>
          </a:p>
        </p:txBody>
      </p:sp>
    </p:spTree>
    <p:extLst>
      <p:ext uri="{BB962C8B-B14F-4D97-AF65-F5344CB8AC3E}">
        <p14:creationId xmlns:p14="http://schemas.microsoft.com/office/powerpoint/2010/main" val="1204069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Facts </a:t>
            </a:r>
            <a:r>
              <a:rPr lang="en-US" dirty="0"/>
              <a:t>about the </a:t>
            </a:r>
            <a:r>
              <a:rPr lang="en-US" dirty="0" err="1"/>
              <a:t>Saamis</a:t>
            </a:r>
            <a:endParaRPr lang="en-US" dirty="0"/>
          </a:p>
        </p:txBody>
      </p:sp>
      <p:sp>
        <p:nvSpPr>
          <p:cNvPr id="3" name="Content Placeholder 2"/>
          <p:cNvSpPr>
            <a:spLocks noGrp="1"/>
          </p:cNvSpPr>
          <p:nvPr>
            <p:ph sz="half" idx="1"/>
          </p:nvPr>
        </p:nvSpPr>
        <p:spPr/>
        <p:txBody>
          <a:bodyPr/>
          <a:lstStyle/>
          <a:p>
            <a:pPr marL="0" indent="0">
              <a:buNone/>
            </a:pPr>
            <a:r>
              <a:rPr lang="en-US" b="1" dirty="0"/>
              <a:t>Fun Facts</a:t>
            </a:r>
          </a:p>
          <a:p>
            <a:r>
              <a:rPr lang="en-US" dirty="0"/>
              <a:t>Reindeer</a:t>
            </a:r>
          </a:p>
          <a:p>
            <a:r>
              <a:rPr lang="en-US" dirty="0"/>
              <a:t>Skis</a:t>
            </a:r>
          </a:p>
          <a:p>
            <a:r>
              <a:rPr lang="en-US" dirty="0" err="1"/>
              <a:t>Joik</a:t>
            </a:r>
            <a:endParaRPr lang="en-US" dirty="0"/>
          </a:p>
          <a:p>
            <a:r>
              <a:rPr lang="en-US" dirty="0"/>
              <a:t>Colorful Clothing</a:t>
            </a:r>
          </a:p>
          <a:p>
            <a:r>
              <a:rPr lang="en-US" dirty="0"/>
              <a:t>Far North</a:t>
            </a:r>
          </a:p>
          <a:p>
            <a:r>
              <a:rPr lang="en-US" dirty="0"/>
              <a:t>Exotic Language</a:t>
            </a:r>
          </a:p>
          <a:p>
            <a:endParaRPr lang="en-US" dirty="0"/>
          </a:p>
        </p:txBody>
      </p:sp>
      <p:sp>
        <p:nvSpPr>
          <p:cNvPr id="5" name="Content Placeholder 4"/>
          <p:cNvSpPr>
            <a:spLocks noGrp="1"/>
          </p:cNvSpPr>
          <p:nvPr>
            <p:ph sz="half" idx="13"/>
          </p:nvPr>
        </p:nvSpPr>
        <p:spPr/>
        <p:txBody>
          <a:bodyPr/>
          <a:lstStyle/>
          <a:p>
            <a:endParaRPr lang="en-US"/>
          </a:p>
        </p:txBody>
      </p:sp>
    </p:spTree>
    <p:extLst>
      <p:ext uri="{BB962C8B-B14F-4D97-AF65-F5344CB8AC3E}">
        <p14:creationId xmlns:p14="http://schemas.microsoft.com/office/powerpoint/2010/main" val="570366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Facts </a:t>
            </a:r>
            <a:r>
              <a:rPr lang="en-US" dirty="0"/>
              <a:t>about the </a:t>
            </a:r>
            <a:r>
              <a:rPr lang="en-US" dirty="0" err="1"/>
              <a:t>Saamis</a:t>
            </a:r>
            <a:endParaRPr lang="en-US" dirty="0"/>
          </a:p>
        </p:txBody>
      </p:sp>
      <p:sp>
        <p:nvSpPr>
          <p:cNvPr id="3" name="Content Placeholder 2"/>
          <p:cNvSpPr>
            <a:spLocks noGrp="1"/>
          </p:cNvSpPr>
          <p:nvPr>
            <p:ph sz="half" idx="1"/>
          </p:nvPr>
        </p:nvSpPr>
        <p:spPr/>
        <p:txBody>
          <a:bodyPr/>
          <a:lstStyle/>
          <a:p>
            <a:pPr marL="0" indent="0">
              <a:buNone/>
            </a:pPr>
            <a:r>
              <a:rPr lang="en-US" b="1" dirty="0"/>
              <a:t>Fun Facts</a:t>
            </a:r>
          </a:p>
          <a:p>
            <a:r>
              <a:rPr lang="en-US" dirty="0"/>
              <a:t>Reindeer</a:t>
            </a:r>
          </a:p>
          <a:p>
            <a:r>
              <a:rPr lang="en-US" dirty="0"/>
              <a:t>Skis</a:t>
            </a:r>
          </a:p>
          <a:p>
            <a:r>
              <a:rPr lang="en-US" dirty="0" err="1"/>
              <a:t>Joik</a:t>
            </a:r>
            <a:endParaRPr lang="en-US" dirty="0"/>
          </a:p>
          <a:p>
            <a:r>
              <a:rPr lang="en-US" dirty="0"/>
              <a:t>Colorful Clothing</a:t>
            </a:r>
          </a:p>
          <a:p>
            <a:r>
              <a:rPr lang="en-US" dirty="0"/>
              <a:t>Far North</a:t>
            </a:r>
          </a:p>
          <a:p>
            <a:r>
              <a:rPr lang="en-US" dirty="0"/>
              <a:t>Exotic Language</a:t>
            </a:r>
          </a:p>
          <a:p>
            <a:endParaRPr lang="en-US" dirty="0"/>
          </a:p>
        </p:txBody>
      </p:sp>
      <p:sp>
        <p:nvSpPr>
          <p:cNvPr id="4" name="Content Placeholder 3"/>
          <p:cNvSpPr>
            <a:spLocks noGrp="1"/>
          </p:cNvSpPr>
          <p:nvPr>
            <p:ph sz="half" idx="13"/>
          </p:nvPr>
        </p:nvSpPr>
        <p:spPr/>
        <p:txBody>
          <a:bodyPr/>
          <a:lstStyle/>
          <a:p>
            <a:pPr marL="0" indent="0">
              <a:buNone/>
            </a:pPr>
            <a:r>
              <a:rPr lang="en-US" b="1" dirty="0"/>
              <a:t>Not So Fun Facts</a:t>
            </a:r>
          </a:p>
          <a:p>
            <a:r>
              <a:rPr lang="en-US" dirty="0"/>
              <a:t>Threats to Reindeer</a:t>
            </a:r>
          </a:p>
          <a:p>
            <a:r>
              <a:rPr lang="en-US" dirty="0"/>
              <a:t>Residential Schools</a:t>
            </a:r>
          </a:p>
          <a:p>
            <a:r>
              <a:rPr lang="en-US" dirty="0"/>
              <a:t>Racism</a:t>
            </a:r>
          </a:p>
          <a:p>
            <a:r>
              <a:rPr lang="en-US" dirty="0"/>
              <a:t>Suicide </a:t>
            </a:r>
          </a:p>
          <a:p>
            <a:r>
              <a:rPr lang="en-US" dirty="0"/>
              <a:t>Climate Change</a:t>
            </a:r>
          </a:p>
          <a:p>
            <a:r>
              <a:rPr lang="en-US" dirty="0"/>
              <a:t>Language Endangerment</a:t>
            </a:r>
          </a:p>
        </p:txBody>
      </p:sp>
    </p:spTree>
    <p:extLst>
      <p:ext uri="{BB962C8B-B14F-4D97-AF65-F5344CB8AC3E}">
        <p14:creationId xmlns:p14="http://schemas.microsoft.com/office/powerpoint/2010/main" val="85576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Threats to Reindeer:</a:t>
            </a:r>
            <a:br>
              <a:rPr lang="en-US" dirty="0"/>
            </a:br>
            <a:r>
              <a:rPr lang="en-US" i="1" dirty="0" err="1"/>
              <a:t>áitagat</a:t>
            </a:r>
            <a:r>
              <a:rPr lang="en-US" i="1" dirty="0"/>
              <a:t> </a:t>
            </a:r>
            <a:r>
              <a:rPr lang="en-US" i="1" dirty="0" err="1"/>
              <a:t>boazodollui</a:t>
            </a:r>
            <a:endParaRPr lang="en-US" i="1" dirty="0"/>
          </a:p>
        </p:txBody>
      </p:sp>
      <p:sp>
        <p:nvSpPr>
          <p:cNvPr id="6" name="Content Placeholder 5"/>
          <p:cNvSpPr>
            <a:spLocks noGrp="1"/>
          </p:cNvSpPr>
          <p:nvPr>
            <p:ph idx="1"/>
          </p:nvPr>
        </p:nvSpPr>
        <p:spPr>
          <a:xfrm>
            <a:off x="670299" y="1313387"/>
            <a:ext cx="4710997" cy="3594944"/>
          </a:xfrm>
        </p:spPr>
        <p:txBody>
          <a:bodyPr/>
          <a:lstStyle/>
          <a:p>
            <a:r>
              <a:rPr lang="en-US" dirty="0"/>
              <a:t>Reindeer need A LOT of space</a:t>
            </a:r>
          </a:p>
          <a:p>
            <a:r>
              <a:rPr lang="en-US" dirty="0"/>
              <a:t>Mining, on-shore windmill parks, high-tension electric wires, railroads, development threaten the grazing lands</a:t>
            </a:r>
          </a:p>
          <a:p>
            <a:r>
              <a:rPr lang="en-US" dirty="0">
                <a:hlinkClick r:id="rId2"/>
              </a:rPr>
              <a:t>www.prospecting.no</a:t>
            </a:r>
            <a:r>
              <a:rPr lang="en-US" dirty="0"/>
              <a:t> provides one-stop interactive “shopping” for mining companies</a:t>
            </a:r>
          </a:p>
          <a:p>
            <a:r>
              <a:rPr lang="en-US" dirty="0" err="1"/>
              <a:t>Statnett</a:t>
            </a:r>
            <a:r>
              <a:rPr lang="en-US" dirty="0"/>
              <a:t> is planning a 420kw electric line, and transported the building materials </a:t>
            </a:r>
            <a:r>
              <a:rPr lang="en-US" b="1" dirty="0"/>
              <a:t>before</a:t>
            </a:r>
            <a:r>
              <a:rPr lang="en-US" dirty="0"/>
              <a:t> the trial that the </a:t>
            </a:r>
            <a:r>
              <a:rPr lang="en-US" dirty="0" err="1"/>
              <a:t>Saamis</a:t>
            </a:r>
            <a:r>
              <a:rPr lang="en-US" dirty="0"/>
              <a:t> have brought even began</a:t>
            </a:r>
            <a:r>
              <a:rPr lang="mr-IN" dirty="0"/>
              <a:t>…</a:t>
            </a:r>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580" y="0"/>
            <a:ext cx="3438420" cy="5143500"/>
          </a:xfrm>
          <a:prstGeom prst="rect">
            <a:avLst/>
          </a:prstGeom>
        </p:spPr>
      </p:pic>
    </p:spTree>
    <p:extLst>
      <p:ext uri="{BB962C8B-B14F-4D97-AF65-F5344CB8AC3E}">
        <p14:creationId xmlns:p14="http://schemas.microsoft.com/office/powerpoint/2010/main" val="311823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0299" y="256687"/>
            <a:ext cx="7880116" cy="912695"/>
          </a:xfrm>
        </p:spPr>
        <p:txBody>
          <a:bodyPr/>
          <a:lstStyle/>
          <a:p>
            <a:r>
              <a:rPr lang="en-US" dirty="0"/>
              <a:t>Threats to Reindeer:</a:t>
            </a:r>
            <a:br>
              <a:rPr lang="en-US" dirty="0"/>
            </a:br>
            <a:r>
              <a:rPr lang="en-US" i="1" dirty="0" err="1"/>
              <a:t>áitagat</a:t>
            </a:r>
            <a:r>
              <a:rPr lang="en-US" i="1" dirty="0"/>
              <a:t> </a:t>
            </a:r>
            <a:r>
              <a:rPr lang="en-US" i="1" dirty="0" err="1"/>
              <a:t>boazodollui</a:t>
            </a:r>
            <a:endParaRPr lang="en-US" i="1" dirty="0"/>
          </a:p>
        </p:txBody>
      </p:sp>
      <p:sp>
        <p:nvSpPr>
          <p:cNvPr id="6" name="Content Placeholder 5"/>
          <p:cNvSpPr>
            <a:spLocks noGrp="1"/>
          </p:cNvSpPr>
          <p:nvPr>
            <p:ph idx="1"/>
          </p:nvPr>
        </p:nvSpPr>
        <p:spPr>
          <a:xfrm>
            <a:off x="670299" y="1313387"/>
            <a:ext cx="5020655" cy="3594944"/>
          </a:xfrm>
        </p:spPr>
        <p:txBody>
          <a:bodyPr/>
          <a:lstStyle/>
          <a:p>
            <a:r>
              <a:rPr lang="en-US" dirty="0"/>
              <a:t>Norwegian government is forcing herders to slaughter their animals, claiming that the reindeer are a threat to the environment</a:t>
            </a:r>
          </a:p>
          <a:p>
            <a:r>
              <a:rPr lang="en-US" dirty="0" err="1"/>
              <a:t>Saamis</a:t>
            </a:r>
            <a:r>
              <a:rPr lang="en-US" dirty="0"/>
              <a:t> believe they are being driven off their lands, just as Europeans drove Native Americans off by killing off the buffalo</a:t>
            </a:r>
          </a:p>
          <a:p>
            <a:endParaRPr lang="en-US" dirty="0"/>
          </a:p>
        </p:txBody>
      </p:sp>
      <p:pic>
        <p:nvPicPr>
          <p:cNvPr id="8194" name="Picture 2" descr="mage result for pile o' sap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260" y="2746340"/>
            <a:ext cx="3595740" cy="23971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056" y="9417"/>
            <a:ext cx="3499944" cy="273692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age result for pile o' sapm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405" y="3216166"/>
            <a:ext cx="2863855" cy="192733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xhibition: \&quot;Oaivemozit/galskap/madness\&quot;, 20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 y="3216166"/>
            <a:ext cx="2732505" cy="193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882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5E516-C943-1A4B-B700-202D35E1B501}"/>
              </a:ext>
            </a:extLst>
          </p:cNvPr>
          <p:cNvSpPr>
            <a:spLocks noGrp="1"/>
          </p:cNvSpPr>
          <p:nvPr>
            <p:ph type="title"/>
          </p:nvPr>
        </p:nvSpPr>
        <p:spPr/>
        <p:txBody>
          <a:bodyPr/>
          <a:lstStyle/>
          <a:p>
            <a:r>
              <a:rPr lang="en-US" dirty="0"/>
              <a:t>What do YOU want to hear most about?</a:t>
            </a:r>
          </a:p>
        </p:txBody>
      </p:sp>
      <p:sp>
        <p:nvSpPr>
          <p:cNvPr id="3" name="Content Placeholder 2">
            <a:extLst>
              <a:ext uri="{FF2B5EF4-FFF2-40B4-BE49-F238E27FC236}">
                <a16:creationId xmlns:a16="http://schemas.microsoft.com/office/drawing/2014/main" id="{615C6D34-EE8A-8A49-8411-47927E7EBF3C}"/>
              </a:ext>
            </a:extLst>
          </p:cNvPr>
          <p:cNvSpPr>
            <a:spLocks noGrp="1"/>
          </p:cNvSpPr>
          <p:nvPr>
            <p:ph idx="1"/>
          </p:nvPr>
        </p:nvSpPr>
        <p:spPr>
          <a:xfrm>
            <a:off x="670300" y="1313387"/>
            <a:ext cx="8081814" cy="3281235"/>
          </a:xfrm>
        </p:spPr>
        <p:txBody>
          <a:bodyPr>
            <a:noAutofit/>
          </a:bodyPr>
          <a:lstStyle/>
          <a:p>
            <a:r>
              <a:rPr lang="en-US" sz="2600" b="1" dirty="0"/>
              <a:t>Linguistic</a:t>
            </a:r>
            <a:r>
              <a:rPr lang="en-US" sz="2600" dirty="0"/>
              <a:t> details of an ongoing change</a:t>
            </a:r>
          </a:p>
          <a:p>
            <a:r>
              <a:rPr lang="en-US" sz="2600" b="1" dirty="0"/>
              <a:t>Sociolinguistic</a:t>
            </a:r>
            <a:r>
              <a:rPr lang="en-US" sz="2600" dirty="0"/>
              <a:t> situation of North Saami language</a:t>
            </a:r>
          </a:p>
          <a:p>
            <a:r>
              <a:rPr lang="en-US" sz="2600" b="1" dirty="0"/>
              <a:t>Cultural and artistic </a:t>
            </a:r>
            <a:r>
              <a:rPr lang="en-US" sz="2600" dirty="0"/>
              <a:t>context of the North Saami language</a:t>
            </a:r>
          </a:p>
          <a:p>
            <a:r>
              <a:rPr lang="en-US" sz="2600" b="1" dirty="0"/>
              <a:t>Political</a:t>
            </a:r>
            <a:r>
              <a:rPr lang="en-US" sz="2600" dirty="0"/>
              <a:t> situation facing the </a:t>
            </a:r>
            <a:r>
              <a:rPr lang="en-US" sz="2600" dirty="0" err="1"/>
              <a:t>Saamis</a:t>
            </a:r>
            <a:endParaRPr lang="en-US" sz="2600" dirty="0"/>
          </a:p>
        </p:txBody>
      </p:sp>
    </p:spTree>
    <p:extLst>
      <p:ext uri="{BB962C8B-B14F-4D97-AF65-F5344CB8AC3E}">
        <p14:creationId xmlns:p14="http://schemas.microsoft.com/office/powerpoint/2010/main" val="168996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Residential Schools:</a:t>
            </a:r>
            <a:br>
              <a:rPr lang="en-US" dirty="0"/>
            </a:br>
            <a:r>
              <a:rPr lang="en-US" dirty="0"/>
              <a:t> </a:t>
            </a:r>
            <a:r>
              <a:rPr lang="en-US" i="1" dirty="0" err="1"/>
              <a:t>skuvlainternáhtat</a:t>
            </a:r>
            <a:endParaRPr lang="en-US" i="1" dirty="0"/>
          </a:p>
        </p:txBody>
      </p:sp>
      <p:sp>
        <p:nvSpPr>
          <p:cNvPr id="3" name="Content Placeholder 2"/>
          <p:cNvSpPr>
            <a:spLocks noGrp="1"/>
          </p:cNvSpPr>
          <p:nvPr>
            <p:ph idx="1"/>
          </p:nvPr>
        </p:nvSpPr>
        <p:spPr>
          <a:xfrm>
            <a:off x="670300" y="1313387"/>
            <a:ext cx="4069866" cy="3281235"/>
          </a:xfrm>
        </p:spPr>
        <p:txBody>
          <a:bodyPr/>
          <a:lstStyle/>
          <a:p>
            <a:r>
              <a:rPr lang="en-US" dirty="0"/>
              <a:t>In much of the 20</a:t>
            </a:r>
            <a:r>
              <a:rPr lang="en-US" baseline="30000" dirty="0"/>
              <a:t>th</a:t>
            </a:r>
            <a:r>
              <a:rPr lang="en-US" dirty="0"/>
              <a:t> century, Saami children were forcibly removed from their families and put in schools where they were not allowed to speak their language</a:t>
            </a:r>
          </a:p>
          <a:p>
            <a:r>
              <a:rPr lang="en-US" dirty="0"/>
              <a:t>This trauma is shared by virtually all </a:t>
            </a:r>
            <a:r>
              <a:rPr lang="en-US" dirty="0" err="1"/>
              <a:t>Saamis</a:t>
            </a:r>
            <a:r>
              <a:rPr lang="en-US" dirty="0"/>
              <a:t> age 60+</a:t>
            </a:r>
          </a:p>
          <a:p>
            <a:endParaRPr lang="en-US" dirty="0"/>
          </a:p>
        </p:txBody>
      </p:sp>
      <p:pic>
        <p:nvPicPr>
          <p:cNvPr id="9218" name="Picture 2" descr="mage result for internatskole sa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703" y="0"/>
            <a:ext cx="3857297" cy="27909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age result for sameblod"/>
          <p:cNvPicPr>
            <a:picLocks noChangeAspect="1" noChangeArrowheads="1"/>
          </p:cNvPicPr>
          <p:nvPr/>
        </p:nvPicPr>
        <p:blipFill rotWithShape="1">
          <a:blip r:embed="rId3">
            <a:extLst>
              <a:ext uri="{28A0092B-C50C-407E-A947-70E740481C1C}">
                <a14:useLocalDpi xmlns:a14="http://schemas.microsoft.com/office/drawing/2010/main" val="0"/>
              </a:ext>
            </a:extLst>
          </a:blip>
          <a:srcRect t="15326" b="16015"/>
          <a:stretch/>
        </p:blipFill>
        <p:spPr bwMode="auto">
          <a:xfrm>
            <a:off x="4572000" y="2789182"/>
            <a:ext cx="4572000" cy="235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541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300" y="225156"/>
            <a:ext cx="4332624" cy="912695"/>
          </a:xfrm>
        </p:spPr>
        <p:txBody>
          <a:bodyPr/>
          <a:lstStyle/>
          <a:p>
            <a:r>
              <a:rPr lang="en-US" dirty="0"/>
              <a:t>Racism:</a:t>
            </a:r>
            <a:br>
              <a:rPr lang="en-US" dirty="0"/>
            </a:br>
            <a:r>
              <a:rPr lang="en-US" dirty="0"/>
              <a:t> </a:t>
            </a:r>
            <a:r>
              <a:rPr lang="en-US" i="1" dirty="0" err="1"/>
              <a:t>nállevealaheapmi</a:t>
            </a:r>
            <a:endParaRPr lang="en-US" i="1" dirty="0"/>
          </a:p>
        </p:txBody>
      </p:sp>
      <p:sp>
        <p:nvSpPr>
          <p:cNvPr id="3" name="Content Placeholder 2"/>
          <p:cNvSpPr>
            <a:spLocks noGrp="1"/>
          </p:cNvSpPr>
          <p:nvPr>
            <p:ph idx="1"/>
          </p:nvPr>
        </p:nvSpPr>
        <p:spPr>
          <a:xfrm>
            <a:off x="670300" y="1313387"/>
            <a:ext cx="3733534" cy="3281235"/>
          </a:xfrm>
        </p:spPr>
        <p:txBody>
          <a:bodyPr/>
          <a:lstStyle/>
          <a:p>
            <a:r>
              <a:rPr lang="en-US" dirty="0" err="1"/>
              <a:t>Saamis</a:t>
            </a:r>
            <a:r>
              <a:rPr lang="en-US" dirty="0"/>
              <a:t> were displayed in zoos and exhibitions until the end of WWII and were the object of “scientific racism”</a:t>
            </a:r>
          </a:p>
          <a:p>
            <a:r>
              <a:rPr lang="en-US" dirty="0"/>
              <a:t>Stigmatism continues</a:t>
            </a:r>
          </a:p>
        </p:txBody>
      </p:sp>
      <p:pic>
        <p:nvPicPr>
          <p:cNvPr id="10242" name="Picture 2" descr="mage result for sameblod"/>
          <p:cNvPicPr>
            <a:picLocks noChangeAspect="1" noChangeArrowheads="1"/>
          </p:cNvPicPr>
          <p:nvPr/>
        </p:nvPicPr>
        <p:blipFill rotWithShape="1">
          <a:blip r:embed="rId2">
            <a:extLst>
              <a:ext uri="{28A0092B-C50C-407E-A947-70E740481C1C}">
                <a14:useLocalDpi xmlns:a14="http://schemas.microsoft.com/office/drawing/2010/main" val="0"/>
              </a:ext>
            </a:extLst>
          </a:blip>
          <a:srcRect l="21381"/>
          <a:stretch/>
        </p:blipFill>
        <p:spPr bwMode="auto">
          <a:xfrm>
            <a:off x="4561490" y="2703326"/>
            <a:ext cx="4582510" cy="244017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ciencenordic.com/sites/default/files/imagecache/620x/art3.%20i516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738" y="-34517"/>
            <a:ext cx="4330262" cy="273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859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300" y="225156"/>
            <a:ext cx="4332624" cy="912695"/>
          </a:xfrm>
        </p:spPr>
        <p:txBody>
          <a:bodyPr/>
          <a:lstStyle/>
          <a:p>
            <a:r>
              <a:rPr lang="en-US" dirty="0"/>
              <a:t>Racism:</a:t>
            </a:r>
            <a:br>
              <a:rPr lang="en-US" dirty="0"/>
            </a:br>
            <a:r>
              <a:rPr lang="en-US" dirty="0"/>
              <a:t> </a:t>
            </a:r>
            <a:r>
              <a:rPr lang="en-US" i="1" dirty="0" err="1"/>
              <a:t>nállevealaheapmi</a:t>
            </a:r>
            <a:endParaRPr lang="en-US" i="1" dirty="0"/>
          </a:p>
        </p:txBody>
      </p:sp>
      <p:sp>
        <p:nvSpPr>
          <p:cNvPr id="3" name="Content Placeholder 2"/>
          <p:cNvSpPr>
            <a:spLocks noGrp="1"/>
          </p:cNvSpPr>
          <p:nvPr>
            <p:ph idx="1"/>
          </p:nvPr>
        </p:nvSpPr>
        <p:spPr>
          <a:xfrm>
            <a:off x="670300" y="1313387"/>
            <a:ext cx="3733534" cy="3281235"/>
          </a:xfrm>
        </p:spPr>
        <p:txBody>
          <a:bodyPr/>
          <a:lstStyle/>
          <a:p>
            <a:r>
              <a:rPr lang="en-US" dirty="0"/>
              <a:t>“Lapp” and “Finn” (in Norwegian) are the equivalent of the “n-word”</a:t>
            </a:r>
          </a:p>
          <a:p>
            <a:r>
              <a:rPr lang="en-US" dirty="0"/>
              <a:t>The northernmost province of Norway, where many </a:t>
            </a:r>
            <a:r>
              <a:rPr lang="en-US" dirty="0" err="1"/>
              <a:t>Saamis</a:t>
            </a:r>
            <a:r>
              <a:rPr lang="en-US" dirty="0"/>
              <a:t> live, is called “</a:t>
            </a:r>
            <a:r>
              <a:rPr lang="en-US" dirty="0" err="1"/>
              <a:t>Finnmark</a:t>
            </a:r>
            <a:r>
              <a:rPr lang="en-US" dirty="0"/>
              <a:t>”</a:t>
            </a:r>
          </a:p>
        </p:txBody>
      </p:sp>
      <p:pic>
        <p:nvPicPr>
          <p:cNvPr id="6" name="Picture 2" descr="mage result for sápm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502" y="1329200"/>
            <a:ext cx="4926725" cy="358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94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300" y="225156"/>
            <a:ext cx="4332624" cy="912695"/>
          </a:xfrm>
        </p:spPr>
        <p:txBody>
          <a:bodyPr/>
          <a:lstStyle/>
          <a:p>
            <a:r>
              <a:rPr lang="en-US" dirty="0"/>
              <a:t>Please remember this for later</a:t>
            </a:r>
            <a:r>
              <a:rPr lang="mr-IN" dirty="0"/>
              <a:t>…</a:t>
            </a:r>
            <a:endParaRPr lang="en-US" i="1" dirty="0"/>
          </a:p>
        </p:txBody>
      </p:sp>
      <p:sp>
        <p:nvSpPr>
          <p:cNvPr id="3" name="Content Placeholder 2"/>
          <p:cNvSpPr>
            <a:spLocks noGrp="1"/>
          </p:cNvSpPr>
          <p:nvPr>
            <p:ph idx="1"/>
          </p:nvPr>
        </p:nvSpPr>
        <p:spPr>
          <a:xfrm>
            <a:off x="670300" y="1313387"/>
            <a:ext cx="4332624" cy="328123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North Saami can be understood as comprising two regions:</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b="1" dirty="0"/>
              <a:t>East</a:t>
            </a:r>
            <a:r>
              <a:rPr lang="en-US" sz="2400" dirty="0"/>
              <a:t> = North Saami spoken in Finland</a:t>
            </a:r>
          </a:p>
          <a:p>
            <a:pPr marL="0" lvl="0" indent="0" defTabSz="914400">
              <a:spcBef>
                <a:spcPts val="0"/>
              </a:spcBef>
              <a:buNone/>
            </a:pPr>
            <a:r>
              <a:rPr lang="en-US" sz="2400" b="1" dirty="0"/>
              <a:t>West</a:t>
            </a:r>
            <a:r>
              <a:rPr lang="en-US" sz="2400" dirty="0"/>
              <a:t> = North Saami spoken in Norway + Sweden</a:t>
            </a:r>
          </a:p>
        </p:txBody>
      </p:sp>
      <p:pic>
        <p:nvPicPr>
          <p:cNvPr id="6" name="Picture 2" descr="mage result for sápmi map"/>
          <p:cNvPicPr>
            <a:picLocks noChangeAspect="1" noChangeArrowheads="1"/>
          </p:cNvPicPr>
          <p:nvPr/>
        </p:nvPicPr>
        <p:blipFill rotWithShape="1">
          <a:blip r:embed="rId2">
            <a:extLst>
              <a:ext uri="{28A0092B-C50C-407E-A947-70E740481C1C}">
                <a14:useLocalDpi xmlns:a14="http://schemas.microsoft.com/office/drawing/2010/main" val="0"/>
              </a:ext>
            </a:extLst>
          </a:blip>
          <a:srcRect l="30487"/>
          <a:stretch/>
        </p:blipFill>
        <p:spPr bwMode="auto">
          <a:xfrm>
            <a:off x="5569527" y="1329200"/>
            <a:ext cx="3424700" cy="35882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35782" y="2840215"/>
            <a:ext cx="832151" cy="338554"/>
          </a:xfrm>
          <a:prstGeom prst="rect">
            <a:avLst/>
          </a:prstGeom>
          <a:noFill/>
        </p:spPr>
        <p:txBody>
          <a:bodyPr wrap="none" rtlCol="0">
            <a:spAutoFit/>
          </a:bodyPr>
          <a:lstStyle/>
          <a:p>
            <a:r>
              <a:rPr lang="en-US" sz="1600" dirty="0"/>
              <a:t>Norway</a:t>
            </a:r>
          </a:p>
        </p:txBody>
      </p:sp>
      <p:sp>
        <p:nvSpPr>
          <p:cNvPr id="7" name="TextBox 6"/>
          <p:cNvSpPr txBox="1"/>
          <p:nvPr/>
        </p:nvSpPr>
        <p:spPr>
          <a:xfrm>
            <a:off x="6277428" y="3477527"/>
            <a:ext cx="843372" cy="338554"/>
          </a:xfrm>
          <a:prstGeom prst="rect">
            <a:avLst/>
          </a:prstGeom>
          <a:noFill/>
        </p:spPr>
        <p:txBody>
          <a:bodyPr wrap="none" rtlCol="0">
            <a:spAutoFit/>
          </a:bodyPr>
          <a:lstStyle/>
          <a:p>
            <a:r>
              <a:rPr lang="en-US" sz="1600"/>
              <a:t>Sweden</a:t>
            </a:r>
            <a:endParaRPr lang="en-US" sz="1600" dirty="0"/>
          </a:p>
        </p:txBody>
      </p:sp>
      <p:sp>
        <p:nvSpPr>
          <p:cNvPr id="8" name="TextBox 7"/>
          <p:cNvSpPr txBox="1"/>
          <p:nvPr/>
        </p:nvSpPr>
        <p:spPr>
          <a:xfrm>
            <a:off x="7204689" y="2784727"/>
            <a:ext cx="792205" cy="338554"/>
          </a:xfrm>
          <a:prstGeom prst="rect">
            <a:avLst/>
          </a:prstGeom>
          <a:noFill/>
        </p:spPr>
        <p:txBody>
          <a:bodyPr wrap="none" rtlCol="0">
            <a:spAutoFit/>
          </a:bodyPr>
          <a:lstStyle/>
          <a:p>
            <a:r>
              <a:rPr lang="en-US" sz="1600" dirty="0"/>
              <a:t>Finland</a:t>
            </a:r>
          </a:p>
        </p:txBody>
      </p:sp>
    </p:spTree>
    <p:extLst>
      <p:ext uri="{BB962C8B-B14F-4D97-AF65-F5344CB8AC3E}">
        <p14:creationId xmlns:p14="http://schemas.microsoft.com/office/powerpoint/2010/main" val="306340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300" y="225156"/>
            <a:ext cx="4332624" cy="912695"/>
          </a:xfrm>
        </p:spPr>
        <p:txBody>
          <a:bodyPr/>
          <a:lstStyle/>
          <a:p>
            <a:r>
              <a:rPr lang="en-US" dirty="0"/>
              <a:t>Racism:</a:t>
            </a:r>
            <a:br>
              <a:rPr lang="en-US" dirty="0"/>
            </a:br>
            <a:r>
              <a:rPr lang="en-US" dirty="0"/>
              <a:t> </a:t>
            </a:r>
            <a:r>
              <a:rPr lang="en-US" i="1" dirty="0" err="1"/>
              <a:t>nállevealaheapmi</a:t>
            </a:r>
            <a:endParaRPr lang="en-US" i="1" dirty="0"/>
          </a:p>
        </p:txBody>
      </p:sp>
      <p:sp>
        <p:nvSpPr>
          <p:cNvPr id="3" name="Content Placeholder 2"/>
          <p:cNvSpPr>
            <a:spLocks noGrp="1"/>
          </p:cNvSpPr>
          <p:nvPr>
            <p:ph idx="1"/>
          </p:nvPr>
        </p:nvSpPr>
        <p:spPr>
          <a:xfrm>
            <a:off x="670300" y="1313387"/>
            <a:ext cx="3491797" cy="3281235"/>
          </a:xfrm>
        </p:spPr>
        <p:txBody>
          <a:bodyPr/>
          <a:lstStyle/>
          <a:p>
            <a:r>
              <a:rPr lang="en-US" dirty="0" err="1"/>
              <a:t>Saamis</a:t>
            </a:r>
            <a:r>
              <a:rPr lang="en-US" dirty="0"/>
              <a:t> were literally erased from official maps  </a:t>
            </a:r>
          </a:p>
          <a:p>
            <a:r>
              <a:rPr lang="en-US" dirty="0"/>
              <a:t>In 1975 Hans Ragnar </a:t>
            </a:r>
            <a:r>
              <a:rPr lang="en-US" dirty="0" err="1"/>
              <a:t>Mathisen</a:t>
            </a:r>
            <a:r>
              <a:rPr lang="en-US" dirty="0"/>
              <a:t> made a map of Saami lands using original Saami </a:t>
            </a:r>
            <a:r>
              <a:rPr lang="en-US" dirty="0" err="1"/>
              <a:t>toponyms</a:t>
            </a:r>
            <a:endParaRPr lang="en-US" dirty="0"/>
          </a:p>
        </p:txBody>
      </p:sp>
      <p:pic>
        <p:nvPicPr>
          <p:cNvPr id="5" name="Picture 6" descr="mage result for hans ragnar mathi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8524" y="1"/>
            <a:ext cx="5073205" cy="25406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ge result for hans ragnar mathi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655" y="2536934"/>
            <a:ext cx="2508884" cy="260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52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Suicide:</a:t>
            </a:r>
            <a:br>
              <a:rPr lang="en-US" dirty="0"/>
            </a:br>
            <a:r>
              <a:rPr lang="en-US" i="1" dirty="0" err="1"/>
              <a:t>iešsorbmen</a:t>
            </a:r>
            <a:endParaRPr lang="en-US" i="1" dirty="0"/>
          </a:p>
        </p:txBody>
      </p:sp>
      <p:sp>
        <p:nvSpPr>
          <p:cNvPr id="3" name="Content Placeholder 2"/>
          <p:cNvSpPr>
            <a:spLocks noGrp="1"/>
          </p:cNvSpPr>
          <p:nvPr>
            <p:ph idx="1"/>
          </p:nvPr>
        </p:nvSpPr>
        <p:spPr>
          <a:xfrm>
            <a:off x="670299" y="1313387"/>
            <a:ext cx="6476735" cy="3281235"/>
          </a:xfrm>
        </p:spPr>
        <p:txBody>
          <a:bodyPr/>
          <a:lstStyle/>
          <a:p>
            <a:r>
              <a:rPr lang="en-US" dirty="0" err="1"/>
              <a:t>Saamis</a:t>
            </a:r>
            <a:r>
              <a:rPr lang="en-US" dirty="0"/>
              <a:t>, men especially, are at higher risk of suicide</a:t>
            </a:r>
          </a:p>
          <a:p>
            <a:r>
              <a:rPr lang="en-US" dirty="0" err="1"/>
              <a:t>Saamis</a:t>
            </a:r>
            <a:r>
              <a:rPr lang="en-US" dirty="0"/>
              <a:t> also suffer other social ills at higher rates than majority populations, such as: alcoholism, teenage pregnancy, etc.</a:t>
            </a:r>
          </a:p>
        </p:txBody>
      </p:sp>
      <p:sp>
        <p:nvSpPr>
          <p:cNvPr id="4" name="AutoShape 2" descr="mage result for samer og depresjon"/>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2" name="Picture 4" descr="mage result for samer og depresj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1379" y="2291510"/>
            <a:ext cx="5202621" cy="285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71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Warming:</a:t>
            </a:r>
            <a:br>
              <a:rPr lang="en-US" dirty="0"/>
            </a:br>
            <a:r>
              <a:rPr lang="en-US" i="1" dirty="0" err="1"/>
              <a:t>globála</a:t>
            </a:r>
            <a:r>
              <a:rPr lang="en-US" i="1" dirty="0"/>
              <a:t> </a:t>
            </a:r>
            <a:r>
              <a:rPr lang="nb-NO" i="1" dirty="0" err="1"/>
              <a:t>liegganeapmi</a:t>
            </a:r>
            <a:endParaRPr lang="en-US" i="1" dirty="0"/>
          </a:p>
        </p:txBody>
      </p:sp>
      <p:sp>
        <p:nvSpPr>
          <p:cNvPr id="3" name="Content Placeholder 2"/>
          <p:cNvSpPr>
            <a:spLocks noGrp="1"/>
          </p:cNvSpPr>
          <p:nvPr>
            <p:ph idx="1"/>
          </p:nvPr>
        </p:nvSpPr>
        <p:spPr>
          <a:xfrm>
            <a:off x="670300" y="1313387"/>
            <a:ext cx="4332624" cy="3281235"/>
          </a:xfrm>
        </p:spPr>
        <p:txBody>
          <a:bodyPr/>
          <a:lstStyle/>
          <a:p>
            <a:r>
              <a:rPr lang="en-US" dirty="0"/>
              <a:t>Climate change is faster and more severe in the Arctic than in most of the rest of the world. The Arctic is warming at a rate of almost twice the global average.</a:t>
            </a:r>
          </a:p>
          <a:p>
            <a:r>
              <a:rPr lang="en-US" dirty="0"/>
              <a:t>This is another threat to reindeer herding and other traditional ways of life</a:t>
            </a:r>
          </a:p>
        </p:txBody>
      </p:sp>
      <p:pic>
        <p:nvPicPr>
          <p:cNvPr id="13314" name="Picture 2" descr="mage result for dálkkádatrievd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863" y="388871"/>
            <a:ext cx="4204138" cy="420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619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Threatened Language:</a:t>
            </a:r>
            <a:br>
              <a:rPr lang="en-US" dirty="0"/>
            </a:br>
            <a:r>
              <a:rPr lang="en-US" i="1" dirty="0" err="1"/>
              <a:t>áitatvuološ</a:t>
            </a:r>
            <a:r>
              <a:rPr lang="en-US" i="1" dirty="0"/>
              <a:t> </a:t>
            </a:r>
            <a:r>
              <a:rPr lang="en-US" i="1" dirty="0" err="1"/>
              <a:t>giella</a:t>
            </a:r>
            <a:endParaRPr lang="en-US" i="1" dirty="0"/>
          </a:p>
        </p:txBody>
      </p:sp>
      <p:sp>
        <p:nvSpPr>
          <p:cNvPr id="3" name="Content Placeholder 2"/>
          <p:cNvSpPr>
            <a:spLocks noGrp="1"/>
          </p:cNvSpPr>
          <p:nvPr>
            <p:ph idx="1"/>
          </p:nvPr>
        </p:nvSpPr>
        <p:spPr>
          <a:xfrm>
            <a:off x="670300" y="1313387"/>
            <a:ext cx="4763548" cy="3281235"/>
          </a:xfrm>
        </p:spPr>
        <p:txBody>
          <a:bodyPr>
            <a:normAutofit/>
          </a:bodyPr>
          <a:lstStyle/>
          <a:p>
            <a:r>
              <a:rPr lang="en-US" dirty="0"/>
              <a:t>Sociolinguistic landscape of North Saami today is highly heterogeneous: there are native speakers; people who heard or spoke North Saami as children, shifted to a majority language during school years, later reacquired the language; and people who learned the language as adults. </a:t>
            </a:r>
          </a:p>
          <a:p>
            <a:r>
              <a:rPr lang="en-US" dirty="0"/>
              <a:t>Most speakers of North Saami have not received education in the language and are literate only in a majority language. </a:t>
            </a:r>
          </a:p>
          <a:p>
            <a:endParaRPr lang="en-US" dirty="0"/>
          </a:p>
          <a:p>
            <a:endParaRPr lang="en-US" dirty="0"/>
          </a:p>
        </p:txBody>
      </p:sp>
      <p:pic>
        <p:nvPicPr>
          <p:cNvPr id="15362" name="Picture 2" descr="mage result for aili keskitalo"/>
          <p:cNvPicPr>
            <a:picLocks noChangeAspect="1" noChangeArrowheads="1"/>
          </p:cNvPicPr>
          <p:nvPr/>
        </p:nvPicPr>
        <p:blipFill rotWithShape="1">
          <a:blip r:embed="rId2">
            <a:extLst>
              <a:ext uri="{28A0092B-C50C-407E-A947-70E740481C1C}">
                <a14:useLocalDpi xmlns:a14="http://schemas.microsoft.com/office/drawing/2010/main" val="0"/>
              </a:ext>
            </a:extLst>
          </a:blip>
          <a:srcRect l="4423" r="18465"/>
          <a:stretch/>
        </p:blipFill>
        <p:spPr bwMode="auto">
          <a:xfrm>
            <a:off x="5433848" y="1211424"/>
            <a:ext cx="3710152" cy="32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087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Threatened Language:</a:t>
            </a:r>
            <a:br>
              <a:rPr lang="en-US" dirty="0"/>
            </a:br>
            <a:r>
              <a:rPr lang="en-US" i="1" dirty="0" err="1"/>
              <a:t>áitatvuološ</a:t>
            </a:r>
            <a:r>
              <a:rPr lang="en-US" i="1" dirty="0"/>
              <a:t> </a:t>
            </a:r>
            <a:r>
              <a:rPr lang="en-US" i="1" dirty="0" err="1"/>
              <a:t>giella</a:t>
            </a:r>
            <a:endParaRPr lang="en-US" i="1" dirty="0"/>
          </a:p>
        </p:txBody>
      </p:sp>
      <p:sp>
        <p:nvSpPr>
          <p:cNvPr id="3" name="Content Placeholder 2"/>
          <p:cNvSpPr>
            <a:spLocks noGrp="1"/>
          </p:cNvSpPr>
          <p:nvPr>
            <p:ph idx="1"/>
          </p:nvPr>
        </p:nvSpPr>
        <p:spPr>
          <a:xfrm>
            <a:off x="670300" y="1313387"/>
            <a:ext cx="4763548" cy="3281235"/>
          </a:xfrm>
        </p:spPr>
        <p:txBody>
          <a:bodyPr>
            <a:normAutofit lnSpcReduction="10000"/>
          </a:bodyPr>
          <a:lstStyle/>
          <a:p>
            <a:r>
              <a:rPr lang="en-US" dirty="0" err="1"/>
              <a:t>Trudgill</a:t>
            </a:r>
            <a:r>
              <a:rPr lang="en-US" dirty="0"/>
              <a:t> (2002) and McWhorter (2007, 2011) argue that the ‘normal’ state of language is highly complex, and that languages that are most exposed to contact and adult learners show evidence of simplification. </a:t>
            </a:r>
          </a:p>
          <a:p>
            <a:r>
              <a:rPr lang="en-US" dirty="0"/>
              <a:t>On </a:t>
            </a:r>
            <a:r>
              <a:rPr lang="en-US" dirty="0" err="1"/>
              <a:t>Trudgill’s</a:t>
            </a:r>
            <a:r>
              <a:rPr lang="en-US" dirty="0"/>
              <a:t> (2011: 147) six-point scale of communities, where ‘1’ is the type of language that tends most toward complexification, North Saami would rank as a ‘4’, with a small size, loose network and high level of contact. </a:t>
            </a:r>
          </a:p>
          <a:p>
            <a:endParaRPr lang="en-US" dirty="0"/>
          </a:p>
          <a:p>
            <a:endParaRPr lang="en-US" dirty="0"/>
          </a:p>
          <a:p>
            <a:endParaRPr lang="en-US" dirty="0"/>
          </a:p>
        </p:txBody>
      </p:sp>
      <p:pic>
        <p:nvPicPr>
          <p:cNvPr id="16386" name="Picture 2" descr="mage result for sámegie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975" y="0"/>
            <a:ext cx="4010025"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mage result for gollegiella"/>
          <p:cNvPicPr>
            <a:picLocks noChangeAspect="1" noChangeArrowheads="1"/>
          </p:cNvPicPr>
          <p:nvPr/>
        </p:nvPicPr>
        <p:blipFill rotWithShape="1">
          <a:blip r:embed="rId3">
            <a:extLst>
              <a:ext uri="{28A0092B-C50C-407E-A947-70E740481C1C}">
                <a14:useLocalDpi xmlns:a14="http://schemas.microsoft.com/office/drawing/2010/main" val="0"/>
              </a:ext>
            </a:extLst>
          </a:blip>
          <a:srcRect l="10319" t="12796" b="17075"/>
          <a:stretch/>
        </p:blipFill>
        <p:spPr bwMode="auto">
          <a:xfrm>
            <a:off x="6116175" y="2247900"/>
            <a:ext cx="2562814"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253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An </a:t>
            </a:r>
            <a:r>
              <a:rPr lang="nb-NO" dirty="0" err="1"/>
              <a:t>ongoing</a:t>
            </a:r>
            <a:r>
              <a:rPr lang="nb-NO" dirty="0"/>
              <a:t> </a:t>
            </a:r>
            <a:r>
              <a:rPr lang="nb-NO" dirty="0" err="1"/>
              <a:t>language</a:t>
            </a:r>
            <a:r>
              <a:rPr lang="nb-NO" dirty="0"/>
              <a:t> </a:t>
            </a:r>
            <a:r>
              <a:rPr lang="nb-NO" dirty="0" err="1"/>
              <a:t>change</a:t>
            </a:r>
            <a:r>
              <a:rPr lang="nb-NO" dirty="0"/>
              <a:t> in North </a:t>
            </a:r>
            <a:r>
              <a:rPr lang="nb-NO" dirty="0" err="1"/>
              <a:t>Saami</a:t>
            </a:r>
            <a:r>
              <a:rPr lang="nb-NO" dirty="0"/>
              <a:t>:</a:t>
            </a:r>
            <a:br>
              <a:rPr lang="nb-NO" dirty="0"/>
            </a:br>
            <a:r>
              <a:rPr lang="nb-NO" dirty="0" err="1">
                <a:solidFill>
                  <a:srgbClr val="0000FF"/>
                </a:solidFill>
              </a:rPr>
              <a:t>NPx</a:t>
            </a:r>
            <a:r>
              <a:rPr lang="nb-NO" dirty="0">
                <a:solidFill>
                  <a:srgbClr val="0000FF"/>
                </a:solidFill>
              </a:rPr>
              <a:t> </a:t>
            </a:r>
            <a:r>
              <a:rPr lang="nb-NO" dirty="0"/>
              <a:t>is </a:t>
            </a:r>
            <a:r>
              <a:rPr lang="nb-NO" dirty="0" err="1"/>
              <a:t>being</a:t>
            </a:r>
            <a:r>
              <a:rPr lang="nb-NO" dirty="0"/>
              <a:t> </a:t>
            </a:r>
            <a:r>
              <a:rPr lang="nb-NO" dirty="0" err="1"/>
              <a:t>replaced</a:t>
            </a:r>
            <a:r>
              <a:rPr lang="nb-NO" dirty="0"/>
              <a:t> by </a:t>
            </a:r>
            <a:r>
              <a:rPr lang="nb-NO" dirty="0" err="1">
                <a:solidFill>
                  <a:srgbClr val="FF0000"/>
                </a:solidFill>
              </a:rPr>
              <a:t>ReflN</a:t>
            </a:r>
            <a:endParaRPr lang="nb-NO" dirty="0">
              <a:solidFill>
                <a:srgbClr val="FF0000"/>
              </a:solidFill>
            </a:endParaRPr>
          </a:p>
        </p:txBody>
      </p:sp>
      <p:sp>
        <p:nvSpPr>
          <p:cNvPr id="3" name="Content Placeholder 2"/>
          <p:cNvSpPr>
            <a:spLocks noGrp="1"/>
          </p:cNvSpPr>
          <p:nvPr>
            <p:ph idx="1"/>
          </p:nvPr>
        </p:nvSpPr>
        <p:spPr>
          <a:xfrm>
            <a:off x="1389961" y="1219201"/>
            <a:ext cx="6496016" cy="3710939"/>
          </a:xfrm>
        </p:spPr>
        <p:txBody>
          <a:bodyPr>
            <a:normAutofit fontScale="92500"/>
          </a:bodyPr>
          <a:lstStyle/>
          <a:p>
            <a:pPr marL="0" indent="0">
              <a:buNone/>
            </a:pPr>
            <a:r>
              <a:rPr lang="en-US" dirty="0"/>
              <a:t>Two examples from Elle </a:t>
            </a:r>
            <a:r>
              <a:rPr lang="en-US" dirty="0" err="1"/>
              <a:t>Márjá</a:t>
            </a:r>
            <a:r>
              <a:rPr lang="en-US" dirty="0"/>
              <a:t> </a:t>
            </a:r>
            <a:r>
              <a:rPr lang="en-US" dirty="0" err="1"/>
              <a:t>Vars’</a:t>
            </a:r>
            <a:r>
              <a:rPr lang="en-US" dirty="0"/>
              <a:t> novel </a:t>
            </a:r>
            <a:r>
              <a:rPr lang="en-US" i="1" dirty="0" err="1"/>
              <a:t>Kátjá</a:t>
            </a:r>
            <a:r>
              <a:rPr lang="en-US" dirty="0"/>
              <a:t> </a:t>
            </a:r>
          </a:p>
          <a:p>
            <a:endParaRPr lang="en-US" dirty="0"/>
          </a:p>
          <a:p>
            <a:pPr marL="0" indent="0">
              <a:buNone/>
            </a:pPr>
            <a:r>
              <a:rPr lang="en-US" b="1" dirty="0" err="1">
                <a:solidFill>
                  <a:srgbClr val="0000FF"/>
                </a:solidFill>
              </a:rPr>
              <a:t>NPx</a:t>
            </a:r>
            <a:r>
              <a:rPr lang="en-US" b="1" dirty="0">
                <a:solidFill>
                  <a:srgbClr val="0000FF"/>
                </a:solidFill>
              </a:rPr>
              <a:t> </a:t>
            </a:r>
            <a:r>
              <a:rPr lang="en-US" dirty="0"/>
              <a:t>(possessive suffix, </a:t>
            </a:r>
            <a:r>
              <a:rPr lang="en-US" b="1" dirty="0"/>
              <a:t>HIGH morphological complexity</a:t>
            </a:r>
            <a:r>
              <a:rPr lang="en-US" dirty="0"/>
              <a:t>):</a:t>
            </a:r>
          </a:p>
          <a:p>
            <a:pPr marL="0" indent="0">
              <a:buNone/>
            </a:pPr>
            <a:r>
              <a:rPr lang="en-US" dirty="0"/>
              <a:t>(1a)	</a:t>
            </a:r>
            <a:r>
              <a:rPr lang="en-US" b="1" i="1" dirty="0" err="1">
                <a:solidFill>
                  <a:srgbClr val="0000FF"/>
                </a:solidFill>
              </a:rPr>
              <a:t>Kátjá</a:t>
            </a:r>
            <a:r>
              <a:rPr lang="en-US" i="1" dirty="0"/>
              <a:t>..</a:t>
            </a:r>
            <a:r>
              <a:rPr lang="en-US" i="1" dirty="0">
                <a:solidFill>
                  <a:srgbClr val="0000FF"/>
                </a:solidFill>
              </a:rPr>
              <a:t>.</a:t>
            </a:r>
            <a:r>
              <a:rPr lang="en-US" b="1" i="1" dirty="0">
                <a:solidFill>
                  <a:srgbClr val="0000FF"/>
                </a:solidFill>
              </a:rPr>
              <a:t>		</a:t>
            </a:r>
            <a:r>
              <a:rPr lang="en-US" i="1" dirty="0" err="1"/>
              <a:t>ollii</a:t>
            </a:r>
            <a:r>
              <a:rPr lang="en-US" i="1" dirty="0"/>
              <a:t> 					</a:t>
            </a:r>
            <a:r>
              <a:rPr lang="en-US" b="1" i="1" dirty="0" err="1"/>
              <a:t>latnjasi</a:t>
            </a:r>
            <a:r>
              <a:rPr lang="en-US" b="1" i="1" dirty="0" err="1">
                <a:solidFill>
                  <a:srgbClr val="0000FF"/>
                </a:solidFill>
              </a:rPr>
              <a:t>s</a:t>
            </a:r>
            <a:r>
              <a:rPr lang="en-US" dirty="0"/>
              <a:t> </a:t>
            </a:r>
            <a:endParaRPr lang="en-US" i="1" dirty="0"/>
          </a:p>
          <a:p>
            <a:pPr marL="0" indent="0">
              <a:buNone/>
            </a:pPr>
            <a:r>
              <a:rPr lang="en-US" sz="1650" dirty="0"/>
              <a:t>		</a:t>
            </a:r>
            <a:r>
              <a:rPr lang="en-US" sz="1650" b="1" dirty="0" err="1"/>
              <a:t>Kátjá.</a:t>
            </a:r>
            <a:r>
              <a:rPr lang="en-US" sz="1650" b="1" cap="small" dirty="0" err="1"/>
              <a:t>nom</a:t>
            </a:r>
            <a:r>
              <a:rPr lang="en-US" sz="1650" dirty="0"/>
              <a:t> 		reach.</a:t>
            </a:r>
            <a:r>
              <a:rPr lang="en-US" sz="1650" cap="small" dirty="0"/>
              <a:t>ind.pret.3s</a:t>
            </a:r>
            <a:r>
              <a:rPr lang="en-US" sz="1650" dirty="0"/>
              <a:t> 	</a:t>
            </a:r>
            <a:r>
              <a:rPr lang="en-US" sz="1650" b="1" dirty="0"/>
              <a:t>room.</a:t>
            </a:r>
            <a:r>
              <a:rPr lang="en-US" sz="1650" b="1" cap="small" dirty="0"/>
              <a:t>ill.sg.px.3s</a:t>
            </a:r>
            <a:r>
              <a:rPr lang="en-US" sz="1650" dirty="0"/>
              <a:t> </a:t>
            </a:r>
          </a:p>
          <a:p>
            <a:pPr marL="0" indent="0">
              <a:buNone/>
            </a:pPr>
            <a:r>
              <a:rPr lang="en-US" dirty="0"/>
              <a:t>		‘</a:t>
            </a:r>
            <a:r>
              <a:rPr lang="en-US" b="1" dirty="0" err="1">
                <a:solidFill>
                  <a:srgbClr val="0000FF"/>
                </a:solidFill>
              </a:rPr>
              <a:t>Kátjá</a:t>
            </a:r>
            <a:r>
              <a:rPr lang="en-US" dirty="0">
                <a:solidFill>
                  <a:srgbClr val="0000FF"/>
                </a:solidFill>
              </a:rPr>
              <a:t>... </a:t>
            </a:r>
            <a:r>
              <a:rPr lang="en-US" dirty="0"/>
              <a:t>got to </a:t>
            </a:r>
            <a:r>
              <a:rPr lang="en-US" b="1" dirty="0">
                <a:solidFill>
                  <a:srgbClr val="0000FF"/>
                </a:solidFill>
              </a:rPr>
              <a:t>her </a:t>
            </a:r>
            <a:r>
              <a:rPr lang="en-US" b="1" dirty="0"/>
              <a:t>room</a:t>
            </a:r>
            <a:r>
              <a:rPr lang="en-US" dirty="0"/>
              <a:t>’</a:t>
            </a:r>
          </a:p>
          <a:p>
            <a:pPr marL="0" indent="0">
              <a:buNone/>
            </a:pPr>
            <a:endParaRPr lang="en-US" dirty="0"/>
          </a:p>
          <a:p>
            <a:pPr marL="0" indent="0">
              <a:buNone/>
            </a:pPr>
            <a:r>
              <a:rPr lang="en-US" b="1" dirty="0" err="1">
                <a:solidFill>
                  <a:srgbClr val="FF0000"/>
                </a:solidFill>
              </a:rPr>
              <a:t>ReflN</a:t>
            </a:r>
            <a:r>
              <a:rPr lang="en-US" b="1" dirty="0">
                <a:solidFill>
                  <a:srgbClr val="FF0000"/>
                </a:solidFill>
              </a:rPr>
              <a:t> </a:t>
            </a:r>
            <a:r>
              <a:rPr lang="en-US" dirty="0"/>
              <a:t>(</a:t>
            </a:r>
            <a:r>
              <a:rPr lang="en-US" b="1" dirty="0"/>
              <a:t>analytic construction </a:t>
            </a:r>
            <a:r>
              <a:rPr lang="en-US" dirty="0"/>
              <a:t>with reflexive genitive pronoun):</a:t>
            </a:r>
          </a:p>
          <a:p>
            <a:pPr marL="0" indent="0">
              <a:buNone/>
            </a:pPr>
            <a:r>
              <a:rPr lang="en-US" dirty="0"/>
              <a:t>(1b)	</a:t>
            </a:r>
            <a:r>
              <a:rPr lang="en-US" b="1" i="1" dirty="0" err="1">
                <a:solidFill>
                  <a:srgbClr val="FF0000"/>
                </a:solidFill>
              </a:rPr>
              <a:t>Kátjá</a:t>
            </a:r>
            <a:r>
              <a:rPr lang="en-US" i="1" dirty="0"/>
              <a:t>... 	</a:t>
            </a:r>
            <a:r>
              <a:rPr lang="en-US" i="1" dirty="0" err="1"/>
              <a:t>ollii</a:t>
            </a:r>
            <a:r>
              <a:rPr lang="en-US" i="1" dirty="0"/>
              <a:t> 				</a:t>
            </a:r>
            <a:r>
              <a:rPr lang="en-US" b="1" i="1" dirty="0" err="1">
                <a:solidFill>
                  <a:srgbClr val="FF0000"/>
                </a:solidFill>
              </a:rPr>
              <a:t>iežas</a:t>
            </a:r>
            <a:r>
              <a:rPr lang="en-US" i="1" dirty="0">
                <a:solidFill>
                  <a:srgbClr val="FF0000"/>
                </a:solidFill>
              </a:rPr>
              <a:t> 			</a:t>
            </a:r>
            <a:r>
              <a:rPr lang="en-US" b="1" i="1" dirty="0" err="1"/>
              <a:t>latnjii</a:t>
            </a:r>
            <a:endParaRPr lang="en-US" i="1" dirty="0"/>
          </a:p>
          <a:p>
            <a:pPr marL="0" indent="0">
              <a:buNone/>
            </a:pPr>
            <a:r>
              <a:rPr lang="en-US" dirty="0"/>
              <a:t>		</a:t>
            </a:r>
            <a:r>
              <a:rPr lang="en-US" sz="1650" b="1" dirty="0" err="1"/>
              <a:t>Kátjá.</a:t>
            </a:r>
            <a:r>
              <a:rPr lang="en-US" sz="1650" b="1" cap="small" dirty="0" err="1"/>
              <a:t>nom</a:t>
            </a:r>
            <a:r>
              <a:rPr lang="en-US" sz="1650" dirty="0"/>
              <a:t> 	reach.</a:t>
            </a:r>
            <a:r>
              <a:rPr lang="en-US" sz="1650" cap="small" dirty="0"/>
              <a:t>ind.pret.3s</a:t>
            </a:r>
            <a:r>
              <a:rPr lang="en-US" sz="1650" dirty="0"/>
              <a:t> </a:t>
            </a:r>
            <a:r>
              <a:rPr lang="en-US" sz="1650" b="1" cap="small" dirty="0"/>
              <a:t>refl.gen.3s 	</a:t>
            </a:r>
            <a:r>
              <a:rPr lang="en-US" sz="1650" b="1" dirty="0" err="1"/>
              <a:t>room.</a:t>
            </a:r>
            <a:r>
              <a:rPr lang="en-US" sz="1650" b="1" cap="small" dirty="0" err="1"/>
              <a:t>ill.sg</a:t>
            </a:r>
            <a:r>
              <a:rPr lang="en-US" sz="1650" dirty="0"/>
              <a:t> 	</a:t>
            </a:r>
          </a:p>
          <a:p>
            <a:pPr marL="0" indent="0">
              <a:buNone/>
            </a:pPr>
            <a:r>
              <a:rPr lang="en-US" dirty="0"/>
              <a:t>		‘</a:t>
            </a:r>
            <a:r>
              <a:rPr lang="en-US" b="1" dirty="0" err="1">
                <a:solidFill>
                  <a:srgbClr val="FF0000"/>
                </a:solidFill>
              </a:rPr>
              <a:t>Kátjá</a:t>
            </a:r>
            <a:r>
              <a:rPr lang="en-US" dirty="0"/>
              <a:t>...</a:t>
            </a:r>
            <a:r>
              <a:rPr lang="en-US" dirty="0">
                <a:solidFill>
                  <a:srgbClr val="0000FF"/>
                </a:solidFill>
              </a:rPr>
              <a:t> </a:t>
            </a:r>
            <a:r>
              <a:rPr lang="en-US" dirty="0"/>
              <a:t>got to </a:t>
            </a:r>
            <a:r>
              <a:rPr lang="en-US" b="1" dirty="0">
                <a:solidFill>
                  <a:srgbClr val="FF0000"/>
                </a:solidFill>
              </a:rPr>
              <a:t>her</a:t>
            </a:r>
            <a:r>
              <a:rPr lang="en-US" b="1" dirty="0">
                <a:solidFill>
                  <a:srgbClr val="0000FF"/>
                </a:solidFill>
              </a:rPr>
              <a:t> </a:t>
            </a:r>
            <a:r>
              <a:rPr lang="en-US" b="1" dirty="0"/>
              <a:t>room</a:t>
            </a:r>
            <a:r>
              <a:rPr lang="en-US" dirty="0"/>
              <a:t>’</a:t>
            </a:r>
          </a:p>
          <a:p>
            <a:pPr marL="0" indent="0">
              <a:buNone/>
            </a:pPr>
            <a:endParaRPr lang="en-US" sz="1425" dirty="0"/>
          </a:p>
          <a:p>
            <a:pPr marL="0" indent="0">
              <a:buNone/>
            </a:pPr>
            <a:endParaRPr lang="en-US" dirty="0"/>
          </a:p>
          <a:p>
            <a:pPr marL="0" indent="0">
              <a:buNone/>
            </a:pPr>
            <a:endParaRPr lang="nb-NO" dirty="0"/>
          </a:p>
        </p:txBody>
      </p:sp>
      <p:sp>
        <p:nvSpPr>
          <p:cNvPr id="30" name="Freeform 29"/>
          <p:cNvSpPr/>
          <p:nvPr/>
        </p:nvSpPr>
        <p:spPr>
          <a:xfrm>
            <a:off x="2364442" y="3410244"/>
            <a:ext cx="2767853" cy="338787"/>
          </a:xfrm>
          <a:custGeom>
            <a:avLst/>
            <a:gdLst>
              <a:gd name="connsiteX0" fmla="*/ 1016000 w 1016000"/>
              <a:gd name="connsiteY0" fmla="*/ 451716 h 451716"/>
              <a:gd name="connsiteX1" fmla="*/ 606778 w 1016000"/>
              <a:gd name="connsiteY1" fmla="*/ 161 h 451716"/>
              <a:gd name="connsiteX2" fmla="*/ 0 w 1016000"/>
              <a:gd name="connsiteY2" fmla="*/ 395272 h 451716"/>
            </a:gdLst>
            <a:ahLst/>
            <a:cxnLst>
              <a:cxn ang="0">
                <a:pos x="connsiteX0" y="connsiteY0"/>
              </a:cxn>
              <a:cxn ang="0">
                <a:pos x="connsiteX1" y="connsiteY1"/>
              </a:cxn>
              <a:cxn ang="0">
                <a:pos x="connsiteX2" y="connsiteY2"/>
              </a:cxn>
            </a:cxnLst>
            <a:rect l="l" t="t" r="r" b="b"/>
            <a:pathLst>
              <a:path w="1016000" h="451716">
                <a:moveTo>
                  <a:pt x="1016000" y="451716"/>
                </a:moveTo>
                <a:cubicBezTo>
                  <a:pt x="896055" y="230642"/>
                  <a:pt x="776111" y="9568"/>
                  <a:pt x="606778" y="161"/>
                </a:cubicBezTo>
                <a:cubicBezTo>
                  <a:pt x="437445" y="-9246"/>
                  <a:pt x="0" y="395272"/>
                  <a:pt x="0" y="395272"/>
                </a:cubicBezTo>
              </a:path>
            </a:pathLst>
          </a:custGeom>
          <a:noFill/>
          <a:ln w="57150" cmpd="sng">
            <a:solidFill>
              <a:srgbClr val="8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sz="1350"/>
          </a:p>
        </p:txBody>
      </p:sp>
      <p:sp>
        <p:nvSpPr>
          <p:cNvPr id="31" name="Freeform 30"/>
          <p:cNvSpPr/>
          <p:nvPr/>
        </p:nvSpPr>
        <p:spPr>
          <a:xfrm>
            <a:off x="2476500" y="1822506"/>
            <a:ext cx="4000500" cy="434052"/>
          </a:xfrm>
          <a:custGeom>
            <a:avLst/>
            <a:gdLst>
              <a:gd name="connsiteX0" fmla="*/ 1016000 w 1016000"/>
              <a:gd name="connsiteY0" fmla="*/ 451716 h 451716"/>
              <a:gd name="connsiteX1" fmla="*/ 606778 w 1016000"/>
              <a:gd name="connsiteY1" fmla="*/ 161 h 451716"/>
              <a:gd name="connsiteX2" fmla="*/ 0 w 1016000"/>
              <a:gd name="connsiteY2" fmla="*/ 395272 h 451716"/>
            </a:gdLst>
            <a:ahLst/>
            <a:cxnLst>
              <a:cxn ang="0">
                <a:pos x="connsiteX0" y="connsiteY0"/>
              </a:cxn>
              <a:cxn ang="0">
                <a:pos x="connsiteX1" y="connsiteY1"/>
              </a:cxn>
              <a:cxn ang="0">
                <a:pos x="connsiteX2" y="connsiteY2"/>
              </a:cxn>
            </a:cxnLst>
            <a:rect l="l" t="t" r="r" b="b"/>
            <a:pathLst>
              <a:path w="1016000" h="451716">
                <a:moveTo>
                  <a:pt x="1016000" y="451716"/>
                </a:moveTo>
                <a:cubicBezTo>
                  <a:pt x="896055" y="230642"/>
                  <a:pt x="776111" y="9568"/>
                  <a:pt x="606778" y="161"/>
                </a:cubicBezTo>
                <a:cubicBezTo>
                  <a:pt x="437445" y="-9246"/>
                  <a:pt x="0" y="395272"/>
                  <a:pt x="0" y="395272"/>
                </a:cubicBezTo>
              </a:path>
            </a:pathLst>
          </a:custGeom>
          <a:noFill/>
          <a:ln w="57150" cmpd="sng">
            <a:solidFill>
              <a:srgbClr val="0000FF"/>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sz="1350" dirty="0"/>
          </a:p>
        </p:txBody>
      </p:sp>
      <p:sp>
        <p:nvSpPr>
          <p:cNvPr id="4" name="Rounded Rectangular Callout 3"/>
          <p:cNvSpPr/>
          <p:nvPr/>
        </p:nvSpPr>
        <p:spPr>
          <a:xfrm>
            <a:off x="31530" y="1408385"/>
            <a:ext cx="1292772" cy="1429407"/>
          </a:xfrm>
          <a:prstGeom prst="wedgeRoundRectCallout">
            <a:avLst>
              <a:gd name="adj1" fmla="val 28480"/>
              <a:gd name="adj2" fmla="val -75978"/>
              <a:gd name="adj3" fmla="val 16667"/>
            </a:avLst>
          </a:prstGeom>
          <a:noFill/>
          <a:ln w="38100">
            <a:solidFill>
              <a:srgbClr val="4248F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err="1">
                <a:solidFill>
                  <a:srgbClr val="0000FF"/>
                </a:solidFill>
              </a:rPr>
              <a:t>NPx</a:t>
            </a:r>
            <a:r>
              <a:rPr lang="en-US" dirty="0"/>
              <a:t> </a:t>
            </a:r>
            <a:r>
              <a:rPr lang="en-US" dirty="0">
                <a:solidFill>
                  <a:srgbClr val="0000FF"/>
                </a:solidFill>
              </a:rPr>
              <a:t>= Noun + Possessive suffix</a:t>
            </a:r>
          </a:p>
        </p:txBody>
      </p:sp>
      <p:sp>
        <p:nvSpPr>
          <p:cNvPr id="7" name="Rounded Rectangular Callout 6"/>
          <p:cNvSpPr/>
          <p:nvPr/>
        </p:nvSpPr>
        <p:spPr>
          <a:xfrm>
            <a:off x="7323302" y="1107802"/>
            <a:ext cx="1789167" cy="1429407"/>
          </a:xfrm>
          <a:prstGeom prst="wedgeRoundRectCallout">
            <a:avLst>
              <a:gd name="adj1" fmla="val -154117"/>
              <a:gd name="adj2" fmla="val -53919"/>
              <a:gd name="adj3" fmla="val 16667"/>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err="1">
                <a:solidFill>
                  <a:srgbClr val="FF0000"/>
                </a:solidFill>
              </a:rPr>
              <a:t>ReflN</a:t>
            </a:r>
            <a:r>
              <a:rPr lang="en-US" dirty="0"/>
              <a:t> </a:t>
            </a:r>
            <a:r>
              <a:rPr lang="en-US" dirty="0">
                <a:solidFill>
                  <a:srgbClr val="FF0000"/>
                </a:solidFill>
              </a:rPr>
              <a:t>= Reflexive genitive pronoun + Noun</a:t>
            </a:r>
          </a:p>
        </p:txBody>
      </p:sp>
    </p:spTree>
    <p:extLst>
      <p:ext uri="{BB962C8B-B14F-4D97-AF65-F5344CB8AC3E}">
        <p14:creationId xmlns:p14="http://schemas.microsoft.com/office/powerpoint/2010/main" val="27465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300" y="225156"/>
            <a:ext cx="3292100" cy="912695"/>
          </a:xfrm>
        </p:spPr>
        <p:txBody>
          <a:bodyPr/>
          <a:lstStyle/>
          <a:p>
            <a:r>
              <a:rPr lang="en-US" dirty="0"/>
              <a:t>About the author: </a:t>
            </a:r>
            <a:r>
              <a:rPr lang="en-US" dirty="0" err="1"/>
              <a:t>Máret</a:t>
            </a:r>
            <a:r>
              <a:rPr lang="en-US" dirty="0"/>
              <a:t> </a:t>
            </a:r>
            <a:r>
              <a:rPr lang="en-US" dirty="0" err="1"/>
              <a:t>Ánne</a:t>
            </a:r>
            <a:r>
              <a:rPr lang="en-US" dirty="0"/>
              <a:t> Sara</a:t>
            </a:r>
          </a:p>
        </p:txBody>
      </p:sp>
      <p:sp>
        <p:nvSpPr>
          <p:cNvPr id="3" name="Content Placeholder 2"/>
          <p:cNvSpPr>
            <a:spLocks noGrp="1"/>
          </p:cNvSpPr>
          <p:nvPr>
            <p:ph idx="1"/>
          </p:nvPr>
        </p:nvSpPr>
        <p:spPr>
          <a:xfrm>
            <a:off x="670300" y="1313387"/>
            <a:ext cx="3873991" cy="3674249"/>
          </a:xfrm>
        </p:spPr>
        <p:txBody>
          <a:bodyPr/>
          <a:lstStyle/>
          <a:p>
            <a:r>
              <a:rPr lang="en-US" dirty="0"/>
              <a:t>Born 1983, </a:t>
            </a:r>
            <a:r>
              <a:rPr lang="en-US" dirty="0" err="1"/>
              <a:t>Kautokeino</a:t>
            </a:r>
            <a:endParaRPr lang="en-US" dirty="0"/>
          </a:p>
          <a:p>
            <a:r>
              <a:rPr lang="en-US" dirty="0"/>
              <a:t>Visual artist, featured at </a:t>
            </a:r>
            <a:r>
              <a:rPr lang="en-US" dirty="0" err="1"/>
              <a:t>Documenta</a:t>
            </a:r>
            <a:r>
              <a:rPr lang="en-US" dirty="0"/>
              <a:t> 14</a:t>
            </a:r>
          </a:p>
          <a:p>
            <a:r>
              <a:rPr lang="en-US" dirty="0"/>
              <a:t>Sister of </a:t>
            </a:r>
            <a:r>
              <a:rPr lang="en-US" dirty="0" err="1"/>
              <a:t>Jovsset</a:t>
            </a:r>
            <a:r>
              <a:rPr lang="en-US" dirty="0"/>
              <a:t> </a:t>
            </a:r>
            <a:r>
              <a:rPr lang="en-US" dirty="0" err="1"/>
              <a:t>Ánte</a:t>
            </a:r>
            <a:r>
              <a:rPr lang="en-US" dirty="0"/>
              <a:t> Sara, on trial for refusal to slaughter his reindeer</a:t>
            </a:r>
          </a:p>
          <a:p>
            <a:r>
              <a:rPr lang="en-US" dirty="0"/>
              <a:t>Family featured in NRK minute-by-minute week-long documentary of reindeer migration in April 2017</a:t>
            </a:r>
          </a:p>
          <a:p>
            <a:r>
              <a:rPr lang="en-US" dirty="0"/>
              <a:t>http://</a:t>
            </a:r>
            <a:r>
              <a:rPr lang="en-US" dirty="0" err="1"/>
              <a:t>www.maretannesara.com</a:t>
            </a:r>
            <a:r>
              <a:rPr lang="en-US" dirty="0"/>
              <a:t>/ </a:t>
            </a:r>
          </a:p>
        </p:txBody>
      </p:sp>
      <p:pic>
        <p:nvPicPr>
          <p:cNvPr id="4" name="Picture 3"/>
          <p:cNvPicPr>
            <a:picLocks noChangeAspect="1"/>
          </p:cNvPicPr>
          <p:nvPr/>
        </p:nvPicPr>
        <p:blipFill>
          <a:blip r:embed="rId2"/>
          <a:stretch>
            <a:fillRect/>
          </a:stretch>
        </p:blipFill>
        <p:spPr>
          <a:xfrm>
            <a:off x="4819135" y="0"/>
            <a:ext cx="4324865" cy="5143500"/>
          </a:xfrm>
          <a:prstGeom prst="rect">
            <a:avLst/>
          </a:prstGeom>
        </p:spPr>
      </p:pic>
    </p:spTree>
    <p:extLst>
      <p:ext uri="{BB962C8B-B14F-4D97-AF65-F5344CB8AC3E}">
        <p14:creationId xmlns:p14="http://schemas.microsoft.com/office/powerpoint/2010/main" val="1314997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sessive affixes.png"/>
          <p:cNvPicPr>
            <a:picLocks noChangeAspect="1"/>
          </p:cNvPicPr>
          <p:nvPr/>
        </p:nvPicPr>
        <p:blipFill rotWithShape="1">
          <a:blip r:embed="rId2">
            <a:extLst>
              <a:ext uri="{28A0092B-C50C-407E-A947-70E740481C1C}">
                <a14:useLocalDpi xmlns:a14="http://schemas.microsoft.com/office/drawing/2010/main" val="0"/>
              </a:ext>
            </a:extLst>
          </a:blip>
          <a:srcRect l="5111"/>
          <a:stretch/>
        </p:blipFill>
        <p:spPr>
          <a:xfrm>
            <a:off x="1310640" y="1503045"/>
            <a:ext cx="6507480" cy="3441538"/>
          </a:xfrm>
          <a:prstGeom prst="rect">
            <a:avLst/>
          </a:prstGeom>
        </p:spPr>
      </p:pic>
      <p:sp>
        <p:nvSpPr>
          <p:cNvPr id="5" name="Title 4"/>
          <p:cNvSpPr>
            <a:spLocks noGrp="1"/>
          </p:cNvSpPr>
          <p:nvPr>
            <p:ph type="title"/>
          </p:nvPr>
        </p:nvSpPr>
        <p:spPr/>
        <p:txBody>
          <a:bodyPr/>
          <a:lstStyle/>
          <a:p>
            <a:r>
              <a:rPr lang="nb-NO" dirty="0"/>
              <a:t>WALS </a:t>
            </a:r>
            <a:r>
              <a:rPr lang="nb-NO" dirty="0" err="1"/>
              <a:t>Feature</a:t>
            </a:r>
            <a:r>
              <a:rPr lang="nb-NO" dirty="0"/>
              <a:t> 57a: Possessive </a:t>
            </a:r>
            <a:r>
              <a:rPr lang="nb-NO" dirty="0" err="1"/>
              <a:t>affixes</a:t>
            </a:r>
            <a:endParaRPr lang="nb-NO" dirty="0"/>
          </a:p>
        </p:txBody>
      </p:sp>
      <p:sp>
        <p:nvSpPr>
          <p:cNvPr id="6" name="Down Arrow 5"/>
          <p:cNvSpPr/>
          <p:nvPr/>
        </p:nvSpPr>
        <p:spPr>
          <a:xfrm>
            <a:off x="1950720" y="1264920"/>
            <a:ext cx="274320" cy="42672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7" name="TextBox 6"/>
          <p:cNvSpPr txBox="1"/>
          <p:nvPr/>
        </p:nvSpPr>
        <p:spPr>
          <a:xfrm>
            <a:off x="2118360" y="1264920"/>
            <a:ext cx="1061509" cy="300082"/>
          </a:xfrm>
          <a:prstGeom prst="rect">
            <a:avLst/>
          </a:prstGeom>
          <a:noFill/>
        </p:spPr>
        <p:txBody>
          <a:bodyPr wrap="none" rtlCol="0">
            <a:spAutoFit/>
          </a:bodyPr>
          <a:lstStyle/>
          <a:p>
            <a:r>
              <a:rPr lang="nb-NO" sz="1350" dirty="0"/>
              <a:t>North </a:t>
            </a:r>
            <a:r>
              <a:rPr lang="nb-NO" sz="1350" dirty="0" err="1"/>
              <a:t>Saami</a:t>
            </a:r>
            <a:endParaRPr lang="nb-NO" sz="1350" dirty="0"/>
          </a:p>
        </p:txBody>
      </p:sp>
    </p:spTree>
    <p:extLst>
      <p:ext uri="{BB962C8B-B14F-4D97-AF65-F5344CB8AC3E}">
        <p14:creationId xmlns:p14="http://schemas.microsoft.com/office/powerpoint/2010/main" val="1131655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0300" y="225156"/>
            <a:ext cx="7880116" cy="710265"/>
          </a:xfrm>
        </p:spPr>
        <p:txBody>
          <a:bodyPr>
            <a:normAutofit fontScale="90000"/>
          </a:bodyPr>
          <a:lstStyle/>
          <a:p>
            <a:r>
              <a:rPr lang="en-US" dirty="0" err="1"/>
              <a:t>ReflN</a:t>
            </a:r>
            <a:r>
              <a:rPr lang="en-US" dirty="0"/>
              <a:t> components = 9 + 10 items otherwise needed</a:t>
            </a:r>
            <a:br>
              <a:rPr lang="en-US" dirty="0"/>
            </a:br>
            <a:r>
              <a:rPr lang="en-US" dirty="0"/>
              <a:t>reflexive Genitive pronoun + noun inflection</a:t>
            </a:r>
            <a:r>
              <a:rPr lang="en-GB" dirty="0"/>
              <a:t>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38325181"/>
              </p:ext>
            </p:extLst>
          </p:nvPr>
        </p:nvGraphicFramePr>
        <p:xfrm>
          <a:off x="670300" y="1064260"/>
          <a:ext cx="7888288" cy="4079240"/>
        </p:xfrm>
        <a:graphic>
          <a:graphicData uri="http://schemas.openxmlformats.org/drawingml/2006/table">
            <a:tbl>
              <a:tblPr firstRow="1" bandRow="1">
                <a:tableStyleId>{5C22544A-7EE6-4342-B048-85BDC9FD1C3A}</a:tableStyleId>
              </a:tblPr>
              <a:tblGrid>
                <a:gridCol w="1972072">
                  <a:extLst>
                    <a:ext uri="{9D8B030D-6E8A-4147-A177-3AD203B41FA5}">
                      <a16:colId xmlns:a16="http://schemas.microsoft.com/office/drawing/2014/main" val="20000"/>
                    </a:ext>
                  </a:extLst>
                </a:gridCol>
                <a:gridCol w="1972072">
                  <a:extLst>
                    <a:ext uri="{9D8B030D-6E8A-4147-A177-3AD203B41FA5}">
                      <a16:colId xmlns:a16="http://schemas.microsoft.com/office/drawing/2014/main" val="20001"/>
                    </a:ext>
                  </a:extLst>
                </a:gridCol>
                <a:gridCol w="1972072">
                  <a:extLst>
                    <a:ext uri="{9D8B030D-6E8A-4147-A177-3AD203B41FA5}">
                      <a16:colId xmlns:a16="http://schemas.microsoft.com/office/drawing/2014/main" val="20002"/>
                    </a:ext>
                  </a:extLst>
                </a:gridCol>
                <a:gridCol w="1972072">
                  <a:extLst>
                    <a:ext uri="{9D8B030D-6E8A-4147-A177-3AD203B41FA5}">
                      <a16:colId xmlns:a16="http://schemas.microsoft.com/office/drawing/2014/main" val="20003"/>
                    </a:ext>
                  </a:extLst>
                </a:gridCol>
              </a:tblGrid>
              <a:tr h="370840">
                <a:tc gridSpan="2">
                  <a:txBody>
                    <a:bodyPr/>
                    <a:lstStyle/>
                    <a:p>
                      <a:r>
                        <a:rPr lang="en-US" sz="1800" b="1" kern="1200" dirty="0">
                          <a:solidFill>
                            <a:schemeClr val="lt1"/>
                          </a:solidFill>
                          <a:effectLst/>
                          <a:latin typeface="+mn-lt"/>
                          <a:ea typeface="+mn-ea"/>
                          <a:cs typeface="+mn-cs"/>
                        </a:rPr>
                        <a:t>Paradigm of reflexive genitive pronoun</a:t>
                      </a:r>
                      <a:r>
                        <a:rPr lang="en-GB" dirty="0">
                          <a:effectLst/>
                        </a:rPr>
                        <a:t> </a:t>
                      </a:r>
                      <a:endParaRPr lang="en-US" dirty="0"/>
                    </a:p>
                  </a:txBody>
                  <a:tcPr/>
                </a:tc>
                <a:tc hMerge="1">
                  <a:txBody>
                    <a:bodyPr/>
                    <a:lstStyle/>
                    <a:p>
                      <a:endParaRPr lang="en-US" dirty="0"/>
                    </a:p>
                  </a:txBody>
                  <a:tcPr/>
                </a:tc>
                <a:tc gridSpan="2">
                  <a:txBody>
                    <a:bodyPr/>
                    <a:lstStyle/>
                    <a:p>
                      <a:r>
                        <a:rPr lang="en-US" sz="1800" b="1" kern="1200" dirty="0">
                          <a:solidFill>
                            <a:schemeClr val="lt1"/>
                          </a:solidFill>
                          <a:effectLst/>
                          <a:latin typeface="+mn-lt"/>
                          <a:ea typeface="+mn-ea"/>
                          <a:cs typeface="+mn-cs"/>
                        </a:rPr>
                        <a:t>Paradigm of noun </a:t>
                      </a:r>
                      <a:r>
                        <a:rPr lang="en-US" sz="1800" b="1" i="1" kern="1200" dirty="0" err="1">
                          <a:solidFill>
                            <a:schemeClr val="lt1"/>
                          </a:solidFill>
                          <a:effectLst/>
                          <a:latin typeface="+mn-lt"/>
                          <a:ea typeface="+mn-ea"/>
                          <a:cs typeface="+mn-cs"/>
                        </a:rPr>
                        <a:t>guoibmi</a:t>
                      </a:r>
                      <a:r>
                        <a:rPr lang="en-US" sz="1800" b="1" kern="1200" dirty="0">
                          <a:solidFill>
                            <a:schemeClr val="lt1"/>
                          </a:solidFill>
                          <a:effectLst/>
                          <a:latin typeface="+mn-lt"/>
                          <a:ea typeface="+mn-ea"/>
                          <a:cs typeface="+mn-cs"/>
                        </a:rPr>
                        <a:t> “partner”</a:t>
                      </a:r>
                      <a:r>
                        <a:rPr lang="en-GB" dirty="0">
                          <a:effectLst/>
                        </a:rPr>
                        <a:t> </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spcAft>
                          <a:spcPts val="0"/>
                        </a:spcAft>
                      </a:pPr>
                      <a:r>
                        <a:rPr lang="en-US" sz="2000" cap="small">
                          <a:effectLst/>
                          <a:latin typeface="Cambria" charset="0"/>
                          <a:ea typeface="ＭＳ 明朝" charset="-128"/>
                          <a:cs typeface="Times New Roman" charset="0"/>
                        </a:rPr>
                        <a:t>1sg</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ieža-n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a:effectLst/>
                          <a:latin typeface="Cambria" charset="0"/>
                          <a:ea typeface="ＭＳ 明朝" charset="-128"/>
                          <a:cs typeface="Times New Roman" charset="0"/>
                        </a:rPr>
                        <a:t>nom.sg</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guoibmi</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1"/>
                  </a:ext>
                </a:extLst>
              </a:tr>
              <a:tr h="370840">
                <a:tc>
                  <a:txBody>
                    <a:bodyPr/>
                    <a:lstStyle/>
                    <a:p>
                      <a:pPr>
                        <a:spcAft>
                          <a:spcPts val="0"/>
                        </a:spcAft>
                      </a:pPr>
                      <a:r>
                        <a:rPr lang="en-US" sz="2000" cap="small">
                          <a:effectLst/>
                          <a:latin typeface="Cambria" charset="0"/>
                          <a:ea typeface="ＭＳ 明朝" charset="-128"/>
                          <a:cs typeface="Times New Roman" charset="0"/>
                        </a:rPr>
                        <a:t>2sg</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dirty="0" err="1">
                          <a:effectLst/>
                          <a:latin typeface="Cambria" charset="0"/>
                          <a:ea typeface="ＭＳ 明朝" charset="-128"/>
                          <a:cs typeface="Times New Roman" charset="0"/>
                        </a:rPr>
                        <a:t>ieža</a:t>
                      </a:r>
                      <a:r>
                        <a:rPr lang="en-US" sz="2000" i="1" dirty="0">
                          <a:effectLst/>
                          <a:latin typeface="Cambria" charset="0"/>
                          <a:ea typeface="ＭＳ 明朝" charset="-128"/>
                          <a:cs typeface="Times New Roman" charset="0"/>
                        </a:rPr>
                        <a:t>-t</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a:effectLst/>
                          <a:latin typeface="Cambria" charset="0"/>
                          <a:ea typeface="ＭＳ 明朝" charset="-128"/>
                          <a:cs typeface="Times New Roman" charset="0"/>
                        </a:rPr>
                        <a:t>gen.sg=acc.sg</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guoimmi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2"/>
                  </a:ext>
                </a:extLst>
              </a:tr>
              <a:tr h="370840">
                <a:tc>
                  <a:txBody>
                    <a:bodyPr/>
                    <a:lstStyle/>
                    <a:p>
                      <a:pPr>
                        <a:spcAft>
                          <a:spcPts val="0"/>
                        </a:spcAft>
                      </a:pPr>
                      <a:r>
                        <a:rPr lang="en-US" sz="2000" cap="small">
                          <a:effectLst/>
                          <a:latin typeface="Cambria" charset="0"/>
                          <a:ea typeface="ＭＳ 明朝" charset="-128"/>
                          <a:cs typeface="Times New Roman" charset="0"/>
                        </a:rPr>
                        <a:t>3sg</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dirty="0" err="1">
                          <a:effectLst/>
                          <a:latin typeface="Cambria" charset="0"/>
                          <a:ea typeface="ＭＳ 明朝" charset="-128"/>
                          <a:cs typeface="Times New Roman" charset="0"/>
                        </a:rPr>
                        <a:t>ieža</a:t>
                      </a:r>
                      <a:r>
                        <a:rPr lang="en-US" sz="2000" i="1" dirty="0">
                          <a:effectLst/>
                          <a:latin typeface="Cambria" charset="0"/>
                          <a:ea typeface="ＭＳ 明朝" charset="-128"/>
                          <a:cs typeface="Times New Roman" charset="0"/>
                        </a:rPr>
                        <a:t>-s</a:t>
                      </a:r>
                      <a:endParaRPr lang="en-GB" sz="20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a:effectLst/>
                          <a:latin typeface="Cambria" charset="0"/>
                          <a:ea typeface="ＭＳ 明朝" charset="-128"/>
                          <a:cs typeface="Times New Roman" charset="0"/>
                        </a:rPr>
                        <a:t>ill.sg</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guoibmá-i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3"/>
                  </a:ext>
                </a:extLst>
              </a:tr>
              <a:tr h="370840">
                <a:tc>
                  <a:txBody>
                    <a:bodyPr/>
                    <a:lstStyle/>
                    <a:p>
                      <a:pPr>
                        <a:spcAft>
                          <a:spcPts val="0"/>
                        </a:spcAft>
                      </a:pPr>
                      <a:r>
                        <a:rPr lang="en-US" sz="2000" cap="small">
                          <a:effectLst/>
                          <a:latin typeface="Cambria" charset="0"/>
                          <a:ea typeface="ＭＳ 明朝" charset="-128"/>
                          <a:cs typeface="Times New Roman" charset="0"/>
                        </a:rPr>
                        <a:t>1du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ieža-me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a:effectLst/>
                          <a:latin typeface="Cambria" charset="0"/>
                          <a:ea typeface="ＭＳ 明朝" charset="-128"/>
                          <a:cs typeface="Times New Roman" charset="0"/>
                        </a:rPr>
                        <a:t>loc.sg</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guoimmi-s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4"/>
                  </a:ext>
                </a:extLst>
              </a:tr>
              <a:tr h="370840">
                <a:tc>
                  <a:txBody>
                    <a:bodyPr/>
                    <a:lstStyle/>
                    <a:p>
                      <a:pPr>
                        <a:spcAft>
                          <a:spcPts val="0"/>
                        </a:spcAft>
                      </a:pPr>
                      <a:r>
                        <a:rPr lang="en-US" sz="2000" cap="small">
                          <a:effectLst/>
                          <a:latin typeface="Cambria" charset="0"/>
                          <a:ea typeface="ＭＳ 明朝" charset="-128"/>
                          <a:cs typeface="Times New Roman" charset="0"/>
                        </a:rPr>
                        <a:t>2du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ieža-de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a:effectLst/>
                          <a:latin typeface="Cambria" charset="0"/>
                          <a:ea typeface="ＭＳ 明朝" charset="-128"/>
                          <a:cs typeface="Times New Roman" charset="0"/>
                        </a:rPr>
                        <a:t>com.sg=loc.pl</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guimmi-in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5"/>
                  </a:ext>
                </a:extLst>
              </a:tr>
              <a:tr h="370840">
                <a:tc>
                  <a:txBody>
                    <a:bodyPr/>
                    <a:lstStyle/>
                    <a:p>
                      <a:pPr>
                        <a:spcAft>
                          <a:spcPts val="0"/>
                        </a:spcAft>
                      </a:pPr>
                      <a:r>
                        <a:rPr lang="en-US" sz="2000" cap="small">
                          <a:effectLst/>
                          <a:latin typeface="Cambria" charset="0"/>
                          <a:ea typeface="ＭＳ 明朝" charset="-128"/>
                          <a:cs typeface="Times New Roman" charset="0"/>
                        </a:rPr>
                        <a:t>3du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ieža-ska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a:effectLst/>
                          <a:latin typeface="Cambria" charset="0"/>
                          <a:ea typeface="ＭＳ 明朝" charset="-128"/>
                          <a:cs typeface="Times New Roman" charset="0"/>
                        </a:rPr>
                        <a:t>nom.pl</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guoimmi-t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6"/>
                  </a:ext>
                </a:extLst>
              </a:tr>
              <a:tr h="370840">
                <a:tc>
                  <a:txBody>
                    <a:bodyPr/>
                    <a:lstStyle/>
                    <a:p>
                      <a:pPr>
                        <a:spcAft>
                          <a:spcPts val="0"/>
                        </a:spcAft>
                      </a:pPr>
                      <a:r>
                        <a:rPr lang="en-US" sz="2000" cap="small">
                          <a:effectLst/>
                          <a:latin typeface="Cambria" charset="0"/>
                          <a:ea typeface="ＭＳ 明朝" charset="-128"/>
                          <a:cs typeface="Times New Roman" charset="0"/>
                        </a:rPr>
                        <a:t>1pl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ieža-met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a:effectLst/>
                          <a:latin typeface="Cambria" charset="0"/>
                          <a:ea typeface="ＭＳ 明朝" charset="-128"/>
                          <a:cs typeface="Times New Roman" charset="0"/>
                        </a:rPr>
                        <a:t>gen.pl=acc.pl</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guimmi-id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7"/>
                  </a:ext>
                </a:extLst>
              </a:tr>
              <a:tr h="370840">
                <a:tc>
                  <a:txBody>
                    <a:bodyPr/>
                    <a:lstStyle/>
                    <a:p>
                      <a:pPr>
                        <a:spcAft>
                          <a:spcPts val="0"/>
                        </a:spcAft>
                      </a:pPr>
                      <a:r>
                        <a:rPr lang="en-US" sz="2000" cap="small">
                          <a:effectLst/>
                          <a:latin typeface="Cambria" charset="0"/>
                          <a:ea typeface="ＭＳ 明朝" charset="-128"/>
                          <a:cs typeface="Times New Roman" charset="0"/>
                        </a:rPr>
                        <a:t>2pl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ieža-det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a:effectLst/>
                          <a:latin typeface="Cambria" charset="0"/>
                          <a:ea typeface="ＭＳ 明朝" charset="-128"/>
                          <a:cs typeface="Times New Roman" charset="0"/>
                        </a:rPr>
                        <a:t>ill.pl</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guimmi-ide </a:t>
                      </a:r>
                      <a:endParaRPr lang="en-GB" sz="200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8"/>
                  </a:ext>
                </a:extLst>
              </a:tr>
              <a:tr h="370840">
                <a:tc>
                  <a:txBody>
                    <a:bodyPr/>
                    <a:lstStyle/>
                    <a:p>
                      <a:pPr>
                        <a:spcAft>
                          <a:spcPts val="0"/>
                        </a:spcAft>
                      </a:pPr>
                      <a:r>
                        <a:rPr lang="en-US" sz="2000" cap="small">
                          <a:effectLst/>
                          <a:latin typeface="Cambria" charset="0"/>
                          <a:ea typeface="ＭＳ 明朝" charset="-128"/>
                          <a:cs typeface="Times New Roman" charset="0"/>
                        </a:rPr>
                        <a:t>3pl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a:effectLst/>
                          <a:latin typeface="Cambria" charset="0"/>
                          <a:ea typeface="ＭＳ 明朝" charset="-128"/>
                          <a:cs typeface="Times New Roman" charset="0"/>
                        </a:rPr>
                        <a:t>ieža-set</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a:effectLst/>
                          <a:latin typeface="Cambria" charset="0"/>
                          <a:ea typeface="ＭＳ 明朝" charset="-128"/>
                          <a:cs typeface="Times New Roman" charset="0"/>
                        </a:rPr>
                        <a:t>com.pl</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dirty="0" err="1">
                          <a:effectLst/>
                          <a:latin typeface="Cambria" charset="0"/>
                          <a:ea typeface="ＭＳ 明朝" charset="-128"/>
                          <a:cs typeface="Times New Roman" charset="0"/>
                        </a:rPr>
                        <a:t>guimmi-iguin</a:t>
                      </a:r>
                      <a:r>
                        <a:rPr lang="en-US" sz="2000" i="1" dirty="0">
                          <a:effectLst/>
                          <a:latin typeface="Cambria" charset="0"/>
                          <a:ea typeface="ＭＳ 明朝" charset="-128"/>
                          <a:cs typeface="Times New Roman" charset="0"/>
                        </a:rPr>
                        <a:t> </a:t>
                      </a:r>
                      <a:endParaRPr lang="en-GB" sz="2000" dirty="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09"/>
                  </a:ext>
                </a:extLst>
              </a:tr>
              <a:tr h="370840">
                <a:tc>
                  <a:txBody>
                    <a:bodyPr/>
                    <a:lstStyle/>
                    <a:p>
                      <a:pPr>
                        <a:spcAft>
                          <a:spcPts val="0"/>
                        </a:spcAft>
                      </a:pPr>
                      <a:r>
                        <a:rPr lang="en-US" sz="2000">
                          <a:effectLst/>
                          <a:latin typeface="Cambria" charset="0"/>
                          <a:ea typeface="ＭＳ 明朝" charset="-128"/>
                          <a:cs typeface="Times New Roman" charset="0"/>
                        </a:rPr>
                        <a:t>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a:effectLst/>
                          <a:latin typeface="Cambria" charset="0"/>
                          <a:ea typeface="ＭＳ 明朝" charset="-128"/>
                          <a:cs typeface="Times New Roman" charset="0"/>
                        </a:rPr>
                        <a:t> </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cap="small">
                          <a:effectLst/>
                          <a:latin typeface="Cambria" charset="0"/>
                          <a:ea typeface="ＭＳ 明朝" charset="-128"/>
                          <a:cs typeface="Times New Roman" charset="0"/>
                        </a:rPr>
                        <a:t>ess</a:t>
                      </a:r>
                      <a:endParaRPr lang="en-GB"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i="1" dirty="0" err="1">
                          <a:effectLst/>
                          <a:latin typeface="Cambria" charset="0"/>
                          <a:ea typeface="ＭＳ 明朝" charset="-128"/>
                          <a:cs typeface="Times New Roman" charset="0"/>
                        </a:rPr>
                        <a:t>guoibmi</a:t>
                      </a:r>
                      <a:r>
                        <a:rPr lang="en-US" sz="2000" i="1" dirty="0">
                          <a:effectLst/>
                          <a:latin typeface="Cambria" charset="0"/>
                          <a:ea typeface="ＭＳ 明朝" charset="-128"/>
                          <a:cs typeface="Times New Roman" charset="0"/>
                        </a:rPr>
                        <a:t>-n</a:t>
                      </a:r>
                      <a:endParaRPr lang="en-GB" sz="2000" dirty="0">
                        <a:effectLst/>
                        <a:latin typeface="Cambria" charset="0"/>
                        <a:ea typeface="ＭＳ 明朝" charset="-128"/>
                        <a:cs typeface="Times New Roman" charset="0"/>
                      </a:endParaRPr>
                    </a:p>
                  </a:txBody>
                  <a:tcPr marL="68580" marR="68580"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51296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129" y="0"/>
            <a:ext cx="4802871" cy="5143500"/>
          </a:xfrm>
          <a:prstGeom prst="rect">
            <a:avLst/>
          </a:prstGeom>
        </p:spPr>
      </p:pic>
      <p:sp>
        <p:nvSpPr>
          <p:cNvPr id="5" name="TextBox 4"/>
          <p:cNvSpPr txBox="1"/>
          <p:nvPr/>
        </p:nvSpPr>
        <p:spPr>
          <a:xfrm>
            <a:off x="630621" y="1219200"/>
            <a:ext cx="3289738" cy="1200329"/>
          </a:xfrm>
          <a:prstGeom prst="rect">
            <a:avLst/>
          </a:prstGeom>
          <a:noFill/>
        </p:spPr>
        <p:txBody>
          <a:bodyPr wrap="square" rtlCol="0">
            <a:spAutoFit/>
          </a:bodyPr>
          <a:lstStyle/>
          <a:p>
            <a:r>
              <a:rPr lang="en-US" dirty="0"/>
              <a:t>Use of the </a:t>
            </a:r>
            <a:r>
              <a:rPr lang="en-US" dirty="0" err="1"/>
              <a:t>NPx</a:t>
            </a:r>
            <a:r>
              <a:rPr lang="en-US" dirty="0"/>
              <a:t> requires mastery of </a:t>
            </a:r>
            <a:r>
              <a:rPr lang="en-US" b="1" dirty="0"/>
              <a:t>81</a:t>
            </a:r>
            <a:r>
              <a:rPr lang="en-US" dirty="0"/>
              <a:t> additional unique forms, or a noun paradigm with </a:t>
            </a:r>
            <a:r>
              <a:rPr lang="en-US" b="1" dirty="0"/>
              <a:t>130</a:t>
            </a:r>
            <a:r>
              <a:rPr lang="en-US" dirty="0"/>
              <a:t> slots (instead of just 13)  </a:t>
            </a:r>
          </a:p>
        </p:txBody>
      </p:sp>
      <p:sp>
        <p:nvSpPr>
          <p:cNvPr id="6" name="TextBox 5"/>
          <p:cNvSpPr txBox="1"/>
          <p:nvPr/>
        </p:nvSpPr>
        <p:spPr>
          <a:xfrm>
            <a:off x="630621" y="2571750"/>
            <a:ext cx="3289738" cy="1754326"/>
          </a:xfrm>
          <a:prstGeom prst="rect">
            <a:avLst/>
          </a:prstGeom>
          <a:noFill/>
        </p:spPr>
        <p:txBody>
          <a:bodyPr wrap="square" rtlCol="0">
            <a:spAutoFit/>
          </a:bodyPr>
          <a:lstStyle/>
          <a:p>
            <a:r>
              <a:rPr lang="en-US" dirty="0"/>
              <a:t>Imagine that you are reclaiming or learning North Saami as an adult</a:t>
            </a:r>
          </a:p>
          <a:p>
            <a:endParaRPr lang="en-US" dirty="0"/>
          </a:p>
          <a:p>
            <a:r>
              <a:rPr lang="en-US" dirty="0"/>
              <a:t>Which possessive construction would </a:t>
            </a:r>
            <a:r>
              <a:rPr lang="en-US" b="1" dirty="0"/>
              <a:t>you</a:t>
            </a:r>
            <a:r>
              <a:rPr lang="en-US" dirty="0"/>
              <a:t> choose?</a:t>
            </a:r>
          </a:p>
        </p:txBody>
      </p:sp>
    </p:spTree>
    <p:extLst>
      <p:ext uri="{BB962C8B-B14F-4D97-AF65-F5344CB8AC3E}">
        <p14:creationId xmlns:p14="http://schemas.microsoft.com/office/powerpoint/2010/main" val="1263867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2100" dirty="0" err="1"/>
              <a:t>Morphological</a:t>
            </a:r>
            <a:r>
              <a:rPr lang="nb-NO" sz="2100" dirty="0"/>
              <a:t> </a:t>
            </a:r>
            <a:r>
              <a:rPr lang="nb-NO" sz="2100" dirty="0" err="1"/>
              <a:t>complexity</a:t>
            </a:r>
            <a:r>
              <a:rPr lang="nb-NO" sz="2100" dirty="0"/>
              <a:t> in </a:t>
            </a:r>
            <a:r>
              <a:rPr lang="nb-NO" sz="2100" dirty="0" err="1"/>
              <a:t>the</a:t>
            </a:r>
            <a:r>
              <a:rPr lang="nb-NO" sz="2100" dirty="0"/>
              <a:t> face </a:t>
            </a:r>
            <a:r>
              <a:rPr lang="nb-NO" sz="2100" dirty="0" err="1"/>
              <a:t>of</a:t>
            </a:r>
            <a:r>
              <a:rPr lang="nb-NO" sz="2100" dirty="0"/>
              <a:t> intense </a:t>
            </a:r>
            <a:r>
              <a:rPr lang="nb-NO" sz="2100" dirty="0" err="1"/>
              <a:t>contact</a:t>
            </a:r>
            <a:endParaRPr lang="nb-NO" dirty="0"/>
          </a:p>
        </p:txBody>
      </p:sp>
      <p:sp>
        <p:nvSpPr>
          <p:cNvPr id="3" name="Content Placeholder 2"/>
          <p:cNvSpPr>
            <a:spLocks noGrp="1"/>
          </p:cNvSpPr>
          <p:nvPr>
            <p:ph idx="1"/>
          </p:nvPr>
        </p:nvSpPr>
        <p:spPr/>
        <p:txBody>
          <a:bodyPr>
            <a:normAutofit/>
          </a:bodyPr>
          <a:lstStyle/>
          <a:p>
            <a:r>
              <a:rPr lang="nb-NO" b="1" dirty="0" err="1"/>
              <a:t>NPx</a:t>
            </a:r>
            <a:r>
              <a:rPr lang="nb-NO" dirty="0"/>
              <a:t> is </a:t>
            </a:r>
            <a:r>
              <a:rPr lang="nb-NO" dirty="0" err="1"/>
              <a:t>much</a:t>
            </a:r>
            <a:r>
              <a:rPr lang="nb-NO" dirty="0"/>
              <a:t> more </a:t>
            </a:r>
            <a:r>
              <a:rPr lang="nb-NO" b="1" dirty="0" err="1"/>
              <a:t>morphologically</a:t>
            </a:r>
            <a:r>
              <a:rPr lang="nb-NO" b="1" dirty="0"/>
              <a:t> </a:t>
            </a:r>
            <a:r>
              <a:rPr lang="nb-NO" b="1" dirty="0" err="1"/>
              <a:t>complex</a:t>
            </a:r>
            <a:r>
              <a:rPr lang="nb-NO" b="1" dirty="0"/>
              <a:t> </a:t>
            </a:r>
            <a:r>
              <a:rPr lang="nb-NO" dirty="0" err="1"/>
              <a:t>than</a:t>
            </a:r>
            <a:r>
              <a:rPr lang="nb-NO" dirty="0"/>
              <a:t> </a:t>
            </a:r>
            <a:r>
              <a:rPr lang="nb-NO" dirty="0" err="1"/>
              <a:t>ReflN</a:t>
            </a:r>
            <a:endParaRPr lang="nb-NO" dirty="0"/>
          </a:p>
          <a:p>
            <a:r>
              <a:rPr lang="nb-NO" dirty="0"/>
              <a:t>North </a:t>
            </a:r>
            <a:r>
              <a:rPr lang="nb-NO" dirty="0" err="1"/>
              <a:t>Saami</a:t>
            </a:r>
            <a:r>
              <a:rPr lang="nb-NO" dirty="0"/>
              <a:t> is under </a:t>
            </a:r>
            <a:r>
              <a:rPr lang="nb-NO" b="1" dirty="0"/>
              <a:t>intense </a:t>
            </a:r>
            <a:r>
              <a:rPr lang="nb-NO" b="1" dirty="0" err="1"/>
              <a:t>pressure</a:t>
            </a:r>
            <a:r>
              <a:rPr lang="nb-NO" b="1" dirty="0"/>
              <a:t> </a:t>
            </a:r>
            <a:r>
              <a:rPr lang="nb-NO" dirty="0"/>
              <a:t>from </a:t>
            </a:r>
            <a:r>
              <a:rPr lang="nb-NO" dirty="0" err="1"/>
              <a:t>both</a:t>
            </a:r>
            <a:r>
              <a:rPr lang="nb-NO" dirty="0"/>
              <a:t> </a:t>
            </a:r>
            <a:r>
              <a:rPr lang="nb-NO" b="1" dirty="0" err="1"/>
              <a:t>Germanic</a:t>
            </a:r>
            <a:r>
              <a:rPr lang="nb-NO" dirty="0"/>
              <a:t> (Norwegian and </a:t>
            </a:r>
            <a:r>
              <a:rPr lang="nb-NO" dirty="0" err="1"/>
              <a:t>Swedish</a:t>
            </a:r>
            <a:r>
              <a:rPr lang="nb-NO" dirty="0"/>
              <a:t>) and </a:t>
            </a:r>
            <a:r>
              <a:rPr lang="nb-NO" b="1" dirty="0"/>
              <a:t>Finnish</a:t>
            </a:r>
          </a:p>
          <a:p>
            <a:r>
              <a:rPr lang="nb-NO" dirty="0" err="1"/>
              <a:t>Many</a:t>
            </a:r>
            <a:r>
              <a:rPr lang="nb-NO" dirty="0"/>
              <a:t> North </a:t>
            </a:r>
            <a:r>
              <a:rPr lang="nb-NO" dirty="0" err="1"/>
              <a:t>Saami</a:t>
            </a:r>
            <a:r>
              <a:rPr lang="nb-NO" dirty="0"/>
              <a:t> speakers have </a:t>
            </a:r>
            <a:r>
              <a:rPr lang="nb-NO" dirty="0" err="1"/>
              <a:t>reclaimed</a:t>
            </a:r>
            <a:r>
              <a:rPr lang="nb-NO" dirty="0"/>
              <a:t> </a:t>
            </a:r>
            <a:r>
              <a:rPr lang="nb-NO" dirty="0" err="1"/>
              <a:t>the</a:t>
            </a:r>
            <a:r>
              <a:rPr lang="nb-NO" dirty="0"/>
              <a:t> </a:t>
            </a:r>
            <a:r>
              <a:rPr lang="nb-NO" dirty="0" err="1"/>
              <a:t>language</a:t>
            </a:r>
            <a:r>
              <a:rPr lang="nb-NO" dirty="0"/>
              <a:t> as adults</a:t>
            </a:r>
          </a:p>
          <a:p>
            <a:r>
              <a:rPr lang="nb-NO" dirty="0"/>
              <a:t>Language </a:t>
            </a:r>
            <a:r>
              <a:rPr lang="nb-NO" dirty="0" err="1"/>
              <a:t>contact</a:t>
            </a:r>
            <a:r>
              <a:rPr lang="nb-NO" dirty="0"/>
              <a:t> and 2nd </a:t>
            </a:r>
            <a:r>
              <a:rPr lang="nb-NO" dirty="0" err="1"/>
              <a:t>language</a:t>
            </a:r>
            <a:r>
              <a:rPr lang="nb-NO" dirty="0"/>
              <a:t> </a:t>
            </a:r>
            <a:r>
              <a:rPr lang="nb-NO" dirty="0" err="1"/>
              <a:t>learners</a:t>
            </a:r>
            <a:r>
              <a:rPr lang="nb-NO" dirty="0"/>
              <a:t> </a:t>
            </a:r>
            <a:r>
              <a:rPr lang="nb-NO" dirty="0" err="1"/>
              <a:t>can</a:t>
            </a:r>
            <a:r>
              <a:rPr lang="nb-NO" dirty="0"/>
              <a:t> lead to </a:t>
            </a:r>
            <a:r>
              <a:rPr lang="nb-NO" b="1" dirty="0" err="1"/>
              <a:t>morphological</a:t>
            </a:r>
            <a:r>
              <a:rPr lang="nb-NO" b="1" dirty="0"/>
              <a:t> </a:t>
            </a:r>
            <a:r>
              <a:rPr lang="nb-NO" b="1" dirty="0" err="1"/>
              <a:t>simplification</a:t>
            </a:r>
            <a:r>
              <a:rPr lang="nb-NO" b="1" dirty="0"/>
              <a:t> </a:t>
            </a:r>
            <a:r>
              <a:rPr lang="nb-NO" dirty="0"/>
              <a:t>(</a:t>
            </a:r>
            <a:r>
              <a:rPr lang="nb-NO" dirty="0" err="1"/>
              <a:t>Trudgill</a:t>
            </a:r>
            <a:r>
              <a:rPr lang="nb-NO" dirty="0"/>
              <a:t> 2002, </a:t>
            </a:r>
            <a:r>
              <a:rPr lang="nb-NO" dirty="0" err="1"/>
              <a:t>McWhorter</a:t>
            </a:r>
            <a:r>
              <a:rPr lang="nb-NO" dirty="0"/>
              <a:t> 2007, </a:t>
            </a:r>
            <a:r>
              <a:rPr lang="nb-NO" dirty="0" err="1"/>
              <a:t>Bentz</a:t>
            </a:r>
            <a:r>
              <a:rPr lang="nb-NO" dirty="0"/>
              <a:t> &amp; Winter 2013)</a:t>
            </a:r>
          </a:p>
          <a:p>
            <a:r>
              <a:rPr lang="nb-NO" dirty="0"/>
              <a:t>In </a:t>
            </a:r>
            <a:r>
              <a:rPr lang="nb-NO" dirty="0" err="1"/>
              <a:t>this</a:t>
            </a:r>
            <a:r>
              <a:rPr lang="nb-NO" dirty="0"/>
              <a:t> </a:t>
            </a:r>
            <a:r>
              <a:rPr lang="nb-NO" dirty="0" err="1"/>
              <a:t>situation</a:t>
            </a:r>
            <a:r>
              <a:rPr lang="nb-NO" dirty="0"/>
              <a:t>, </a:t>
            </a:r>
            <a:r>
              <a:rPr lang="nb-NO" dirty="0" err="1"/>
              <a:t>there</a:t>
            </a:r>
            <a:r>
              <a:rPr lang="nb-NO" dirty="0"/>
              <a:t> </a:t>
            </a:r>
            <a:r>
              <a:rPr lang="nb-NO" dirty="0" err="1"/>
              <a:t>may</a:t>
            </a:r>
            <a:r>
              <a:rPr lang="nb-NO" dirty="0"/>
              <a:t> be </a:t>
            </a:r>
            <a:r>
              <a:rPr lang="nb-NO" b="1" dirty="0"/>
              <a:t>an </a:t>
            </a:r>
            <a:r>
              <a:rPr lang="nb-NO" b="1" dirty="0" err="1"/>
              <a:t>advantage</a:t>
            </a:r>
            <a:r>
              <a:rPr lang="nb-NO" b="1" dirty="0"/>
              <a:t> for </a:t>
            </a:r>
            <a:r>
              <a:rPr lang="nb-NO" b="1" dirty="0" err="1"/>
              <a:t>the</a:t>
            </a:r>
            <a:r>
              <a:rPr lang="nb-NO" b="1" dirty="0"/>
              <a:t> </a:t>
            </a:r>
            <a:r>
              <a:rPr lang="nb-NO" b="1" dirty="0" err="1"/>
              <a:t>morphologically</a:t>
            </a:r>
            <a:r>
              <a:rPr lang="nb-NO" b="1" dirty="0"/>
              <a:t> </a:t>
            </a:r>
            <a:r>
              <a:rPr lang="nb-NO" b="1" dirty="0" err="1"/>
              <a:t>simpler</a:t>
            </a:r>
            <a:r>
              <a:rPr lang="nb-NO" b="1" dirty="0"/>
              <a:t> form: </a:t>
            </a:r>
            <a:r>
              <a:rPr lang="nb-NO" b="1" dirty="0" err="1"/>
              <a:t>ReflN</a:t>
            </a:r>
            <a:endParaRPr lang="nb-NO" b="1" dirty="0"/>
          </a:p>
        </p:txBody>
      </p:sp>
    </p:spTree>
    <p:extLst>
      <p:ext uri="{BB962C8B-B14F-4D97-AF65-F5344CB8AC3E}">
        <p14:creationId xmlns:p14="http://schemas.microsoft.com/office/powerpoint/2010/main" val="1324700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An </a:t>
            </a:r>
            <a:r>
              <a:rPr lang="nb-NO" dirty="0" err="1"/>
              <a:t>example</a:t>
            </a:r>
            <a:r>
              <a:rPr lang="nb-NO" dirty="0"/>
              <a:t> </a:t>
            </a:r>
            <a:r>
              <a:rPr lang="nb-NO" dirty="0" err="1"/>
              <a:t>of</a:t>
            </a:r>
            <a:r>
              <a:rPr lang="nb-NO" dirty="0"/>
              <a:t> an S-</a:t>
            </a:r>
            <a:r>
              <a:rPr lang="nb-NO" dirty="0" err="1"/>
              <a:t>curve</a:t>
            </a:r>
            <a:br>
              <a:rPr lang="nb-NO" dirty="0"/>
            </a:br>
            <a:r>
              <a:rPr lang="nb-NO" dirty="0"/>
              <a:t>(</a:t>
            </a:r>
            <a:r>
              <a:rPr lang="nb-NO" dirty="0" err="1"/>
              <a:t>cited</a:t>
            </a:r>
            <a:r>
              <a:rPr lang="nb-NO" dirty="0"/>
              <a:t> by Blythe &amp; Croft 2012)</a:t>
            </a:r>
          </a:p>
        </p:txBody>
      </p:sp>
      <p:pic>
        <p:nvPicPr>
          <p:cNvPr id="4" name="Content Placeholder 3" descr="Scurve.pdf"/>
          <p:cNvPicPr>
            <a:picLocks noGrp="1" noChangeAspect="1"/>
          </p:cNvPicPr>
          <p:nvPr>
            <p:ph idx="1"/>
          </p:nvPr>
        </p:nvPicPr>
        <p:blipFill>
          <a:blip r:embed="rId2">
            <a:extLst>
              <a:ext uri="{28A0092B-C50C-407E-A947-70E740481C1C}">
                <a14:useLocalDpi xmlns:a14="http://schemas.microsoft.com/office/drawing/2010/main" val="0"/>
              </a:ext>
            </a:extLst>
          </a:blip>
          <a:srcRect l="-13974" r="-13974"/>
          <a:stretch>
            <a:fillRect/>
          </a:stretch>
        </p:blipFill>
        <p:spPr>
          <a:xfrm>
            <a:off x="563960" y="1137850"/>
            <a:ext cx="7693833" cy="4090317"/>
          </a:xfrm>
        </p:spPr>
      </p:pic>
      <p:sp>
        <p:nvSpPr>
          <p:cNvPr id="3" name="Freeform 2"/>
          <p:cNvSpPr/>
          <p:nvPr/>
        </p:nvSpPr>
        <p:spPr>
          <a:xfrm>
            <a:off x="2899833" y="1725083"/>
            <a:ext cx="3185584" cy="2381250"/>
          </a:xfrm>
          <a:custGeom>
            <a:avLst/>
            <a:gdLst>
              <a:gd name="connsiteX0" fmla="*/ 0 w 4247445"/>
              <a:gd name="connsiteY0" fmla="*/ 3160889 h 3175000"/>
              <a:gd name="connsiteX1" fmla="*/ 70556 w 4247445"/>
              <a:gd name="connsiteY1" fmla="*/ 3175000 h 3175000"/>
              <a:gd name="connsiteX2" fmla="*/ 550334 w 4247445"/>
              <a:gd name="connsiteY2" fmla="*/ 3132667 h 3175000"/>
              <a:gd name="connsiteX3" fmla="*/ 1086556 w 4247445"/>
              <a:gd name="connsiteY3" fmla="*/ 3132667 h 3175000"/>
              <a:gd name="connsiteX4" fmla="*/ 1128889 w 4247445"/>
              <a:gd name="connsiteY4" fmla="*/ 3118556 h 3175000"/>
              <a:gd name="connsiteX5" fmla="*/ 1171223 w 4247445"/>
              <a:gd name="connsiteY5" fmla="*/ 3090333 h 3175000"/>
              <a:gd name="connsiteX6" fmla="*/ 1298223 w 4247445"/>
              <a:gd name="connsiteY6" fmla="*/ 3062111 h 3175000"/>
              <a:gd name="connsiteX7" fmla="*/ 1382889 w 4247445"/>
              <a:gd name="connsiteY7" fmla="*/ 3019778 h 3175000"/>
              <a:gd name="connsiteX8" fmla="*/ 1425223 w 4247445"/>
              <a:gd name="connsiteY8" fmla="*/ 2991556 h 3175000"/>
              <a:gd name="connsiteX9" fmla="*/ 1481667 w 4247445"/>
              <a:gd name="connsiteY9" fmla="*/ 2977445 h 3175000"/>
              <a:gd name="connsiteX10" fmla="*/ 1524000 w 4247445"/>
              <a:gd name="connsiteY10" fmla="*/ 2963333 h 3175000"/>
              <a:gd name="connsiteX11" fmla="*/ 1552223 w 4247445"/>
              <a:gd name="connsiteY11" fmla="*/ 2935111 h 3175000"/>
              <a:gd name="connsiteX12" fmla="*/ 1608667 w 4247445"/>
              <a:gd name="connsiteY12" fmla="*/ 2921000 h 3175000"/>
              <a:gd name="connsiteX13" fmla="*/ 1651000 w 4247445"/>
              <a:gd name="connsiteY13" fmla="*/ 2906889 h 3175000"/>
              <a:gd name="connsiteX14" fmla="*/ 1721556 w 4247445"/>
              <a:gd name="connsiteY14" fmla="*/ 2864556 h 3175000"/>
              <a:gd name="connsiteX15" fmla="*/ 1820334 w 4247445"/>
              <a:gd name="connsiteY15" fmla="*/ 2822222 h 3175000"/>
              <a:gd name="connsiteX16" fmla="*/ 1919112 w 4247445"/>
              <a:gd name="connsiteY16" fmla="*/ 2751667 h 3175000"/>
              <a:gd name="connsiteX17" fmla="*/ 1961445 w 4247445"/>
              <a:gd name="connsiteY17" fmla="*/ 2737556 h 3175000"/>
              <a:gd name="connsiteX18" fmla="*/ 2003778 w 4247445"/>
              <a:gd name="connsiteY18" fmla="*/ 2709333 h 3175000"/>
              <a:gd name="connsiteX19" fmla="*/ 2046112 w 4247445"/>
              <a:gd name="connsiteY19" fmla="*/ 2695222 h 3175000"/>
              <a:gd name="connsiteX20" fmla="*/ 2102556 w 4247445"/>
              <a:gd name="connsiteY20" fmla="*/ 2652889 h 3175000"/>
              <a:gd name="connsiteX21" fmla="*/ 2144889 w 4247445"/>
              <a:gd name="connsiteY21" fmla="*/ 2624667 h 3175000"/>
              <a:gd name="connsiteX22" fmla="*/ 2201334 w 4247445"/>
              <a:gd name="connsiteY22" fmla="*/ 2540000 h 3175000"/>
              <a:gd name="connsiteX23" fmla="*/ 2229556 w 4247445"/>
              <a:gd name="connsiteY23" fmla="*/ 2497667 h 3175000"/>
              <a:gd name="connsiteX24" fmla="*/ 2243667 w 4247445"/>
              <a:gd name="connsiteY24" fmla="*/ 2455333 h 3175000"/>
              <a:gd name="connsiteX25" fmla="*/ 2314223 w 4247445"/>
              <a:gd name="connsiteY25" fmla="*/ 2370667 h 3175000"/>
              <a:gd name="connsiteX26" fmla="*/ 2356556 w 4247445"/>
              <a:gd name="connsiteY26" fmla="*/ 2229556 h 3175000"/>
              <a:gd name="connsiteX27" fmla="*/ 2370667 w 4247445"/>
              <a:gd name="connsiteY27" fmla="*/ 2187222 h 3175000"/>
              <a:gd name="connsiteX28" fmla="*/ 2427112 w 4247445"/>
              <a:gd name="connsiteY28" fmla="*/ 2060222 h 3175000"/>
              <a:gd name="connsiteX29" fmla="*/ 2469445 w 4247445"/>
              <a:gd name="connsiteY29" fmla="*/ 1933222 h 3175000"/>
              <a:gd name="connsiteX30" fmla="*/ 2483556 w 4247445"/>
              <a:gd name="connsiteY30" fmla="*/ 1890889 h 3175000"/>
              <a:gd name="connsiteX31" fmla="*/ 2511778 w 4247445"/>
              <a:gd name="connsiteY31" fmla="*/ 1848556 h 3175000"/>
              <a:gd name="connsiteX32" fmla="*/ 2568223 w 4247445"/>
              <a:gd name="connsiteY32" fmla="*/ 1721556 h 3175000"/>
              <a:gd name="connsiteX33" fmla="*/ 2582334 w 4247445"/>
              <a:gd name="connsiteY33" fmla="*/ 1651000 h 3175000"/>
              <a:gd name="connsiteX34" fmla="*/ 2667000 w 4247445"/>
              <a:gd name="connsiteY34" fmla="*/ 1509889 h 3175000"/>
              <a:gd name="connsiteX35" fmla="*/ 2681112 w 4247445"/>
              <a:gd name="connsiteY35" fmla="*/ 1453445 h 3175000"/>
              <a:gd name="connsiteX36" fmla="*/ 2709334 w 4247445"/>
              <a:gd name="connsiteY36" fmla="*/ 1397000 h 3175000"/>
              <a:gd name="connsiteX37" fmla="*/ 2737556 w 4247445"/>
              <a:gd name="connsiteY37" fmla="*/ 1298222 h 3175000"/>
              <a:gd name="connsiteX38" fmla="*/ 2794000 w 4247445"/>
              <a:gd name="connsiteY38" fmla="*/ 1213556 h 3175000"/>
              <a:gd name="connsiteX39" fmla="*/ 2822223 w 4247445"/>
              <a:gd name="connsiteY39" fmla="*/ 1128889 h 3175000"/>
              <a:gd name="connsiteX40" fmla="*/ 2836334 w 4247445"/>
              <a:gd name="connsiteY40" fmla="*/ 1086556 h 3175000"/>
              <a:gd name="connsiteX41" fmla="*/ 2892778 w 4247445"/>
              <a:gd name="connsiteY41" fmla="*/ 1001889 h 3175000"/>
              <a:gd name="connsiteX42" fmla="*/ 2921000 w 4247445"/>
              <a:gd name="connsiteY42" fmla="*/ 959556 h 3175000"/>
              <a:gd name="connsiteX43" fmla="*/ 2935112 w 4247445"/>
              <a:gd name="connsiteY43" fmla="*/ 917222 h 3175000"/>
              <a:gd name="connsiteX44" fmla="*/ 2991556 w 4247445"/>
              <a:gd name="connsiteY44" fmla="*/ 832556 h 3175000"/>
              <a:gd name="connsiteX45" fmla="*/ 3019778 w 4247445"/>
              <a:gd name="connsiteY45" fmla="*/ 776111 h 3175000"/>
              <a:gd name="connsiteX46" fmla="*/ 3033889 w 4247445"/>
              <a:gd name="connsiteY46" fmla="*/ 719667 h 3175000"/>
              <a:gd name="connsiteX47" fmla="*/ 3062112 w 4247445"/>
              <a:gd name="connsiteY47" fmla="*/ 677333 h 3175000"/>
              <a:gd name="connsiteX48" fmla="*/ 3076223 w 4247445"/>
              <a:gd name="connsiteY48" fmla="*/ 635000 h 3175000"/>
              <a:gd name="connsiteX49" fmla="*/ 3090334 w 4247445"/>
              <a:gd name="connsiteY49" fmla="*/ 578556 h 3175000"/>
              <a:gd name="connsiteX50" fmla="*/ 3146778 w 4247445"/>
              <a:gd name="connsiteY50" fmla="*/ 493889 h 3175000"/>
              <a:gd name="connsiteX51" fmla="*/ 3175000 w 4247445"/>
              <a:gd name="connsiteY51" fmla="*/ 451556 h 3175000"/>
              <a:gd name="connsiteX52" fmla="*/ 3189112 w 4247445"/>
              <a:gd name="connsiteY52" fmla="*/ 409222 h 3175000"/>
              <a:gd name="connsiteX53" fmla="*/ 3316112 w 4247445"/>
              <a:gd name="connsiteY53" fmla="*/ 352778 h 3175000"/>
              <a:gd name="connsiteX54" fmla="*/ 3358445 w 4247445"/>
              <a:gd name="connsiteY54" fmla="*/ 338667 h 3175000"/>
              <a:gd name="connsiteX55" fmla="*/ 3400778 w 4247445"/>
              <a:gd name="connsiteY55" fmla="*/ 296333 h 3175000"/>
              <a:gd name="connsiteX56" fmla="*/ 3443112 w 4247445"/>
              <a:gd name="connsiteY56" fmla="*/ 282222 h 3175000"/>
              <a:gd name="connsiteX57" fmla="*/ 3541889 w 4247445"/>
              <a:gd name="connsiteY57" fmla="*/ 254000 h 3175000"/>
              <a:gd name="connsiteX58" fmla="*/ 3640667 w 4247445"/>
              <a:gd name="connsiteY58" fmla="*/ 211667 h 3175000"/>
              <a:gd name="connsiteX59" fmla="*/ 3725334 w 4247445"/>
              <a:gd name="connsiteY59" fmla="*/ 169333 h 3175000"/>
              <a:gd name="connsiteX60" fmla="*/ 3795889 w 4247445"/>
              <a:gd name="connsiteY60" fmla="*/ 141111 h 3175000"/>
              <a:gd name="connsiteX61" fmla="*/ 3951112 w 4247445"/>
              <a:gd name="connsiteY61" fmla="*/ 98778 h 3175000"/>
              <a:gd name="connsiteX62" fmla="*/ 4064000 w 4247445"/>
              <a:gd name="connsiteY62" fmla="*/ 84667 h 3175000"/>
              <a:gd name="connsiteX63" fmla="*/ 4106334 w 4247445"/>
              <a:gd name="connsiteY63" fmla="*/ 70556 h 3175000"/>
              <a:gd name="connsiteX64" fmla="*/ 4162778 w 4247445"/>
              <a:gd name="connsiteY64" fmla="*/ 56445 h 3175000"/>
              <a:gd name="connsiteX65" fmla="*/ 4191000 w 4247445"/>
              <a:gd name="connsiteY65" fmla="*/ 14111 h 3175000"/>
              <a:gd name="connsiteX66" fmla="*/ 4247445 w 4247445"/>
              <a:gd name="connsiteY66" fmla="*/ 0 h 31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247445" h="3175000">
                <a:moveTo>
                  <a:pt x="0" y="3160889"/>
                </a:moveTo>
                <a:cubicBezTo>
                  <a:pt x="23519" y="3165593"/>
                  <a:pt x="46572" y="3175000"/>
                  <a:pt x="70556" y="3175000"/>
                </a:cubicBezTo>
                <a:cubicBezTo>
                  <a:pt x="297184" y="3175000"/>
                  <a:pt x="345715" y="3161898"/>
                  <a:pt x="550334" y="3132667"/>
                </a:cubicBezTo>
                <a:cubicBezTo>
                  <a:pt x="784205" y="3141329"/>
                  <a:pt x="886141" y="3161298"/>
                  <a:pt x="1086556" y="3132667"/>
                </a:cubicBezTo>
                <a:cubicBezTo>
                  <a:pt x="1101281" y="3130563"/>
                  <a:pt x="1114778" y="3123260"/>
                  <a:pt x="1128889" y="3118556"/>
                </a:cubicBezTo>
                <a:cubicBezTo>
                  <a:pt x="1143000" y="3109148"/>
                  <a:pt x="1155635" y="3097014"/>
                  <a:pt x="1171223" y="3090333"/>
                </a:cubicBezTo>
                <a:cubicBezTo>
                  <a:pt x="1188660" y="3082860"/>
                  <a:pt x="1285666" y="3064622"/>
                  <a:pt x="1298223" y="3062111"/>
                </a:cubicBezTo>
                <a:cubicBezTo>
                  <a:pt x="1419539" y="2981234"/>
                  <a:pt x="1266049" y="3078197"/>
                  <a:pt x="1382889" y="3019778"/>
                </a:cubicBezTo>
                <a:cubicBezTo>
                  <a:pt x="1398058" y="3012194"/>
                  <a:pt x="1409635" y="2998237"/>
                  <a:pt x="1425223" y="2991556"/>
                </a:cubicBezTo>
                <a:cubicBezTo>
                  <a:pt x="1443049" y="2983917"/>
                  <a:pt x="1463020" y="2982773"/>
                  <a:pt x="1481667" y="2977445"/>
                </a:cubicBezTo>
                <a:cubicBezTo>
                  <a:pt x="1495969" y="2973359"/>
                  <a:pt x="1509889" y="2968037"/>
                  <a:pt x="1524000" y="2963333"/>
                </a:cubicBezTo>
                <a:cubicBezTo>
                  <a:pt x="1533408" y="2953926"/>
                  <a:pt x="1540323" y="2941061"/>
                  <a:pt x="1552223" y="2935111"/>
                </a:cubicBezTo>
                <a:cubicBezTo>
                  <a:pt x="1569569" y="2926438"/>
                  <a:pt x="1590019" y="2926328"/>
                  <a:pt x="1608667" y="2921000"/>
                </a:cubicBezTo>
                <a:cubicBezTo>
                  <a:pt x="1622969" y="2916914"/>
                  <a:pt x="1636889" y="2911593"/>
                  <a:pt x="1651000" y="2906889"/>
                </a:cubicBezTo>
                <a:cubicBezTo>
                  <a:pt x="1706128" y="2851763"/>
                  <a:pt x="1648280" y="2901195"/>
                  <a:pt x="1721556" y="2864556"/>
                </a:cubicBezTo>
                <a:cubicBezTo>
                  <a:pt x="1819006" y="2815830"/>
                  <a:pt x="1702860" y="2851590"/>
                  <a:pt x="1820334" y="2822222"/>
                </a:cubicBezTo>
                <a:cubicBezTo>
                  <a:pt x="1833122" y="2812631"/>
                  <a:pt x="1898474" y="2761986"/>
                  <a:pt x="1919112" y="2751667"/>
                </a:cubicBezTo>
                <a:cubicBezTo>
                  <a:pt x="1932416" y="2745015"/>
                  <a:pt x="1947334" y="2742260"/>
                  <a:pt x="1961445" y="2737556"/>
                </a:cubicBezTo>
                <a:cubicBezTo>
                  <a:pt x="1975556" y="2728148"/>
                  <a:pt x="1988609" y="2716918"/>
                  <a:pt x="2003778" y="2709333"/>
                </a:cubicBezTo>
                <a:cubicBezTo>
                  <a:pt x="2017082" y="2702681"/>
                  <a:pt x="2033197" y="2702602"/>
                  <a:pt x="2046112" y="2695222"/>
                </a:cubicBezTo>
                <a:cubicBezTo>
                  <a:pt x="2066532" y="2683554"/>
                  <a:pt x="2083418" y="2666559"/>
                  <a:pt x="2102556" y="2652889"/>
                </a:cubicBezTo>
                <a:cubicBezTo>
                  <a:pt x="2116356" y="2643032"/>
                  <a:pt x="2130778" y="2634074"/>
                  <a:pt x="2144889" y="2624667"/>
                </a:cubicBezTo>
                <a:lnTo>
                  <a:pt x="2201334" y="2540000"/>
                </a:lnTo>
                <a:lnTo>
                  <a:pt x="2229556" y="2497667"/>
                </a:lnTo>
                <a:cubicBezTo>
                  <a:pt x="2234260" y="2483556"/>
                  <a:pt x="2236287" y="2468248"/>
                  <a:pt x="2243667" y="2455333"/>
                </a:cubicBezTo>
                <a:cubicBezTo>
                  <a:pt x="2266030" y="2416197"/>
                  <a:pt x="2285182" y="2399707"/>
                  <a:pt x="2314223" y="2370667"/>
                </a:cubicBezTo>
                <a:cubicBezTo>
                  <a:pt x="2335550" y="2285359"/>
                  <a:pt x="2322200" y="2332624"/>
                  <a:pt x="2356556" y="2229556"/>
                </a:cubicBezTo>
                <a:cubicBezTo>
                  <a:pt x="2361260" y="2215445"/>
                  <a:pt x="2364015" y="2200526"/>
                  <a:pt x="2370667" y="2187222"/>
                </a:cubicBezTo>
                <a:cubicBezTo>
                  <a:pt x="2400241" y="2128075"/>
                  <a:pt x="2403090" y="2126282"/>
                  <a:pt x="2427112" y="2060222"/>
                </a:cubicBezTo>
                <a:cubicBezTo>
                  <a:pt x="2427123" y="2060191"/>
                  <a:pt x="2462384" y="1954404"/>
                  <a:pt x="2469445" y="1933222"/>
                </a:cubicBezTo>
                <a:cubicBezTo>
                  <a:pt x="2474149" y="1919111"/>
                  <a:pt x="2475305" y="1903265"/>
                  <a:pt x="2483556" y="1890889"/>
                </a:cubicBezTo>
                <a:cubicBezTo>
                  <a:pt x="2492963" y="1876778"/>
                  <a:pt x="2503364" y="1863281"/>
                  <a:pt x="2511778" y="1848556"/>
                </a:cubicBezTo>
                <a:cubicBezTo>
                  <a:pt x="2538142" y="1802419"/>
                  <a:pt x="2548065" y="1771949"/>
                  <a:pt x="2568223" y="1721556"/>
                </a:cubicBezTo>
                <a:cubicBezTo>
                  <a:pt x="2572927" y="1698037"/>
                  <a:pt x="2572409" y="1672835"/>
                  <a:pt x="2582334" y="1651000"/>
                </a:cubicBezTo>
                <a:cubicBezTo>
                  <a:pt x="2652674" y="1496250"/>
                  <a:pt x="2622227" y="1629280"/>
                  <a:pt x="2667000" y="1509889"/>
                </a:cubicBezTo>
                <a:cubicBezTo>
                  <a:pt x="2673810" y="1491730"/>
                  <a:pt x="2674302" y="1471604"/>
                  <a:pt x="2681112" y="1453445"/>
                </a:cubicBezTo>
                <a:cubicBezTo>
                  <a:pt x="2688498" y="1433749"/>
                  <a:pt x="2701948" y="1416696"/>
                  <a:pt x="2709334" y="1397000"/>
                </a:cubicBezTo>
                <a:cubicBezTo>
                  <a:pt x="2717764" y="1374519"/>
                  <a:pt x="2724436" y="1321838"/>
                  <a:pt x="2737556" y="1298222"/>
                </a:cubicBezTo>
                <a:cubicBezTo>
                  <a:pt x="2754028" y="1268572"/>
                  <a:pt x="2783274" y="1245734"/>
                  <a:pt x="2794000" y="1213556"/>
                </a:cubicBezTo>
                <a:lnTo>
                  <a:pt x="2822223" y="1128889"/>
                </a:lnTo>
                <a:cubicBezTo>
                  <a:pt x="2826927" y="1114778"/>
                  <a:pt x="2828083" y="1098932"/>
                  <a:pt x="2836334" y="1086556"/>
                </a:cubicBezTo>
                <a:lnTo>
                  <a:pt x="2892778" y="1001889"/>
                </a:lnTo>
                <a:cubicBezTo>
                  <a:pt x="2902185" y="987778"/>
                  <a:pt x="2915637" y="975645"/>
                  <a:pt x="2921000" y="959556"/>
                </a:cubicBezTo>
                <a:cubicBezTo>
                  <a:pt x="2925704" y="945445"/>
                  <a:pt x="2927888" y="930225"/>
                  <a:pt x="2935112" y="917222"/>
                </a:cubicBezTo>
                <a:cubicBezTo>
                  <a:pt x="2951584" y="887572"/>
                  <a:pt x="2976387" y="862894"/>
                  <a:pt x="2991556" y="832556"/>
                </a:cubicBezTo>
                <a:cubicBezTo>
                  <a:pt x="3000963" y="813741"/>
                  <a:pt x="3012392" y="795807"/>
                  <a:pt x="3019778" y="776111"/>
                </a:cubicBezTo>
                <a:cubicBezTo>
                  <a:pt x="3026588" y="757952"/>
                  <a:pt x="3026249" y="737493"/>
                  <a:pt x="3033889" y="719667"/>
                </a:cubicBezTo>
                <a:cubicBezTo>
                  <a:pt x="3040570" y="704079"/>
                  <a:pt x="3052704" y="691444"/>
                  <a:pt x="3062112" y="677333"/>
                </a:cubicBezTo>
                <a:cubicBezTo>
                  <a:pt x="3066816" y="663222"/>
                  <a:pt x="3072137" y="649302"/>
                  <a:pt x="3076223" y="635000"/>
                </a:cubicBezTo>
                <a:cubicBezTo>
                  <a:pt x="3081551" y="616352"/>
                  <a:pt x="3081661" y="595902"/>
                  <a:pt x="3090334" y="578556"/>
                </a:cubicBezTo>
                <a:cubicBezTo>
                  <a:pt x="3105503" y="548218"/>
                  <a:pt x="3127963" y="522111"/>
                  <a:pt x="3146778" y="493889"/>
                </a:cubicBezTo>
                <a:cubicBezTo>
                  <a:pt x="3156185" y="479778"/>
                  <a:pt x="3169637" y="467645"/>
                  <a:pt x="3175000" y="451556"/>
                </a:cubicBezTo>
                <a:cubicBezTo>
                  <a:pt x="3179704" y="437445"/>
                  <a:pt x="3179820" y="420837"/>
                  <a:pt x="3189112" y="409222"/>
                </a:cubicBezTo>
                <a:cubicBezTo>
                  <a:pt x="3213507" y="378728"/>
                  <a:pt x="3290241" y="361402"/>
                  <a:pt x="3316112" y="352778"/>
                </a:cubicBezTo>
                <a:lnTo>
                  <a:pt x="3358445" y="338667"/>
                </a:lnTo>
                <a:cubicBezTo>
                  <a:pt x="3372556" y="324556"/>
                  <a:pt x="3384173" y="307403"/>
                  <a:pt x="3400778" y="296333"/>
                </a:cubicBezTo>
                <a:cubicBezTo>
                  <a:pt x="3413154" y="288082"/>
                  <a:pt x="3428810" y="286308"/>
                  <a:pt x="3443112" y="282222"/>
                </a:cubicBezTo>
                <a:cubicBezTo>
                  <a:pt x="3464211" y="276194"/>
                  <a:pt x="3519333" y="265278"/>
                  <a:pt x="3541889" y="254000"/>
                </a:cubicBezTo>
                <a:cubicBezTo>
                  <a:pt x="3639339" y="205276"/>
                  <a:pt x="3523196" y="241035"/>
                  <a:pt x="3640667" y="211667"/>
                </a:cubicBezTo>
                <a:cubicBezTo>
                  <a:pt x="3704890" y="168852"/>
                  <a:pt x="3658567" y="194371"/>
                  <a:pt x="3725334" y="169333"/>
                </a:cubicBezTo>
                <a:cubicBezTo>
                  <a:pt x="3749051" y="160439"/>
                  <a:pt x="3772172" y="150005"/>
                  <a:pt x="3795889" y="141111"/>
                </a:cubicBezTo>
                <a:cubicBezTo>
                  <a:pt x="3837418" y="125538"/>
                  <a:pt x="3921847" y="102436"/>
                  <a:pt x="3951112" y="98778"/>
                </a:cubicBezTo>
                <a:lnTo>
                  <a:pt x="4064000" y="84667"/>
                </a:lnTo>
                <a:cubicBezTo>
                  <a:pt x="4078111" y="79963"/>
                  <a:pt x="4092032" y="74642"/>
                  <a:pt x="4106334" y="70556"/>
                </a:cubicBezTo>
                <a:cubicBezTo>
                  <a:pt x="4124982" y="65228"/>
                  <a:pt x="4146642" y="67203"/>
                  <a:pt x="4162778" y="56445"/>
                </a:cubicBezTo>
                <a:cubicBezTo>
                  <a:pt x="4176889" y="47037"/>
                  <a:pt x="4176889" y="23519"/>
                  <a:pt x="4191000" y="14111"/>
                </a:cubicBezTo>
                <a:cubicBezTo>
                  <a:pt x="4207137" y="3353"/>
                  <a:pt x="4247445" y="0"/>
                  <a:pt x="4247445" y="0"/>
                </a:cubicBezTo>
              </a:path>
            </a:pathLst>
          </a:custGeom>
          <a:noFill/>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sz="1350"/>
          </a:p>
        </p:txBody>
      </p:sp>
      <p:sp>
        <p:nvSpPr>
          <p:cNvPr id="5" name="Oval Callout 4"/>
          <p:cNvSpPr/>
          <p:nvPr/>
        </p:nvSpPr>
        <p:spPr>
          <a:xfrm>
            <a:off x="5461000" y="225156"/>
            <a:ext cx="2254250" cy="1153583"/>
          </a:xfrm>
          <a:prstGeom prst="wedgeEllipseCallout">
            <a:avLst>
              <a:gd name="adj1" fmla="val -21772"/>
              <a:gd name="adj2" fmla="val 77179"/>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100" dirty="0">
                <a:solidFill>
                  <a:srgbClr val="FF0000"/>
                </a:solidFill>
              </a:rPr>
              <a:t>The S-</a:t>
            </a:r>
            <a:r>
              <a:rPr lang="nb-NO" sz="2100" dirty="0" err="1">
                <a:solidFill>
                  <a:srgbClr val="FF0000"/>
                </a:solidFill>
              </a:rPr>
              <a:t>curve</a:t>
            </a:r>
            <a:endParaRPr lang="nb-NO" sz="2100" dirty="0">
              <a:solidFill>
                <a:srgbClr val="FF0000"/>
              </a:solidFill>
            </a:endParaRPr>
          </a:p>
        </p:txBody>
      </p:sp>
    </p:spTree>
    <p:extLst>
      <p:ext uri="{BB962C8B-B14F-4D97-AF65-F5344CB8AC3E}">
        <p14:creationId xmlns:p14="http://schemas.microsoft.com/office/powerpoint/2010/main" val="1785579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2700" dirty="0"/>
              <a:t>The S-</a:t>
            </a:r>
            <a:r>
              <a:rPr lang="nb-NO" sz="2700" dirty="0" err="1"/>
              <a:t>curve</a:t>
            </a:r>
            <a:r>
              <a:rPr lang="nb-NO" sz="2700" dirty="0"/>
              <a:t> in </a:t>
            </a:r>
            <a:r>
              <a:rPr lang="nb-NO" sz="2700" dirty="0" err="1"/>
              <a:t>our</a:t>
            </a:r>
            <a:r>
              <a:rPr lang="nb-NO" sz="2700" dirty="0"/>
              <a:t> Data</a:t>
            </a:r>
          </a:p>
        </p:txBody>
      </p:sp>
      <p:sp>
        <p:nvSpPr>
          <p:cNvPr id="3" name="Content Placeholder 2"/>
          <p:cNvSpPr>
            <a:spLocks noGrp="1"/>
          </p:cNvSpPr>
          <p:nvPr>
            <p:ph idx="1"/>
          </p:nvPr>
        </p:nvSpPr>
        <p:spPr>
          <a:xfrm>
            <a:off x="1389961" y="1313387"/>
            <a:ext cx="6455243" cy="3281235"/>
          </a:xfrm>
        </p:spPr>
        <p:txBody>
          <a:bodyPr>
            <a:noAutofit/>
          </a:bodyPr>
          <a:lstStyle/>
          <a:p>
            <a:r>
              <a:rPr lang="nb-NO" b="1" dirty="0" err="1"/>
              <a:t>Literary</a:t>
            </a:r>
            <a:r>
              <a:rPr lang="nb-NO" b="1" dirty="0"/>
              <a:t> </a:t>
            </a:r>
            <a:r>
              <a:rPr lang="nb-NO" b="1" dirty="0" err="1"/>
              <a:t>texts</a:t>
            </a:r>
            <a:r>
              <a:rPr lang="nb-NO" dirty="0"/>
              <a:t>: 530,000 </a:t>
            </a:r>
            <a:r>
              <a:rPr lang="nb-NO" dirty="0" err="1"/>
              <a:t>words</a:t>
            </a:r>
            <a:r>
              <a:rPr lang="nb-NO" dirty="0"/>
              <a:t>, </a:t>
            </a:r>
            <a:r>
              <a:rPr lang="nb-NO" dirty="0" err="1"/>
              <a:t>three</a:t>
            </a:r>
            <a:r>
              <a:rPr lang="nb-NO" dirty="0"/>
              <a:t> age </a:t>
            </a:r>
            <a:r>
              <a:rPr lang="nb-NO" dirty="0" err="1"/>
              <a:t>groups</a:t>
            </a:r>
            <a:r>
              <a:rPr lang="nb-NO" dirty="0"/>
              <a:t>, </a:t>
            </a:r>
            <a:r>
              <a:rPr lang="nb-NO" dirty="0" err="1"/>
              <a:t>two</a:t>
            </a:r>
            <a:r>
              <a:rPr lang="nb-NO" dirty="0"/>
              <a:t> </a:t>
            </a:r>
            <a:r>
              <a:rPr lang="nb-NO" dirty="0" err="1"/>
              <a:t>geographic</a:t>
            </a:r>
            <a:r>
              <a:rPr lang="nb-NO" dirty="0"/>
              <a:t> regions</a:t>
            </a:r>
          </a:p>
          <a:p>
            <a:pPr lvl="1"/>
            <a:r>
              <a:rPr lang="en-US" dirty="0"/>
              <a:t>2,272 examples</a:t>
            </a:r>
            <a:r>
              <a:rPr lang="nb-NO" dirty="0"/>
              <a:t>, full </a:t>
            </a:r>
            <a:r>
              <a:rPr lang="nb-NO" dirty="0" err="1"/>
              <a:t>analysis</a:t>
            </a:r>
            <a:r>
              <a:rPr lang="nb-NO" dirty="0"/>
              <a:t> by hand</a:t>
            </a:r>
          </a:p>
          <a:p>
            <a:r>
              <a:rPr lang="nb-NO" b="1" dirty="0"/>
              <a:t>The New Testament </a:t>
            </a:r>
            <a:r>
              <a:rPr lang="nb-NO" dirty="0"/>
              <a:t>(1998): 136,522 </a:t>
            </a:r>
            <a:r>
              <a:rPr lang="nb-NO" dirty="0" err="1"/>
              <a:t>words</a:t>
            </a:r>
            <a:endParaRPr lang="nb-NO" dirty="0"/>
          </a:p>
          <a:p>
            <a:pPr lvl="1"/>
            <a:r>
              <a:rPr lang="nb-NO" b="1" dirty="0"/>
              <a:t>1,530</a:t>
            </a:r>
            <a:r>
              <a:rPr lang="nb-NO" dirty="0"/>
              <a:t> </a:t>
            </a:r>
            <a:r>
              <a:rPr lang="en-US" dirty="0"/>
              <a:t>examples</a:t>
            </a:r>
            <a:r>
              <a:rPr lang="nb-NO" dirty="0"/>
              <a:t>, full </a:t>
            </a:r>
            <a:r>
              <a:rPr lang="nb-NO" dirty="0" err="1"/>
              <a:t>analysis</a:t>
            </a:r>
            <a:r>
              <a:rPr lang="nb-NO" dirty="0"/>
              <a:t> by hand</a:t>
            </a:r>
          </a:p>
          <a:p>
            <a:r>
              <a:rPr lang="nb-NO" b="1" dirty="0" err="1"/>
              <a:t>Newspapers</a:t>
            </a:r>
            <a:r>
              <a:rPr lang="nb-NO" dirty="0"/>
              <a:t>: 10M </a:t>
            </a:r>
            <a:r>
              <a:rPr lang="nb-NO" dirty="0" err="1"/>
              <a:t>words</a:t>
            </a:r>
            <a:r>
              <a:rPr lang="nb-NO" dirty="0"/>
              <a:t> from </a:t>
            </a:r>
            <a:r>
              <a:rPr lang="nb-NO" dirty="0" err="1"/>
              <a:t>three</a:t>
            </a:r>
            <a:r>
              <a:rPr lang="nb-NO" dirty="0"/>
              <a:t> </a:t>
            </a:r>
            <a:r>
              <a:rPr lang="nb-NO" dirty="0" err="1"/>
              <a:t>newspapers</a:t>
            </a:r>
            <a:r>
              <a:rPr lang="nb-NO" dirty="0"/>
              <a:t> (1997-2011)</a:t>
            </a:r>
          </a:p>
          <a:p>
            <a:pPr lvl="1"/>
            <a:r>
              <a:rPr lang="nb-NO" b="1" dirty="0"/>
              <a:t>29,964</a:t>
            </a:r>
            <a:r>
              <a:rPr lang="nb-NO" dirty="0"/>
              <a:t> </a:t>
            </a:r>
            <a:r>
              <a:rPr lang="en-US" dirty="0"/>
              <a:t>examples of words with frequency ≥</a:t>
            </a:r>
            <a:r>
              <a:rPr lang="nb-NO" dirty="0"/>
              <a:t>5, </a:t>
            </a:r>
            <a:r>
              <a:rPr lang="nb-NO" dirty="0" err="1"/>
              <a:t>partial</a:t>
            </a:r>
            <a:r>
              <a:rPr lang="nb-NO" dirty="0"/>
              <a:t> </a:t>
            </a:r>
            <a:r>
              <a:rPr lang="nb-NO" dirty="0" err="1"/>
              <a:t>automatic</a:t>
            </a:r>
            <a:r>
              <a:rPr lang="nb-NO" dirty="0"/>
              <a:t> </a:t>
            </a:r>
            <a:r>
              <a:rPr lang="nb-NO" dirty="0" err="1"/>
              <a:t>analysis</a:t>
            </a:r>
            <a:r>
              <a:rPr lang="nb-NO" dirty="0"/>
              <a:t>, a lot </a:t>
            </a:r>
            <a:r>
              <a:rPr lang="nb-NO" dirty="0" err="1"/>
              <a:t>of</a:t>
            </a:r>
            <a:r>
              <a:rPr lang="nb-NO" dirty="0"/>
              <a:t> </a:t>
            </a:r>
            <a:r>
              <a:rPr lang="nb-NO" dirty="0" err="1"/>
              <a:t>cleaning</a:t>
            </a:r>
            <a:r>
              <a:rPr lang="nb-NO" dirty="0"/>
              <a:t> by hand</a:t>
            </a:r>
          </a:p>
          <a:p>
            <a:pPr lvl="1"/>
            <a:endParaRPr lang="nb-NO" dirty="0"/>
          </a:p>
          <a:p>
            <a:r>
              <a:rPr lang="nb-NO" b="1" dirty="0"/>
              <a:t>Total: 33,633 </a:t>
            </a:r>
            <a:r>
              <a:rPr lang="nb-NO" b="1" dirty="0" err="1"/>
              <a:t>examples</a:t>
            </a:r>
            <a:endParaRPr lang="nb-NO" b="1" dirty="0"/>
          </a:p>
        </p:txBody>
      </p:sp>
      <p:sp>
        <p:nvSpPr>
          <p:cNvPr id="4" name="Rounded Rectangle 3"/>
          <p:cNvSpPr/>
          <p:nvPr/>
        </p:nvSpPr>
        <p:spPr>
          <a:xfrm>
            <a:off x="1645725" y="1313387"/>
            <a:ext cx="5614442" cy="98319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5" name="Oval Callout 4"/>
          <p:cNvSpPr/>
          <p:nvPr/>
        </p:nvSpPr>
        <p:spPr>
          <a:xfrm>
            <a:off x="5736166" y="225156"/>
            <a:ext cx="2264834" cy="838988"/>
          </a:xfrm>
          <a:prstGeom prst="wedgeEllipseCallout">
            <a:avLst>
              <a:gd name="adj1" fmla="val -21772"/>
              <a:gd name="adj2" fmla="val 77179"/>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rgbClr val="FF0000"/>
                </a:solidFill>
              </a:rPr>
              <a:t>Our S-</a:t>
            </a:r>
            <a:r>
              <a:rPr lang="nb-NO" dirty="0" err="1">
                <a:solidFill>
                  <a:srgbClr val="FF0000"/>
                </a:solidFill>
              </a:rPr>
              <a:t>curve</a:t>
            </a:r>
            <a:r>
              <a:rPr lang="nb-NO" dirty="0">
                <a:solidFill>
                  <a:srgbClr val="FF0000"/>
                </a:solidFill>
              </a:rPr>
              <a:t> is from </a:t>
            </a:r>
            <a:r>
              <a:rPr lang="nb-NO" dirty="0" err="1">
                <a:solidFill>
                  <a:srgbClr val="FF0000"/>
                </a:solidFill>
              </a:rPr>
              <a:t>this</a:t>
            </a:r>
            <a:r>
              <a:rPr lang="nb-NO" dirty="0">
                <a:solidFill>
                  <a:srgbClr val="FF0000"/>
                </a:solidFill>
              </a:rPr>
              <a:t> data</a:t>
            </a:r>
          </a:p>
        </p:txBody>
      </p:sp>
    </p:spTree>
    <p:extLst>
      <p:ext uri="{BB962C8B-B14F-4D97-AF65-F5344CB8AC3E}">
        <p14:creationId xmlns:p14="http://schemas.microsoft.com/office/powerpoint/2010/main" val="129029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71719148"/>
              </p:ext>
            </p:extLst>
          </p:nvPr>
        </p:nvGraphicFramePr>
        <p:xfrm>
          <a:off x="1241859" y="315335"/>
          <a:ext cx="7888286" cy="4627880"/>
        </p:xfrm>
        <a:graphic>
          <a:graphicData uri="http://schemas.openxmlformats.org/drawingml/2006/table">
            <a:tbl>
              <a:tblPr firstRow="1" bandRow="1">
                <a:tableStyleId>{5C22544A-7EE6-4342-B048-85BDC9FD1C3A}</a:tableStyleId>
              </a:tblPr>
              <a:tblGrid>
                <a:gridCol w="1463676">
                  <a:extLst>
                    <a:ext uri="{9D8B030D-6E8A-4147-A177-3AD203B41FA5}">
                      <a16:colId xmlns:a16="http://schemas.microsoft.com/office/drawing/2014/main" val="20000"/>
                    </a:ext>
                  </a:extLst>
                </a:gridCol>
                <a:gridCol w="1011381">
                  <a:extLst>
                    <a:ext uri="{9D8B030D-6E8A-4147-A177-3AD203B41FA5}">
                      <a16:colId xmlns:a16="http://schemas.microsoft.com/office/drawing/2014/main" val="20001"/>
                    </a:ext>
                  </a:extLst>
                </a:gridCol>
                <a:gridCol w="1274619">
                  <a:extLst>
                    <a:ext uri="{9D8B030D-6E8A-4147-A177-3AD203B41FA5}">
                      <a16:colId xmlns:a16="http://schemas.microsoft.com/office/drawing/2014/main" val="20002"/>
                    </a:ext>
                  </a:extLst>
                </a:gridCol>
                <a:gridCol w="1136072">
                  <a:extLst>
                    <a:ext uri="{9D8B030D-6E8A-4147-A177-3AD203B41FA5}">
                      <a16:colId xmlns:a16="http://schemas.microsoft.com/office/drawing/2014/main" val="20003"/>
                    </a:ext>
                  </a:extLst>
                </a:gridCol>
                <a:gridCol w="775855">
                  <a:extLst>
                    <a:ext uri="{9D8B030D-6E8A-4147-A177-3AD203B41FA5}">
                      <a16:colId xmlns:a16="http://schemas.microsoft.com/office/drawing/2014/main" val="20004"/>
                    </a:ext>
                  </a:extLst>
                </a:gridCol>
                <a:gridCol w="942109">
                  <a:extLst>
                    <a:ext uri="{9D8B030D-6E8A-4147-A177-3AD203B41FA5}">
                      <a16:colId xmlns:a16="http://schemas.microsoft.com/office/drawing/2014/main" val="20005"/>
                    </a:ext>
                  </a:extLst>
                </a:gridCol>
                <a:gridCol w="1284574">
                  <a:extLst>
                    <a:ext uri="{9D8B030D-6E8A-4147-A177-3AD203B41FA5}">
                      <a16:colId xmlns:a16="http://schemas.microsoft.com/office/drawing/2014/main" val="20006"/>
                    </a:ext>
                  </a:extLst>
                </a:gridCol>
              </a:tblGrid>
              <a:tr h="370840">
                <a:tc>
                  <a:txBody>
                    <a:bodyPr/>
                    <a:lstStyle/>
                    <a:p>
                      <a:pPr>
                        <a:spcAft>
                          <a:spcPts val="0"/>
                        </a:spcAft>
                        <a:tabLst>
                          <a:tab pos="180340" algn="l"/>
                        </a:tabLst>
                      </a:pPr>
                      <a:r>
                        <a:rPr lang="ca-ES" sz="1800" b="1" dirty="0" err="1">
                          <a:effectLst/>
                          <a:latin typeface="Calibri" charset="0"/>
                          <a:ea typeface="Times New Roman" charset="0"/>
                          <a:cs typeface="Times New Roman" charset="0"/>
                        </a:rPr>
                        <a:t>Author</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err="1">
                          <a:effectLst/>
                          <a:latin typeface="Calibri" charset="0"/>
                          <a:ea typeface="Times New Roman" charset="0"/>
                          <a:cs typeface="Times New Roman" charset="0"/>
                        </a:rPr>
                        <a:t>Year</a:t>
                      </a:r>
                      <a:r>
                        <a:rPr lang="ca-ES" sz="1800" b="1" dirty="0">
                          <a:effectLst/>
                          <a:latin typeface="Calibri" charset="0"/>
                          <a:ea typeface="Times New Roman" charset="0"/>
                          <a:cs typeface="Times New Roman" charset="0"/>
                        </a:rPr>
                        <a:t> of </a:t>
                      </a:r>
                      <a:r>
                        <a:rPr lang="ca-ES" sz="1800" b="1" dirty="0" err="1">
                          <a:effectLst/>
                          <a:latin typeface="Calibri" charset="0"/>
                          <a:ea typeface="Times New Roman" charset="0"/>
                          <a:cs typeface="Times New Roman" charset="0"/>
                        </a:rPr>
                        <a:t>Birth</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err="1">
                          <a:effectLst/>
                          <a:latin typeface="Calibri" charset="0"/>
                          <a:ea typeface="Times New Roman" charset="0"/>
                          <a:cs typeface="Times New Roman" charset="0"/>
                        </a:rPr>
                        <a:t>Geography</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a:effectLst/>
                          <a:latin typeface="Calibri" charset="0"/>
                          <a:ea typeface="Times New Roman" charset="0"/>
                          <a:cs typeface="Times New Roman" charset="0"/>
                        </a:rPr>
                        <a:t>Number of words</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NPx</a:t>
                      </a: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exx</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ReflN</a:t>
                      </a: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exx</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err="1">
                          <a:effectLst/>
                          <a:latin typeface="Calibri" charset="0"/>
                          <a:ea typeface="Times New Roman" charset="0"/>
                          <a:cs typeface="Times New Roman" charset="0"/>
                        </a:rPr>
                        <a:t>Proportion</a:t>
                      </a: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ReflN</a:t>
                      </a:r>
                      <a:endParaRPr lang="en-GB" sz="18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0"/>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A. </a:t>
                      </a:r>
                      <a:r>
                        <a:rPr lang="ca-ES" sz="1800" dirty="0" err="1">
                          <a:effectLst/>
                          <a:latin typeface="Calibri" charset="0"/>
                          <a:ea typeface="Times New Roman" charset="0"/>
                          <a:cs typeface="Times New Roman" charset="0"/>
                        </a:rPr>
                        <a:t>Larsen</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1870</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10 150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151</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12</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0.07</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1"/>
                  </a:ext>
                </a:extLst>
              </a:tr>
              <a:tr h="370840">
                <a:tc>
                  <a:txBody>
                    <a:bodyPr/>
                    <a:lstStyle/>
                    <a:p>
                      <a:pPr>
                        <a:spcAft>
                          <a:spcPts val="0"/>
                        </a:spcAft>
                        <a:tabLst>
                          <a:tab pos="180340" algn="l"/>
                        </a:tabLst>
                      </a:pPr>
                      <a:r>
                        <a:rPr lang="ca-ES" sz="1800" dirty="0" err="1">
                          <a:effectLst/>
                          <a:latin typeface="Calibri" charset="0"/>
                          <a:ea typeface="Times New Roman" charset="0"/>
                          <a:cs typeface="Times New Roman" charset="0"/>
                        </a:rPr>
                        <a:t>J</a:t>
                      </a:r>
                      <a:r>
                        <a:rPr lang="ca-ES" sz="1800" dirty="0">
                          <a:effectLst/>
                          <a:latin typeface="Calibri" charset="0"/>
                          <a:ea typeface="Times New Roman" charset="0"/>
                          <a:cs typeface="Times New Roman" charset="0"/>
                        </a:rPr>
                        <a:t>. </a:t>
                      </a:r>
                      <a:r>
                        <a:rPr lang="ca-ES" sz="1800" dirty="0" err="1">
                          <a:effectLst/>
                          <a:latin typeface="Calibri" charset="0"/>
                          <a:ea typeface="Times New Roman" charset="0"/>
                          <a:cs typeface="Times New Roman" charset="0"/>
                        </a:rPr>
                        <a:t>Turi</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1895</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48 559</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89</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24</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0.21</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2"/>
                  </a:ext>
                </a:extLst>
              </a:tr>
              <a:tr h="370840">
                <a:tc>
                  <a:txBody>
                    <a:bodyPr/>
                    <a:lstStyle/>
                    <a:p>
                      <a:pPr>
                        <a:spcAft>
                          <a:spcPts val="0"/>
                        </a:spcAft>
                        <a:tabLst>
                          <a:tab pos="180340" algn="l"/>
                        </a:tabLst>
                      </a:pPr>
                      <a:r>
                        <a:rPr lang="ca-ES" sz="1800">
                          <a:effectLst/>
                          <a:latin typeface="Calibri" charset="0"/>
                          <a:ea typeface="Times New Roman" charset="0"/>
                          <a:cs typeface="Times New Roman" charset="0"/>
                        </a:rPr>
                        <a:t>K. N. Turi </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1895</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23 400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43</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0.07</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3"/>
                  </a:ext>
                </a:extLst>
              </a:tr>
              <a:tr h="370840">
                <a:tc>
                  <a:txBody>
                    <a:bodyPr/>
                    <a:lstStyle/>
                    <a:p>
                      <a:pPr>
                        <a:spcAft>
                          <a:spcPts val="0"/>
                        </a:spcAft>
                        <a:tabLst>
                          <a:tab pos="180340" algn="l"/>
                        </a:tabLst>
                      </a:pPr>
                      <a:r>
                        <a:rPr lang="ca-ES" sz="1800">
                          <a:effectLst/>
                          <a:latin typeface="Calibri" charset="0"/>
                          <a:ea typeface="Times New Roman" charset="0"/>
                          <a:cs typeface="Times New Roman" charset="0"/>
                        </a:rPr>
                        <a:t>H. A. Guttorm </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1907</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East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28 500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259</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9</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0.03</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4"/>
                  </a:ext>
                </a:extLst>
              </a:tr>
              <a:tr h="370840">
                <a:tc>
                  <a:txBody>
                    <a:bodyPr/>
                    <a:lstStyle/>
                    <a:p>
                      <a:pPr>
                        <a:spcAft>
                          <a:spcPts val="0"/>
                        </a:spcAft>
                        <a:tabLst>
                          <a:tab pos="180340" algn="l"/>
                        </a:tabLst>
                      </a:pPr>
                      <a:r>
                        <a:rPr lang="ca-ES" sz="1800">
                          <a:effectLst/>
                          <a:latin typeface="Calibri" charset="0"/>
                          <a:ea typeface="Times New Roman" charset="0"/>
                          <a:cs typeface="Times New Roman" charset="0"/>
                        </a:rPr>
                        <a:t>M. Bongo </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1923</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err="1">
                          <a:effectLst/>
                          <a:latin typeface="Calibri" charset="0"/>
                          <a:ea typeface="Times New Roman" charset="0"/>
                          <a:cs typeface="Times New Roman" charset="0"/>
                        </a:rPr>
                        <a:t>West</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8060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16</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0.06</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5"/>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A. O. Eira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1927</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err="1">
                          <a:effectLst/>
                          <a:latin typeface="Calibri" charset="0"/>
                          <a:ea typeface="Times New Roman" charset="0"/>
                          <a:cs typeface="Times New Roman" charset="0"/>
                        </a:rPr>
                        <a:t>West</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14 600</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35</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0.08</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6"/>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J.-Á. </a:t>
                      </a:r>
                      <a:r>
                        <a:rPr lang="ca-ES" sz="1800" dirty="0" err="1">
                          <a:effectLst/>
                          <a:latin typeface="Calibri" charset="0"/>
                          <a:ea typeface="Times New Roman" charset="0"/>
                          <a:cs typeface="Times New Roman" charset="0"/>
                        </a:rPr>
                        <a:t>Vest</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1948</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East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151 592</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512</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378</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0.42</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7"/>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K. </a:t>
                      </a:r>
                      <a:r>
                        <a:rPr lang="ca-ES" sz="1800" dirty="0" err="1">
                          <a:effectLst/>
                          <a:latin typeface="Calibri" charset="0"/>
                          <a:ea typeface="Times New Roman" charset="0"/>
                          <a:cs typeface="Times New Roman" charset="0"/>
                        </a:rPr>
                        <a:t>Paltto</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1947</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East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81 700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145</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51</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0.26</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8"/>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E. M. Vars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1957</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92 500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187</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156</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0.45</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9"/>
                  </a:ext>
                </a:extLst>
              </a:tr>
              <a:tr h="370840">
                <a:tc>
                  <a:txBody>
                    <a:bodyPr/>
                    <a:lstStyle/>
                    <a:p>
                      <a:pPr>
                        <a:spcAft>
                          <a:spcPts val="0"/>
                        </a:spcAft>
                        <a:tabLst>
                          <a:tab pos="180340" algn="l"/>
                        </a:tabLst>
                      </a:pPr>
                      <a:r>
                        <a:rPr lang="ca-ES" sz="1800" dirty="0" err="1">
                          <a:effectLst/>
                          <a:latin typeface="Calibri" charset="0"/>
                          <a:ea typeface="Times New Roman" charset="0"/>
                          <a:cs typeface="Times New Roman" charset="0"/>
                        </a:rPr>
                        <a:t>J</a:t>
                      </a:r>
                      <a:r>
                        <a:rPr lang="ca-ES" sz="1800" dirty="0">
                          <a:effectLst/>
                          <a:latin typeface="Calibri" charset="0"/>
                          <a:ea typeface="Times New Roman" charset="0"/>
                          <a:cs typeface="Times New Roman" charset="0"/>
                        </a:rPr>
                        <a:t>. M. </a:t>
                      </a:r>
                      <a:r>
                        <a:rPr lang="ca-ES" sz="1800" dirty="0" err="1">
                          <a:effectLst/>
                          <a:latin typeface="Calibri" charset="0"/>
                          <a:ea typeface="Times New Roman" charset="0"/>
                          <a:cs typeface="Times New Roman" charset="0"/>
                        </a:rPr>
                        <a:t>Mienna</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1972</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49 100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68</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0.77</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0"/>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M. </a:t>
                      </a:r>
                      <a:r>
                        <a:rPr lang="ca-ES" sz="1800" dirty="0" err="1">
                          <a:effectLst/>
                          <a:latin typeface="Calibri" charset="0"/>
                          <a:ea typeface="Times New Roman" charset="0"/>
                          <a:cs typeface="Times New Roman" charset="0"/>
                        </a:rPr>
                        <a:t>Á</a:t>
                      </a:r>
                      <a:r>
                        <a:rPr lang="ca-ES" sz="1800" dirty="0">
                          <a:effectLst/>
                          <a:latin typeface="Calibri" charset="0"/>
                          <a:ea typeface="Times New Roman" charset="0"/>
                          <a:cs typeface="Times New Roman" charset="0"/>
                        </a:rPr>
                        <a:t>. Sara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1983</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err="1">
                          <a:effectLst/>
                          <a:latin typeface="Calibri" charset="0"/>
                          <a:ea typeface="Times New Roman" charset="0"/>
                          <a:cs typeface="Times New Roman" charset="0"/>
                        </a:rPr>
                        <a:t>West</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29 800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57</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64</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0.53</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1"/>
                  </a:ext>
                </a:extLst>
              </a:tr>
            </a:tbl>
          </a:graphicData>
        </a:graphic>
      </p:graphicFrame>
      <p:sp>
        <p:nvSpPr>
          <p:cNvPr id="6" name="TextBox 5"/>
          <p:cNvSpPr txBox="1"/>
          <p:nvPr/>
        </p:nvSpPr>
        <p:spPr>
          <a:xfrm>
            <a:off x="0" y="1792430"/>
            <a:ext cx="633507" cy="461665"/>
          </a:xfrm>
          <a:prstGeom prst="rect">
            <a:avLst/>
          </a:prstGeom>
          <a:noFill/>
        </p:spPr>
        <p:txBody>
          <a:bodyPr wrap="none" rtlCol="0">
            <a:spAutoFit/>
          </a:bodyPr>
          <a:lstStyle/>
          <a:p>
            <a:r>
              <a:rPr lang="nb-NO" sz="2400" b="1" dirty="0">
                <a:solidFill>
                  <a:schemeClr val="accent3"/>
                </a:solidFill>
              </a:rPr>
              <a:t>Old</a:t>
            </a:r>
          </a:p>
        </p:txBody>
      </p:sp>
      <p:sp>
        <p:nvSpPr>
          <p:cNvPr id="7" name="TextBox 6"/>
          <p:cNvSpPr txBox="1"/>
          <p:nvPr/>
        </p:nvSpPr>
        <p:spPr>
          <a:xfrm>
            <a:off x="0" y="3450282"/>
            <a:ext cx="694421" cy="461665"/>
          </a:xfrm>
          <a:prstGeom prst="rect">
            <a:avLst/>
          </a:prstGeom>
          <a:noFill/>
        </p:spPr>
        <p:txBody>
          <a:bodyPr wrap="none" rtlCol="0">
            <a:spAutoFit/>
          </a:bodyPr>
          <a:lstStyle/>
          <a:p>
            <a:r>
              <a:rPr lang="nb-NO" sz="2400" b="1" dirty="0" err="1">
                <a:solidFill>
                  <a:srgbClr val="008000"/>
                </a:solidFill>
              </a:rPr>
              <a:t>Mid</a:t>
            </a:r>
            <a:endParaRPr lang="nb-NO" sz="2400" b="1" dirty="0">
              <a:solidFill>
                <a:srgbClr val="008000"/>
              </a:solidFill>
            </a:endParaRPr>
          </a:p>
        </p:txBody>
      </p:sp>
      <p:sp>
        <p:nvSpPr>
          <p:cNvPr id="8" name="TextBox 7"/>
          <p:cNvSpPr txBox="1"/>
          <p:nvPr/>
        </p:nvSpPr>
        <p:spPr>
          <a:xfrm>
            <a:off x="-16136" y="4305070"/>
            <a:ext cx="961545" cy="461665"/>
          </a:xfrm>
          <a:prstGeom prst="rect">
            <a:avLst/>
          </a:prstGeom>
          <a:noFill/>
        </p:spPr>
        <p:txBody>
          <a:bodyPr wrap="none" rtlCol="0">
            <a:spAutoFit/>
          </a:bodyPr>
          <a:lstStyle/>
          <a:p>
            <a:r>
              <a:rPr lang="nb-NO" sz="2400" b="1" dirty="0">
                <a:solidFill>
                  <a:schemeClr val="accent6"/>
                </a:solidFill>
              </a:rPr>
              <a:t>Young</a:t>
            </a:r>
          </a:p>
        </p:txBody>
      </p:sp>
      <p:sp>
        <p:nvSpPr>
          <p:cNvPr id="9" name="Left Brace 8"/>
          <p:cNvSpPr/>
          <p:nvPr/>
        </p:nvSpPr>
        <p:spPr>
          <a:xfrm>
            <a:off x="694421" y="886691"/>
            <a:ext cx="547438" cy="2216727"/>
          </a:xfrm>
          <a:prstGeom prst="lef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e 9"/>
          <p:cNvSpPr/>
          <p:nvPr/>
        </p:nvSpPr>
        <p:spPr>
          <a:xfrm>
            <a:off x="845127" y="3117273"/>
            <a:ext cx="396732" cy="1080655"/>
          </a:xfrm>
          <a:prstGeom prst="leftBrace">
            <a:avLst/>
          </a:prstGeom>
          <a:ln w="57150">
            <a:solidFill>
              <a:srgbClr val="00883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a:off x="968140" y="4197928"/>
            <a:ext cx="273719" cy="745287"/>
          </a:xfrm>
          <a:prstGeom prst="leftBrace">
            <a:avLst/>
          </a:prstGeom>
          <a:ln w="57150">
            <a:solidFill>
              <a:srgbClr val="DE9C4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0691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71719148"/>
              </p:ext>
            </p:extLst>
          </p:nvPr>
        </p:nvGraphicFramePr>
        <p:xfrm>
          <a:off x="1241859" y="315335"/>
          <a:ext cx="7888286" cy="4627880"/>
        </p:xfrm>
        <a:graphic>
          <a:graphicData uri="http://schemas.openxmlformats.org/drawingml/2006/table">
            <a:tbl>
              <a:tblPr firstRow="1" bandRow="1">
                <a:tableStyleId>{5C22544A-7EE6-4342-B048-85BDC9FD1C3A}</a:tableStyleId>
              </a:tblPr>
              <a:tblGrid>
                <a:gridCol w="1463676">
                  <a:extLst>
                    <a:ext uri="{9D8B030D-6E8A-4147-A177-3AD203B41FA5}">
                      <a16:colId xmlns:a16="http://schemas.microsoft.com/office/drawing/2014/main" val="20000"/>
                    </a:ext>
                  </a:extLst>
                </a:gridCol>
                <a:gridCol w="1011381">
                  <a:extLst>
                    <a:ext uri="{9D8B030D-6E8A-4147-A177-3AD203B41FA5}">
                      <a16:colId xmlns:a16="http://schemas.microsoft.com/office/drawing/2014/main" val="20001"/>
                    </a:ext>
                  </a:extLst>
                </a:gridCol>
                <a:gridCol w="1274619">
                  <a:extLst>
                    <a:ext uri="{9D8B030D-6E8A-4147-A177-3AD203B41FA5}">
                      <a16:colId xmlns:a16="http://schemas.microsoft.com/office/drawing/2014/main" val="20002"/>
                    </a:ext>
                  </a:extLst>
                </a:gridCol>
                <a:gridCol w="1136072">
                  <a:extLst>
                    <a:ext uri="{9D8B030D-6E8A-4147-A177-3AD203B41FA5}">
                      <a16:colId xmlns:a16="http://schemas.microsoft.com/office/drawing/2014/main" val="20003"/>
                    </a:ext>
                  </a:extLst>
                </a:gridCol>
                <a:gridCol w="775855">
                  <a:extLst>
                    <a:ext uri="{9D8B030D-6E8A-4147-A177-3AD203B41FA5}">
                      <a16:colId xmlns:a16="http://schemas.microsoft.com/office/drawing/2014/main" val="20004"/>
                    </a:ext>
                  </a:extLst>
                </a:gridCol>
                <a:gridCol w="942109">
                  <a:extLst>
                    <a:ext uri="{9D8B030D-6E8A-4147-A177-3AD203B41FA5}">
                      <a16:colId xmlns:a16="http://schemas.microsoft.com/office/drawing/2014/main" val="20005"/>
                    </a:ext>
                  </a:extLst>
                </a:gridCol>
                <a:gridCol w="1284574">
                  <a:extLst>
                    <a:ext uri="{9D8B030D-6E8A-4147-A177-3AD203B41FA5}">
                      <a16:colId xmlns:a16="http://schemas.microsoft.com/office/drawing/2014/main" val="20006"/>
                    </a:ext>
                  </a:extLst>
                </a:gridCol>
              </a:tblGrid>
              <a:tr h="370840">
                <a:tc>
                  <a:txBody>
                    <a:bodyPr/>
                    <a:lstStyle/>
                    <a:p>
                      <a:pPr>
                        <a:spcAft>
                          <a:spcPts val="0"/>
                        </a:spcAft>
                        <a:tabLst>
                          <a:tab pos="180340" algn="l"/>
                        </a:tabLst>
                      </a:pPr>
                      <a:r>
                        <a:rPr lang="ca-ES" sz="1800" b="1" dirty="0" err="1">
                          <a:effectLst/>
                          <a:latin typeface="Calibri" charset="0"/>
                          <a:ea typeface="Times New Roman" charset="0"/>
                          <a:cs typeface="Times New Roman" charset="0"/>
                        </a:rPr>
                        <a:t>Author</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err="1">
                          <a:effectLst/>
                          <a:latin typeface="Calibri" charset="0"/>
                          <a:ea typeface="Times New Roman" charset="0"/>
                          <a:cs typeface="Times New Roman" charset="0"/>
                        </a:rPr>
                        <a:t>Year</a:t>
                      </a:r>
                      <a:r>
                        <a:rPr lang="ca-ES" sz="1800" b="1" dirty="0">
                          <a:effectLst/>
                          <a:latin typeface="Calibri" charset="0"/>
                          <a:ea typeface="Times New Roman" charset="0"/>
                          <a:cs typeface="Times New Roman" charset="0"/>
                        </a:rPr>
                        <a:t> of </a:t>
                      </a:r>
                      <a:r>
                        <a:rPr lang="ca-ES" sz="1800" b="1" dirty="0" err="1">
                          <a:effectLst/>
                          <a:latin typeface="Calibri" charset="0"/>
                          <a:ea typeface="Times New Roman" charset="0"/>
                          <a:cs typeface="Times New Roman" charset="0"/>
                        </a:rPr>
                        <a:t>Birth</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err="1">
                          <a:effectLst/>
                          <a:latin typeface="Calibri" charset="0"/>
                          <a:ea typeface="Times New Roman" charset="0"/>
                          <a:cs typeface="Times New Roman" charset="0"/>
                        </a:rPr>
                        <a:t>Geography</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a:effectLst/>
                          <a:latin typeface="Calibri" charset="0"/>
                          <a:ea typeface="Times New Roman" charset="0"/>
                          <a:cs typeface="Times New Roman" charset="0"/>
                        </a:rPr>
                        <a:t>Number of words</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NPx</a:t>
                      </a: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exx</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ReflN</a:t>
                      </a: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exx</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err="1">
                          <a:effectLst/>
                          <a:latin typeface="Calibri" charset="0"/>
                          <a:ea typeface="Times New Roman" charset="0"/>
                          <a:cs typeface="Times New Roman" charset="0"/>
                        </a:rPr>
                        <a:t>Proportion</a:t>
                      </a: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ReflN</a:t>
                      </a:r>
                      <a:endParaRPr lang="en-GB" sz="18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0"/>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A. </a:t>
                      </a:r>
                      <a:r>
                        <a:rPr lang="ca-ES" sz="1800" dirty="0" err="1">
                          <a:effectLst/>
                          <a:latin typeface="Calibri" charset="0"/>
                          <a:ea typeface="Times New Roman" charset="0"/>
                          <a:cs typeface="Times New Roman" charset="0"/>
                        </a:rPr>
                        <a:t>Larsen</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1870</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10 150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151</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12</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0.07</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1"/>
                  </a:ext>
                </a:extLst>
              </a:tr>
              <a:tr h="370840">
                <a:tc>
                  <a:txBody>
                    <a:bodyPr/>
                    <a:lstStyle/>
                    <a:p>
                      <a:pPr>
                        <a:spcAft>
                          <a:spcPts val="0"/>
                        </a:spcAft>
                        <a:tabLst>
                          <a:tab pos="180340" algn="l"/>
                        </a:tabLst>
                      </a:pPr>
                      <a:r>
                        <a:rPr lang="ca-ES" sz="1800" dirty="0" err="1">
                          <a:effectLst/>
                          <a:latin typeface="Calibri" charset="0"/>
                          <a:ea typeface="Times New Roman" charset="0"/>
                          <a:cs typeface="Times New Roman" charset="0"/>
                        </a:rPr>
                        <a:t>J</a:t>
                      </a:r>
                      <a:r>
                        <a:rPr lang="ca-ES" sz="1800" dirty="0">
                          <a:effectLst/>
                          <a:latin typeface="Calibri" charset="0"/>
                          <a:ea typeface="Times New Roman" charset="0"/>
                          <a:cs typeface="Times New Roman" charset="0"/>
                        </a:rPr>
                        <a:t>. </a:t>
                      </a:r>
                      <a:r>
                        <a:rPr lang="ca-ES" sz="1800" dirty="0" err="1">
                          <a:effectLst/>
                          <a:latin typeface="Calibri" charset="0"/>
                          <a:ea typeface="Times New Roman" charset="0"/>
                          <a:cs typeface="Times New Roman" charset="0"/>
                        </a:rPr>
                        <a:t>Turi</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1895</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48 559</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89</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24</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0.21</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2"/>
                  </a:ext>
                </a:extLst>
              </a:tr>
              <a:tr h="370840">
                <a:tc>
                  <a:txBody>
                    <a:bodyPr/>
                    <a:lstStyle/>
                    <a:p>
                      <a:pPr>
                        <a:spcAft>
                          <a:spcPts val="0"/>
                        </a:spcAft>
                        <a:tabLst>
                          <a:tab pos="180340" algn="l"/>
                        </a:tabLst>
                      </a:pPr>
                      <a:r>
                        <a:rPr lang="ca-ES" sz="1800">
                          <a:effectLst/>
                          <a:latin typeface="Calibri" charset="0"/>
                          <a:ea typeface="Times New Roman" charset="0"/>
                          <a:cs typeface="Times New Roman" charset="0"/>
                        </a:rPr>
                        <a:t>K. N. Turi </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1895</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23 400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43</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0.07</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3"/>
                  </a:ext>
                </a:extLst>
              </a:tr>
              <a:tr h="370840">
                <a:tc>
                  <a:txBody>
                    <a:bodyPr/>
                    <a:lstStyle/>
                    <a:p>
                      <a:pPr>
                        <a:spcAft>
                          <a:spcPts val="0"/>
                        </a:spcAft>
                        <a:tabLst>
                          <a:tab pos="180340" algn="l"/>
                        </a:tabLst>
                      </a:pPr>
                      <a:r>
                        <a:rPr lang="ca-ES" sz="1800">
                          <a:effectLst/>
                          <a:latin typeface="Calibri" charset="0"/>
                          <a:ea typeface="Times New Roman" charset="0"/>
                          <a:cs typeface="Times New Roman" charset="0"/>
                        </a:rPr>
                        <a:t>H. A. Guttorm </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1907</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East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28 500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259</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9</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0.03</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4"/>
                  </a:ext>
                </a:extLst>
              </a:tr>
              <a:tr h="370840">
                <a:tc>
                  <a:txBody>
                    <a:bodyPr/>
                    <a:lstStyle/>
                    <a:p>
                      <a:pPr>
                        <a:spcAft>
                          <a:spcPts val="0"/>
                        </a:spcAft>
                        <a:tabLst>
                          <a:tab pos="180340" algn="l"/>
                        </a:tabLst>
                      </a:pPr>
                      <a:r>
                        <a:rPr lang="ca-ES" sz="1800">
                          <a:effectLst/>
                          <a:latin typeface="Calibri" charset="0"/>
                          <a:ea typeface="Times New Roman" charset="0"/>
                          <a:cs typeface="Times New Roman" charset="0"/>
                        </a:rPr>
                        <a:t>M. Bongo </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1923</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err="1">
                          <a:effectLst/>
                          <a:latin typeface="Calibri" charset="0"/>
                          <a:ea typeface="Times New Roman" charset="0"/>
                          <a:cs typeface="Times New Roman" charset="0"/>
                        </a:rPr>
                        <a:t>West</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8060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16</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0.06</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5"/>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A. O. Eira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1927</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err="1">
                          <a:effectLst/>
                          <a:latin typeface="Calibri" charset="0"/>
                          <a:ea typeface="Times New Roman" charset="0"/>
                          <a:cs typeface="Times New Roman" charset="0"/>
                        </a:rPr>
                        <a:t>West</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14 600</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35</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0.08</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6"/>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J.-Á. </a:t>
                      </a:r>
                      <a:r>
                        <a:rPr lang="ca-ES" sz="1800" dirty="0" err="1">
                          <a:effectLst/>
                          <a:latin typeface="Calibri" charset="0"/>
                          <a:ea typeface="Times New Roman" charset="0"/>
                          <a:cs typeface="Times New Roman" charset="0"/>
                        </a:rPr>
                        <a:t>Vest</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1948</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East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151 592</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512</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378</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0.42</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7"/>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K. </a:t>
                      </a:r>
                      <a:r>
                        <a:rPr lang="ca-ES" sz="1800" dirty="0" err="1">
                          <a:effectLst/>
                          <a:latin typeface="Calibri" charset="0"/>
                          <a:ea typeface="Times New Roman" charset="0"/>
                          <a:cs typeface="Times New Roman" charset="0"/>
                        </a:rPr>
                        <a:t>Paltto</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1947</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East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81 700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145</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51</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0.26</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8"/>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E. M. Vars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1957</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92 500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187</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156</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0.45</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9"/>
                  </a:ext>
                </a:extLst>
              </a:tr>
              <a:tr h="370840">
                <a:tc>
                  <a:txBody>
                    <a:bodyPr/>
                    <a:lstStyle/>
                    <a:p>
                      <a:pPr>
                        <a:spcAft>
                          <a:spcPts val="0"/>
                        </a:spcAft>
                        <a:tabLst>
                          <a:tab pos="180340" algn="l"/>
                        </a:tabLst>
                      </a:pPr>
                      <a:r>
                        <a:rPr lang="ca-ES" sz="1800" dirty="0" err="1">
                          <a:effectLst/>
                          <a:latin typeface="Calibri" charset="0"/>
                          <a:ea typeface="Times New Roman" charset="0"/>
                          <a:cs typeface="Times New Roman" charset="0"/>
                        </a:rPr>
                        <a:t>J</a:t>
                      </a:r>
                      <a:r>
                        <a:rPr lang="ca-ES" sz="1800" dirty="0">
                          <a:effectLst/>
                          <a:latin typeface="Calibri" charset="0"/>
                          <a:ea typeface="Times New Roman" charset="0"/>
                          <a:cs typeface="Times New Roman" charset="0"/>
                        </a:rPr>
                        <a:t>. M. </a:t>
                      </a:r>
                      <a:r>
                        <a:rPr lang="ca-ES" sz="1800" dirty="0" err="1">
                          <a:effectLst/>
                          <a:latin typeface="Calibri" charset="0"/>
                          <a:ea typeface="Times New Roman" charset="0"/>
                          <a:cs typeface="Times New Roman" charset="0"/>
                        </a:rPr>
                        <a:t>Mienna</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1972</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49 100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68</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0.77</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0"/>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M. </a:t>
                      </a:r>
                      <a:r>
                        <a:rPr lang="ca-ES" sz="1800" dirty="0" err="1">
                          <a:effectLst/>
                          <a:latin typeface="Calibri" charset="0"/>
                          <a:ea typeface="Times New Roman" charset="0"/>
                          <a:cs typeface="Times New Roman" charset="0"/>
                        </a:rPr>
                        <a:t>Á</a:t>
                      </a:r>
                      <a:r>
                        <a:rPr lang="ca-ES" sz="1800" dirty="0">
                          <a:effectLst/>
                          <a:latin typeface="Calibri" charset="0"/>
                          <a:ea typeface="Times New Roman" charset="0"/>
                          <a:cs typeface="Times New Roman" charset="0"/>
                        </a:rPr>
                        <a:t>. Sara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1983</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err="1">
                          <a:effectLst/>
                          <a:latin typeface="Calibri" charset="0"/>
                          <a:ea typeface="Times New Roman" charset="0"/>
                          <a:cs typeface="Times New Roman" charset="0"/>
                        </a:rPr>
                        <a:t>West</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29 800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57</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64</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0.53</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1"/>
                  </a:ext>
                </a:extLst>
              </a:tr>
            </a:tbl>
          </a:graphicData>
        </a:graphic>
      </p:graphicFrame>
      <p:sp>
        <p:nvSpPr>
          <p:cNvPr id="6" name="TextBox 5"/>
          <p:cNvSpPr txBox="1"/>
          <p:nvPr/>
        </p:nvSpPr>
        <p:spPr>
          <a:xfrm>
            <a:off x="0" y="1792430"/>
            <a:ext cx="633507" cy="461665"/>
          </a:xfrm>
          <a:prstGeom prst="rect">
            <a:avLst/>
          </a:prstGeom>
          <a:noFill/>
        </p:spPr>
        <p:txBody>
          <a:bodyPr wrap="none" rtlCol="0">
            <a:spAutoFit/>
          </a:bodyPr>
          <a:lstStyle/>
          <a:p>
            <a:r>
              <a:rPr lang="nb-NO" sz="2400" b="1" dirty="0">
                <a:solidFill>
                  <a:schemeClr val="accent3"/>
                </a:solidFill>
              </a:rPr>
              <a:t>Old</a:t>
            </a:r>
          </a:p>
        </p:txBody>
      </p:sp>
      <p:sp>
        <p:nvSpPr>
          <p:cNvPr id="7" name="TextBox 6"/>
          <p:cNvSpPr txBox="1"/>
          <p:nvPr/>
        </p:nvSpPr>
        <p:spPr>
          <a:xfrm>
            <a:off x="0" y="3450282"/>
            <a:ext cx="694421" cy="461665"/>
          </a:xfrm>
          <a:prstGeom prst="rect">
            <a:avLst/>
          </a:prstGeom>
          <a:noFill/>
        </p:spPr>
        <p:txBody>
          <a:bodyPr wrap="none" rtlCol="0">
            <a:spAutoFit/>
          </a:bodyPr>
          <a:lstStyle/>
          <a:p>
            <a:r>
              <a:rPr lang="nb-NO" sz="2400" b="1" dirty="0" err="1">
                <a:solidFill>
                  <a:srgbClr val="008000"/>
                </a:solidFill>
              </a:rPr>
              <a:t>Mid</a:t>
            </a:r>
            <a:endParaRPr lang="nb-NO" sz="2400" b="1" dirty="0">
              <a:solidFill>
                <a:srgbClr val="008000"/>
              </a:solidFill>
            </a:endParaRPr>
          </a:p>
        </p:txBody>
      </p:sp>
      <p:sp>
        <p:nvSpPr>
          <p:cNvPr id="8" name="TextBox 7"/>
          <p:cNvSpPr txBox="1"/>
          <p:nvPr/>
        </p:nvSpPr>
        <p:spPr>
          <a:xfrm>
            <a:off x="-16136" y="4305070"/>
            <a:ext cx="961545" cy="461665"/>
          </a:xfrm>
          <a:prstGeom prst="rect">
            <a:avLst/>
          </a:prstGeom>
          <a:noFill/>
        </p:spPr>
        <p:txBody>
          <a:bodyPr wrap="none" rtlCol="0">
            <a:spAutoFit/>
          </a:bodyPr>
          <a:lstStyle/>
          <a:p>
            <a:r>
              <a:rPr lang="nb-NO" sz="2400" b="1" dirty="0">
                <a:solidFill>
                  <a:schemeClr val="accent6"/>
                </a:solidFill>
              </a:rPr>
              <a:t>Young</a:t>
            </a:r>
          </a:p>
        </p:txBody>
      </p:sp>
      <p:sp>
        <p:nvSpPr>
          <p:cNvPr id="9" name="Left Brace 8"/>
          <p:cNvSpPr/>
          <p:nvPr/>
        </p:nvSpPr>
        <p:spPr>
          <a:xfrm>
            <a:off x="694421" y="886691"/>
            <a:ext cx="547438" cy="2216727"/>
          </a:xfrm>
          <a:prstGeom prst="lef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e 9"/>
          <p:cNvSpPr/>
          <p:nvPr/>
        </p:nvSpPr>
        <p:spPr>
          <a:xfrm>
            <a:off x="845127" y="3117273"/>
            <a:ext cx="396732" cy="1080655"/>
          </a:xfrm>
          <a:prstGeom prst="leftBrace">
            <a:avLst/>
          </a:prstGeom>
          <a:ln w="57150">
            <a:solidFill>
              <a:srgbClr val="00883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a:off x="968140" y="4197928"/>
            <a:ext cx="273719" cy="745287"/>
          </a:xfrm>
          <a:prstGeom prst="leftBrace">
            <a:avLst/>
          </a:prstGeom>
          <a:ln w="57150">
            <a:solidFill>
              <a:srgbClr val="DE9C4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ounded Rectangle 12"/>
          <p:cNvSpPr/>
          <p:nvPr/>
        </p:nvSpPr>
        <p:spPr>
          <a:xfrm>
            <a:off x="1030239" y="123386"/>
            <a:ext cx="8113761" cy="2886746"/>
          </a:xfrm>
          <a:prstGeom prst="roundRect">
            <a:avLst/>
          </a:prstGeom>
          <a:blipFill>
            <a:blip r:embed="rId2"/>
            <a:tile tx="0" ty="0" sx="100000" sy="100000" flip="none" algn="tl"/>
          </a:blip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Mid Generation speakers were removed from their L1 environment during their school years, creating a sociolinguistic situation in which morphological complexity is disadvantaged</a:t>
            </a:r>
          </a:p>
        </p:txBody>
      </p:sp>
    </p:spTree>
    <p:extLst>
      <p:ext uri="{BB962C8B-B14F-4D97-AF65-F5344CB8AC3E}">
        <p14:creationId xmlns:p14="http://schemas.microsoft.com/office/powerpoint/2010/main" val="2013338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71719148"/>
              </p:ext>
            </p:extLst>
          </p:nvPr>
        </p:nvGraphicFramePr>
        <p:xfrm>
          <a:off x="1241859" y="315335"/>
          <a:ext cx="7888286" cy="4627880"/>
        </p:xfrm>
        <a:graphic>
          <a:graphicData uri="http://schemas.openxmlformats.org/drawingml/2006/table">
            <a:tbl>
              <a:tblPr firstRow="1" bandRow="1">
                <a:tableStyleId>{5C22544A-7EE6-4342-B048-85BDC9FD1C3A}</a:tableStyleId>
              </a:tblPr>
              <a:tblGrid>
                <a:gridCol w="1463676">
                  <a:extLst>
                    <a:ext uri="{9D8B030D-6E8A-4147-A177-3AD203B41FA5}">
                      <a16:colId xmlns:a16="http://schemas.microsoft.com/office/drawing/2014/main" val="20000"/>
                    </a:ext>
                  </a:extLst>
                </a:gridCol>
                <a:gridCol w="1011381">
                  <a:extLst>
                    <a:ext uri="{9D8B030D-6E8A-4147-A177-3AD203B41FA5}">
                      <a16:colId xmlns:a16="http://schemas.microsoft.com/office/drawing/2014/main" val="20001"/>
                    </a:ext>
                  </a:extLst>
                </a:gridCol>
                <a:gridCol w="1274619">
                  <a:extLst>
                    <a:ext uri="{9D8B030D-6E8A-4147-A177-3AD203B41FA5}">
                      <a16:colId xmlns:a16="http://schemas.microsoft.com/office/drawing/2014/main" val="20002"/>
                    </a:ext>
                  </a:extLst>
                </a:gridCol>
                <a:gridCol w="1136072">
                  <a:extLst>
                    <a:ext uri="{9D8B030D-6E8A-4147-A177-3AD203B41FA5}">
                      <a16:colId xmlns:a16="http://schemas.microsoft.com/office/drawing/2014/main" val="20003"/>
                    </a:ext>
                  </a:extLst>
                </a:gridCol>
                <a:gridCol w="775855">
                  <a:extLst>
                    <a:ext uri="{9D8B030D-6E8A-4147-A177-3AD203B41FA5}">
                      <a16:colId xmlns:a16="http://schemas.microsoft.com/office/drawing/2014/main" val="20004"/>
                    </a:ext>
                  </a:extLst>
                </a:gridCol>
                <a:gridCol w="942109">
                  <a:extLst>
                    <a:ext uri="{9D8B030D-6E8A-4147-A177-3AD203B41FA5}">
                      <a16:colId xmlns:a16="http://schemas.microsoft.com/office/drawing/2014/main" val="20005"/>
                    </a:ext>
                  </a:extLst>
                </a:gridCol>
                <a:gridCol w="1284574">
                  <a:extLst>
                    <a:ext uri="{9D8B030D-6E8A-4147-A177-3AD203B41FA5}">
                      <a16:colId xmlns:a16="http://schemas.microsoft.com/office/drawing/2014/main" val="20006"/>
                    </a:ext>
                  </a:extLst>
                </a:gridCol>
              </a:tblGrid>
              <a:tr h="370840">
                <a:tc>
                  <a:txBody>
                    <a:bodyPr/>
                    <a:lstStyle/>
                    <a:p>
                      <a:pPr>
                        <a:spcAft>
                          <a:spcPts val="0"/>
                        </a:spcAft>
                        <a:tabLst>
                          <a:tab pos="180340" algn="l"/>
                        </a:tabLst>
                      </a:pPr>
                      <a:r>
                        <a:rPr lang="ca-ES" sz="1800" b="1" dirty="0" err="1">
                          <a:effectLst/>
                          <a:latin typeface="Calibri" charset="0"/>
                          <a:ea typeface="Times New Roman" charset="0"/>
                          <a:cs typeface="Times New Roman" charset="0"/>
                        </a:rPr>
                        <a:t>Author</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err="1">
                          <a:effectLst/>
                          <a:latin typeface="Calibri" charset="0"/>
                          <a:ea typeface="Times New Roman" charset="0"/>
                          <a:cs typeface="Times New Roman" charset="0"/>
                        </a:rPr>
                        <a:t>Year</a:t>
                      </a:r>
                      <a:r>
                        <a:rPr lang="ca-ES" sz="1800" b="1" dirty="0">
                          <a:effectLst/>
                          <a:latin typeface="Calibri" charset="0"/>
                          <a:ea typeface="Times New Roman" charset="0"/>
                          <a:cs typeface="Times New Roman" charset="0"/>
                        </a:rPr>
                        <a:t> of </a:t>
                      </a:r>
                      <a:r>
                        <a:rPr lang="ca-ES" sz="1800" b="1" dirty="0" err="1">
                          <a:effectLst/>
                          <a:latin typeface="Calibri" charset="0"/>
                          <a:ea typeface="Times New Roman" charset="0"/>
                          <a:cs typeface="Times New Roman" charset="0"/>
                        </a:rPr>
                        <a:t>Birth</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err="1">
                          <a:effectLst/>
                          <a:latin typeface="Calibri" charset="0"/>
                          <a:ea typeface="Times New Roman" charset="0"/>
                          <a:cs typeface="Times New Roman" charset="0"/>
                        </a:rPr>
                        <a:t>Geography</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a:effectLst/>
                          <a:latin typeface="Calibri" charset="0"/>
                          <a:ea typeface="Times New Roman" charset="0"/>
                          <a:cs typeface="Times New Roman" charset="0"/>
                        </a:rPr>
                        <a:t>Number of words</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NPx</a:t>
                      </a: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exx</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ReflN</a:t>
                      </a: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exx</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b="1" dirty="0" err="1">
                          <a:effectLst/>
                          <a:latin typeface="Calibri" charset="0"/>
                          <a:ea typeface="Times New Roman" charset="0"/>
                          <a:cs typeface="Times New Roman" charset="0"/>
                        </a:rPr>
                        <a:t>Proportion</a:t>
                      </a:r>
                      <a:r>
                        <a:rPr lang="ca-ES" sz="1800" b="1" dirty="0">
                          <a:effectLst/>
                          <a:latin typeface="Calibri" charset="0"/>
                          <a:ea typeface="Times New Roman" charset="0"/>
                          <a:cs typeface="Times New Roman" charset="0"/>
                        </a:rPr>
                        <a:t> </a:t>
                      </a:r>
                      <a:r>
                        <a:rPr lang="ca-ES" sz="1800" b="1" dirty="0" err="1">
                          <a:effectLst/>
                          <a:latin typeface="Calibri" charset="0"/>
                          <a:ea typeface="Times New Roman" charset="0"/>
                          <a:cs typeface="Times New Roman" charset="0"/>
                        </a:rPr>
                        <a:t>ReflN</a:t>
                      </a:r>
                      <a:endParaRPr lang="en-GB" sz="18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0"/>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A. </a:t>
                      </a:r>
                      <a:r>
                        <a:rPr lang="ca-ES" sz="1800" dirty="0" err="1">
                          <a:effectLst/>
                          <a:latin typeface="Calibri" charset="0"/>
                          <a:ea typeface="Times New Roman" charset="0"/>
                          <a:cs typeface="Times New Roman" charset="0"/>
                        </a:rPr>
                        <a:t>Larsen</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1870</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10 150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151</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12</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0.07</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1"/>
                  </a:ext>
                </a:extLst>
              </a:tr>
              <a:tr h="370840">
                <a:tc>
                  <a:txBody>
                    <a:bodyPr/>
                    <a:lstStyle/>
                    <a:p>
                      <a:pPr>
                        <a:spcAft>
                          <a:spcPts val="0"/>
                        </a:spcAft>
                        <a:tabLst>
                          <a:tab pos="180340" algn="l"/>
                        </a:tabLst>
                      </a:pPr>
                      <a:r>
                        <a:rPr lang="ca-ES" sz="1800" dirty="0" err="1">
                          <a:effectLst/>
                          <a:latin typeface="Calibri" charset="0"/>
                          <a:ea typeface="Times New Roman" charset="0"/>
                          <a:cs typeface="Times New Roman" charset="0"/>
                        </a:rPr>
                        <a:t>J</a:t>
                      </a:r>
                      <a:r>
                        <a:rPr lang="ca-ES" sz="1800" dirty="0">
                          <a:effectLst/>
                          <a:latin typeface="Calibri" charset="0"/>
                          <a:ea typeface="Times New Roman" charset="0"/>
                          <a:cs typeface="Times New Roman" charset="0"/>
                        </a:rPr>
                        <a:t>. </a:t>
                      </a:r>
                      <a:r>
                        <a:rPr lang="ca-ES" sz="1800" dirty="0" err="1">
                          <a:effectLst/>
                          <a:latin typeface="Calibri" charset="0"/>
                          <a:ea typeface="Times New Roman" charset="0"/>
                          <a:cs typeface="Times New Roman" charset="0"/>
                        </a:rPr>
                        <a:t>Turi</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1895</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48 559</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89</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24</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0.21</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2"/>
                  </a:ext>
                </a:extLst>
              </a:tr>
              <a:tr h="370840">
                <a:tc>
                  <a:txBody>
                    <a:bodyPr/>
                    <a:lstStyle/>
                    <a:p>
                      <a:pPr>
                        <a:spcAft>
                          <a:spcPts val="0"/>
                        </a:spcAft>
                        <a:tabLst>
                          <a:tab pos="180340" algn="l"/>
                        </a:tabLst>
                      </a:pPr>
                      <a:r>
                        <a:rPr lang="ca-ES" sz="1800">
                          <a:effectLst/>
                          <a:latin typeface="Calibri" charset="0"/>
                          <a:ea typeface="Times New Roman" charset="0"/>
                          <a:cs typeface="Times New Roman" charset="0"/>
                        </a:rPr>
                        <a:t>K. N. Turi </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1895</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23 400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43</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0.07</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3"/>
                  </a:ext>
                </a:extLst>
              </a:tr>
              <a:tr h="370840">
                <a:tc>
                  <a:txBody>
                    <a:bodyPr/>
                    <a:lstStyle/>
                    <a:p>
                      <a:pPr>
                        <a:spcAft>
                          <a:spcPts val="0"/>
                        </a:spcAft>
                        <a:tabLst>
                          <a:tab pos="180340" algn="l"/>
                        </a:tabLst>
                      </a:pPr>
                      <a:r>
                        <a:rPr lang="ca-ES" sz="1800">
                          <a:effectLst/>
                          <a:latin typeface="Calibri" charset="0"/>
                          <a:ea typeface="Times New Roman" charset="0"/>
                          <a:cs typeface="Times New Roman" charset="0"/>
                        </a:rPr>
                        <a:t>H. A. Guttorm </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1907</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East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28 500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259</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9</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0.03</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4"/>
                  </a:ext>
                </a:extLst>
              </a:tr>
              <a:tr h="370840">
                <a:tc>
                  <a:txBody>
                    <a:bodyPr/>
                    <a:lstStyle/>
                    <a:p>
                      <a:pPr>
                        <a:spcAft>
                          <a:spcPts val="0"/>
                        </a:spcAft>
                        <a:tabLst>
                          <a:tab pos="180340" algn="l"/>
                        </a:tabLst>
                      </a:pPr>
                      <a:r>
                        <a:rPr lang="ca-ES" sz="1800">
                          <a:effectLst/>
                          <a:latin typeface="Calibri" charset="0"/>
                          <a:ea typeface="Times New Roman" charset="0"/>
                          <a:cs typeface="Times New Roman" charset="0"/>
                        </a:rPr>
                        <a:t>M. Bongo </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1923</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err="1">
                          <a:effectLst/>
                          <a:latin typeface="Calibri" charset="0"/>
                          <a:ea typeface="Times New Roman" charset="0"/>
                          <a:cs typeface="Times New Roman" charset="0"/>
                        </a:rPr>
                        <a:t>West</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8060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16</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0.06</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5"/>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A. O. Eira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1927</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err="1">
                          <a:effectLst/>
                          <a:latin typeface="Calibri" charset="0"/>
                          <a:ea typeface="Times New Roman" charset="0"/>
                          <a:cs typeface="Times New Roman" charset="0"/>
                        </a:rPr>
                        <a:t>West</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14 600</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35</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0.08</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6"/>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J.-Á. </a:t>
                      </a:r>
                      <a:r>
                        <a:rPr lang="ca-ES" sz="1800" dirty="0" err="1">
                          <a:effectLst/>
                          <a:latin typeface="Calibri" charset="0"/>
                          <a:ea typeface="Times New Roman" charset="0"/>
                          <a:cs typeface="Times New Roman" charset="0"/>
                        </a:rPr>
                        <a:t>Vest</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1948</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East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151 592</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512</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378</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0.42</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7"/>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K. </a:t>
                      </a:r>
                      <a:r>
                        <a:rPr lang="ca-ES" sz="1800" dirty="0" err="1">
                          <a:effectLst/>
                          <a:latin typeface="Calibri" charset="0"/>
                          <a:ea typeface="Times New Roman" charset="0"/>
                          <a:cs typeface="Times New Roman" charset="0"/>
                        </a:rPr>
                        <a:t>Paltto</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1947</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East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81 700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145</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a:effectLst/>
                          <a:latin typeface="Calibri" charset="0"/>
                          <a:ea typeface="Times New Roman" charset="0"/>
                          <a:cs typeface="Times New Roman" charset="0"/>
                        </a:rPr>
                        <a:t>51</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0.26</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8"/>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E. M. Vars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1957</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92 500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187</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156</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0.45</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9"/>
                  </a:ext>
                </a:extLst>
              </a:tr>
              <a:tr h="370840">
                <a:tc>
                  <a:txBody>
                    <a:bodyPr/>
                    <a:lstStyle/>
                    <a:p>
                      <a:pPr>
                        <a:spcAft>
                          <a:spcPts val="0"/>
                        </a:spcAft>
                        <a:tabLst>
                          <a:tab pos="180340" algn="l"/>
                        </a:tabLst>
                      </a:pPr>
                      <a:r>
                        <a:rPr lang="ca-ES" sz="1800" dirty="0" err="1">
                          <a:effectLst/>
                          <a:latin typeface="Calibri" charset="0"/>
                          <a:ea typeface="Times New Roman" charset="0"/>
                          <a:cs typeface="Times New Roman" charset="0"/>
                        </a:rPr>
                        <a:t>J</a:t>
                      </a:r>
                      <a:r>
                        <a:rPr lang="ca-ES" sz="1800" dirty="0">
                          <a:effectLst/>
                          <a:latin typeface="Calibri" charset="0"/>
                          <a:ea typeface="Times New Roman" charset="0"/>
                          <a:cs typeface="Times New Roman" charset="0"/>
                        </a:rPr>
                        <a:t>. M. </a:t>
                      </a:r>
                      <a:r>
                        <a:rPr lang="ca-ES" sz="1800" dirty="0" err="1">
                          <a:effectLst/>
                          <a:latin typeface="Calibri" charset="0"/>
                          <a:ea typeface="Times New Roman" charset="0"/>
                          <a:cs typeface="Times New Roman" charset="0"/>
                        </a:rPr>
                        <a:t>Mienna</a:t>
                      </a:r>
                      <a:r>
                        <a:rPr lang="ca-ES" sz="1800" dirty="0">
                          <a:effectLst/>
                          <a:latin typeface="Calibri" charset="0"/>
                          <a:ea typeface="Times New Roman" charset="0"/>
                          <a:cs typeface="Times New Roman" charset="0"/>
                        </a:rPr>
                        <a:t>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1972</a:t>
                      </a:r>
                      <a:endParaRPr lang="en-GB" sz="180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a:effectLst/>
                          <a:latin typeface="Calibri" charset="0"/>
                          <a:ea typeface="Times New Roman" charset="0"/>
                          <a:cs typeface="Times New Roman" charset="0"/>
                        </a:rPr>
                        <a:t>West</a:t>
                      </a:r>
                      <a:endParaRPr lang="en-GB" sz="180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49 100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68</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0.77</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0"/>
                  </a:ext>
                </a:extLst>
              </a:tr>
              <a:tr h="370840">
                <a:tc>
                  <a:txBody>
                    <a:bodyPr/>
                    <a:lstStyle/>
                    <a:p>
                      <a:pPr>
                        <a:spcAft>
                          <a:spcPts val="0"/>
                        </a:spcAft>
                        <a:tabLst>
                          <a:tab pos="180340" algn="l"/>
                        </a:tabLst>
                      </a:pPr>
                      <a:r>
                        <a:rPr lang="ca-ES" sz="1800" dirty="0">
                          <a:effectLst/>
                          <a:latin typeface="Calibri" charset="0"/>
                          <a:ea typeface="Times New Roman" charset="0"/>
                          <a:cs typeface="Times New Roman" charset="0"/>
                        </a:rPr>
                        <a:t>M. </a:t>
                      </a:r>
                      <a:r>
                        <a:rPr lang="ca-ES" sz="1800" dirty="0" err="1">
                          <a:effectLst/>
                          <a:latin typeface="Calibri" charset="0"/>
                          <a:ea typeface="Times New Roman" charset="0"/>
                          <a:cs typeface="Times New Roman" charset="0"/>
                        </a:rPr>
                        <a:t>Á</a:t>
                      </a:r>
                      <a:r>
                        <a:rPr lang="ca-ES" sz="1800" dirty="0">
                          <a:effectLst/>
                          <a:latin typeface="Calibri" charset="0"/>
                          <a:ea typeface="Times New Roman" charset="0"/>
                          <a:cs typeface="Times New Roman" charset="0"/>
                        </a:rPr>
                        <a:t>. Sara </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a:effectLst/>
                          <a:latin typeface="Calibri" charset="0"/>
                          <a:ea typeface="Times New Roman" charset="0"/>
                          <a:cs typeface="Times New Roman" charset="0"/>
                        </a:rPr>
                        <a:t>1983</a:t>
                      </a:r>
                      <a:endParaRPr lang="en-GB" sz="1800" dirty="0">
                        <a:effectLst/>
                        <a:latin typeface="Calibri" charset="0"/>
                        <a:ea typeface="Times New Roman" charset="0"/>
                        <a:cs typeface="Times New Roman" charset="0"/>
                      </a:endParaRPr>
                    </a:p>
                  </a:txBody>
                  <a:tcPr marL="68580" marR="68580" marT="0" marB="0"/>
                </a:tc>
                <a:tc>
                  <a:txBody>
                    <a:bodyPr/>
                    <a:lstStyle/>
                    <a:p>
                      <a:pPr>
                        <a:spcAft>
                          <a:spcPts val="0"/>
                        </a:spcAft>
                        <a:tabLst>
                          <a:tab pos="180340" algn="l"/>
                        </a:tabLst>
                      </a:pPr>
                      <a:r>
                        <a:rPr lang="ca-ES" sz="1800" dirty="0" err="1">
                          <a:effectLst/>
                          <a:latin typeface="Calibri" charset="0"/>
                          <a:ea typeface="Times New Roman" charset="0"/>
                          <a:cs typeface="Times New Roman" charset="0"/>
                        </a:rPr>
                        <a:t>West</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29 800</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57</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dirty="0">
                          <a:effectLst/>
                          <a:latin typeface="Calibri" charset="0"/>
                          <a:ea typeface="Times New Roman" charset="0"/>
                          <a:cs typeface="Times New Roman" charset="0"/>
                        </a:rPr>
                        <a:t>64</a:t>
                      </a:r>
                      <a:endParaRPr lang="en-GB" sz="1800" dirty="0">
                        <a:effectLst/>
                        <a:latin typeface="Calibri" charset="0"/>
                        <a:ea typeface="Times New Roman" charset="0"/>
                        <a:cs typeface="Times New Roman" charset="0"/>
                      </a:endParaRPr>
                    </a:p>
                  </a:txBody>
                  <a:tcPr marL="68580" marR="68580" marT="0" marB="0"/>
                </a:tc>
                <a:tc>
                  <a:txBody>
                    <a:bodyPr/>
                    <a:lstStyle/>
                    <a:p>
                      <a:pPr algn="r">
                        <a:spcAft>
                          <a:spcPts val="0"/>
                        </a:spcAft>
                        <a:tabLst>
                          <a:tab pos="180340" algn="l"/>
                        </a:tabLst>
                      </a:pPr>
                      <a:r>
                        <a:rPr lang="ca-ES" sz="1800" b="1" dirty="0">
                          <a:effectLst/>
                          <a:latin typeface="Calibri" charset="0"/>
                          <a:ea typeface="Times New Roman" charset="0"/>
                          <a:cs typeface="Times New Roman" charset="0"/>
                        </a:rPr>
                        <a:t>0.53</a:t>
                      </a:r>
                      <a:endParaRPr lang="en-GB" sz="1800" b="1"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1"/>
                  </a:ext>
                </a:extLst>
              </a:tr>
            </a:tbl>
          </a:graphicData>
        </a:graphic>
      </p:graphicFrame>
      <p:sp>
        <p:nvSpPr>
          <p:cNvPr id="6" name="TextBox 5"/>
          <p:cNvSpPr txBox="1"/>
          <p:nvPr/>
        </p:nvSpPr>
        <p:spPr>
          <a:xfrm>
            <a:off x="0" y="1792430"/>
            <a:ext cx="633507" cy="461665"/>
          </a:xfrm>
          <a:prstGeom prst="rect">
            <a:avLst/>
          </a:prstGeom>
          <a:noFill/>
        </p:spPr>
        <p:txBody>
          <a:bodyPr wrap="none" rtlCol="0">
            <a:spAutoFit/>
          </a:bodyPr>
          <a:lstStyle/>
          <a:p>
            <a:r>
              <a:rPr lang="nb-NO" sz="2400" b="1" dirty="0">
                <a:solidFill>
                  <a:schemeClr val="accent3"/>
                </a:solidFill>
              </a:rPr>
              <a:t>Old</a:t>
            </a:r>
          </a:p>
        </p:txBody>
      </p:sp>
      <p:sp>
        <p:nvSpPr>
          <p:cNvPr id="7" name="TextBox 6"/>
          <p:cNvSpPr txBox="1"/>
          <p:nvPr/>
        </p:nvSpPr>
        <p:spPr>
          <a:xfrm>
            <a:off x="0" y="3450282"/>
            <a:ext cx="694421" cy="461665"/>
          </a:xfrm>
          <a:prstGeom prst="rect">
            <a:avLst/>
          </a:prstGeom>
          <a:noFill/>
        </p:spPr>
        <p:txBody>
          <a:bodyPr wrap="none" rtlCol="0">
            <a:spAutoFit/>
          </a:bodyPr>
          <a:lstStyle/>
          <a:p>
            <a:r>
              <a:rPr lang="nb-NO" sz="2400" b="1" dirty="0" err="1">
                <a:solidFill>
                  <a:srgbClr val="008000"/>
                </a:solidFill>
              </a:rPr>
              <a:t>Mid</a:t>
            </a:r>
            <a:endParaRPr lang="nb-NO" sz="2400" b="1" dirty="0">
              <a:solidFill>
                <a:srgbClr val="008000"/>
              </a:solidFill>
            </a:endParaRPr>
          </a:p>
        </p:txBody>
      </p:sp>
      <p:sp>
        <p:nvSpPr>
          <p:cNvPr id="8" name="TextBox 7"/>
          <p:cNvSpPr txBox="1"/>
          <p:nvPr/>
        </p:nvSpPr>
        <p:spPr>
          <a:xfrm>
            <a:off x="-16136" y="4305070"/>
            <a:ext cx="961545" cy="461665"/>
          </a:xfrm>
          <a:prstGeom prst="rect">
            <a:avLst/>
          </a:prstGeom>
          <a:noFill/>
        </p:spPr>
        <p:txBody>
          <a:bodyPr wrap="none" rtlCol="0">
            <a:spAutoFit/>
          </a:bodyPr>
          <a:lstStyle/>
          <a:p>
            <a:r>
              <a:rPr lang="nb-NO" sz="2400" b="1" dirty="0">
                <a:solidFill>
                  <a:schemeClr val="accent6"/>
                </a:solidFill>
              </a:rPr>
              <a:t>Young</a:t>
            </a:r>
          </a:p>
        </p:txBody>
      </p:sp>
      <p:sp>
        <p:nvSpPr>
          <p:cNvPr id="9" name="Left Brace 8"/>
          <p:cNvSpPr/>
          <p:nvPr/>
        </p:nvSpPr>
        <p:spPr>
          <a:xfrm>
            <a:off x="694421" y="886691"/>
            <a:ext cx="547438" cy="2216727"/>
          </a:xfrm>
          <a:prstGeom prst="lef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e 9"/>
          <p:cNvSpPr/>
          <p:nvPr/>
        </p:nvSpPr>
        <p:spPr>
          <a:xfrm>
            <a:off x="845127" y="3117273"/>
            <a:ext cx="396732" cy="1080655"/>
          </a:xfrm>
          <a:prstGeom prst="leftBrace">
            <a:avLst/>
          </a:prstGeom>
          <a:ln w="57150">
            <a:solidFill>
              <a:srgbClr val="00883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a:off x="968140" y="4197928"/>
            <a:ext cx="273719" cy="745287"/>
          </a:xfrm>
          <a:prstGeom prst="leftBrace">
            <a:avLst/>
          </a:prstGeom>
          <a:ln w="57150">
            <a:solidFill>
              <a:srgbClr val="DE9C4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ounded Rectangle 11"/>
          <p:cNvSpPr/>
          <p:nvPr/>
        </p:nvSpPr>
        <p:spPr>
          <a:xfrm>
            <a:off x="7841673" y="193963"/>
            <a:ext cx="1302326" cy="4749251"/>
          </a:xfrm>
          <a:prstGeom prst="roundRect">
            <a:avLst/>
          </a:pr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128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0861" y="1295395"/>
            <a:ext cx="2825529" cy="3412430"/>
          </a:xfrm>
        </p:spPr>
        <p:txBody>
          <a:bodyPr>
            <a:normAutofit fontScale="90000"/>
          </a:bodyPr>
          <a:lstStyle/>
          <a:p>
            <a:r>
              <a:rPr lang="nb-NO" dirty="0"/>
              <a:t>Our S-</a:t>
            </a:r>
            <a:r>
              <a:rPr lang="nb-NO" dirty="0" err="1"/>
              <a:t>curve</a:t>
            </a:r>
            <a:r>
              <a:rPr lang="nb-NO" dirty="0"/>
              <a:t>:</a:t>
            </a:r>
            <a:br>
              <a:rPr lang="nb-NO" b="0" dirty="0"/>
            </a:br>
            <a:r>
              <a:rPr lang="nb-NO" b="0" dirty="0"/>
              <a:t>longitudinal data from </a:t>
            </a:r>
            <a:r>
              <a:rPr lang="nb-NO" b="0" dirty="0" err="1"/>
              <a:t>literary</a:t>
            </a:r>
            <a:r>
              <a:rPr lang="nb-NO" b="0" dirty="0"/>
              <a:t> </a:t>
            </a:r>
            <a:r>
              <a:rPr lang="nb-NO" b="0" dirty="0" err="1"/>
              <a:t>texts</a:t>
            </a:r>
            <a:br>
              <a:rPr lang="nb-NO" b="0" dirty="0"/>
            </a:br>
            <a:br>
              <a:rPr lang="nb-NO" b="0" dirty="0"/>
            </a:br>
            <a:r>
              <a:rPr lang="nb-NO" b="0" dirty="0"/>
              <a:t>The timing </a:t>
            </a:r>
            <a:r>
              <a:rPr lang="nb-NO" b="0" dirty="0" err="1"/>
              <a:t>of</a:t>
            </a:r>
            <a:r>
              <a:rPr lang="nb-NO" b="0" dirty="0"/>
              <a:t> </a:t>
            </a:r>
            <a:r>
              <a:rPr lang="nb-NO" b="0" dirty="0" err="1"/>
              <a:t>the</a:t>
            </a:r>
            <a:r>
              <a:rPr lang="nb-NO" b="0" dirty="0"/>
              <a:t> </a:t>
            </a:r>
            <a:r>
              <a:rPr lang="nb-NO" b="0" dirty="0" err="1"/>
              <a:t>change</a:t>
            </a:r>
            <a:r>
              <a:rPr lang="nb-NO" b="0" dirty="0"/>
              <a:t> </a:t>
            </a:r>
            <a:r>
              <a:rPr lang="nb-NO" b="0" dirty="0" err="1"/>
              <a:t>aligns</a:t>
            </a:r>
            <a:r>
              <a:rPr lang="nb-NO" b="0" dirty="0"/>
              <a:t> </a:t>
            </a:r>
            <a:r>
              <a:rPr lang="nb-NO" b="0" dirty="0" err="1"/>
              <a:t>with</a:t>
            </a:r>
            <a:r>
              <a:rPr lang="nb-NO" b="0" dirty="0"/>
              <a:t> </a:t>
            </a:r>
            <a:r>
              <a:rPr lang="nb-NO" b="0" dirty="0" err="1"/>
              <a:t>discriminatory</a:t>
            </a:r>
            <a:r>
              <a:rPr lang="nb-NO" b="0" dirty="0"/>
              <a:t> </a:t>
            </a:r>
            <a:r>
              <a:rPr lang="nb-NO" b="0" dirty="0" err="1"/>
              <a:t>policies</a:t>
            </a:r>
            <a:br>
              <a:rPr lang="nb-NO" b="0" dirty="0"/>
            </a:br>
            <a:endParaRPr lang="nb-NO" dirty="0"/>
          </a:p>
        </p:txBody>
      </p:sp>
      <p:pic>
        <p:nvPicPr>
          <p:cNvPr id="4" name="Content Placeholder 3" descr="Scurve.pdf"/>
          <p:cNvPicPr>
            <a:picLocks noGrp="1" noChangeAspect="1"/>
          </p:cNvPicPr>
          <p:nvPr>
            <p:ph idx="4294967295"/>
          </p:nvPr>
        </p:nvPicPr>
        <p:blipFill rotWithShape="1">
          <a:blip r:embed="rId2">
            <a:alphaModFix/>
            <a:extLst>
              <a:ext uri="{28A0092B-C50C-407E-A947-70E740481C1C}">
                <a14:useLocalDpi xmlns:a14="http://schemas.microsoft.com/office/drawing/2010/main" val="0"/>
              </a:ext>
            </a:extLst>
          </a:blip>
          <a:srcRect l="-685" r="-10562"/>
          <a:stretch/>
        </p:blipFill>
        <p:spPr>
          <a:xfrm>
            <a:off x="3294127" y="-32644"/>
            <a:ext cx="5863588" cy="5270223"/>
          </a:xfrm>
          <a:solidFill>
            <a:schemeClr val="bg1"/>
          </a:solidFill>
        </p:spPr>
      </p:pic>
      <p:sp>
        <p:nvSpPr>
          <p:cNvPr id="3" name="Oval 2"/>
          <p:cNvSpPr/>
          <p:nvPr/>
        </p:nvSpPr>
        <p:spPr>
          <a:xfrm>
            <a:off x="3762868" y="3196167"/>
            <a:ext cx="2762250" cy="136525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5" name="TextBox 4"/>
          <p:cNvSpPr txBox="1"/>
          <p:nvPr/>
        </p:nvSpPr>
        <p:spPr>
          <a:xfrm>
            <a:off x="4397868" y="2762250"/>
            <a:ext cx="633507" cy="461665"/>
          </a:xfrm>
          <a:prstGeom prst="rect">
            <a:avLst/>
          </a:prstGeom>
          <a:noFill/>
        </p:spPr>
        <p:txBody>
          <a:bodyPr wrap="none" rtlCol="0">
            <a:spAutoFit/>
          </a:bodyPr>
          <a:lstStyle/>
          <a:p>
            <a:r>
              <a:rPr lang="nb-NO" sz="2400" b="1" dirty="0">
                <a:solidFill>
                  <a:schemeClr val="accent3"/>
                </a:solidFill>
              </a:rPr>
              <a:t>Old</a:t>
            </a:r>
          </a:p>
        </p:txBody>
      </p:sp>
      <p:sp>
        <p:nvSpPr>
          <p:cNvPr id="6" name="Oval 5"/>
          <p:cNvSpPr/>
          <p:nvPr/>
        </p:nvSpPr>
        <p:spPr>
          <a:xfrm>
            <a:off x="6440063" y="1642921"/>
            <a:ext cx="1005416" cy="1608667"/>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7" name="TextBox 6"/>
          <p:cNvSpPr txBox="1"/>
          <p:nvPr/>
        </p:nvSpPr>
        <p:spPr>
          <a:xfrm>
            <a:off x="5871200" y="1503220"/>
            <a:ext cx="694421" cy="461665"/>
          </a:xfrm>
          <a:prstGeom prst="rect">
            <a:avLst/>
          </a:prstGeom>
          <a:noFill/>
        </p:spPr>
        <p:txBody>
          <a:bodyPr wrap="none" rtlCol="0">
            <a:spAutoFit/>
          </a:bodyPr>
          <a:lstStyle/>
          <a:p>
            <a:r>
              <a:rPr lang="nb-NO" sz="2400" b="1" dirty="0" err="1">
                <a:solidFill>
                  <a:srgbClr val="008000"/>
                </a:solidFill>
              </a:rPr>
              <a:t>Mid</a:t>
            </a:r>
            <a:endParaRPr lang="nb-NO" sz="2400" b="1" dirty="0">
              <a:solidFill>
                <a:srgbClr val="008000"/>
              </a:solidFill>
            </a:endParaRPr>
          </a:p>
        </p:txBody>
      </p:sp>
      <p:sp>
        <p:nvSpPr>
          <p:cNvPr id="8" name="Oval 7"/>
          <p:cNvSpPr/>
          <p:nvPr/>
        </p:nvSpPr>
        <p:spPr>
          <a:xfrm rot="20040000">
            <a:off x="7436575" y="387721"/>
            <a:ext cx="861179" cy="1720280"/>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 name="TextBox 8"/>
          <p:cNvSpPr txBox="1"/>
          <p:nvPr/>
        </p:nvSpPr>
        <p:spPr>
          <a:xfrm>
            <a:off x="6370792" y="610758"/>
            <a:ext cx="961545" cy="461665"/>
          </a:xfrm>
          <a:prstGeom prst="rect">
            <a:avLst/>
          </a:prstGeom>
          <a:noFill/>
        </p:spPr>
        <p:txBody>
          <a:bodyPr wrap="none" rtlCol="0">
            <a:spAutoFit/>
          </a:bodyPr>
          <a:lstStyle/>
          <a:p>
            <a:r>
              <a:rPr lang="nb-NO" sz="2400" b="1" dirty="0">
                <a:solidFill>
                  <a:schemeClr val="accent6"/>
                </a:solidFill>
              </a:rPr>
              <a:t>Young</a:t>
            </a:r>
          </a:p>
        </p:txBody>
      </p:sp>
    </p:spTree>
    <p:extLst>
      <p:ext uri="{BB962C8B-B14F-4D97-AF65-F5344CB8AC3E}">
        <p14:creationId xmlns:p14="http://schemas.microsoft.com/office/powerpoint/2010/main" val="62826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670299" y="1313387"/>
            <a:ext cx="8030355" cy="3281235"/>
          </a:xfrm>
        </p:spPr>
        <p:txBody>
          <a:bodyPr/>
          <a:lstStyle/>
          <a:p>
            <a:r>
              <a:rPr lang="en-US" sz="2400" dirty="0"/>
              <a:t>Facts about the </a:t>
            </a:r>
            <a:r>
              <a:rPr lang="en-US" sz="2400" dirty="0" err="1"/>
              <a:t>Saamis</a:t>
            </a:r>
            <a:r>
              <a:rPr lang="en-US" sz="2400" dirty="0"/>
              <a:t> </a:t>
            </a:r>
          </a:p>
          <a:p>
            <a:r>
              <a:rPr lang="en-US" sz="2400" dirty="0"/>
              <a:t>More about the language</a:t>
            </a:r>
          </a:p>
          <a:p>
            <a:r>
              <a:rPr lang="en-US" sz="2400" dirty="0"/>
              <a:t>Challenges, etc.</a:t>
            </a:r>
          </a:p>
        </p:txBody>
      </p:sp>
    </p:spTree>
    <p:extLst>
      <p:ext uri="{BB962C8B-B14F-4D97-AF65-F5344CB8AC3E}">
        <p14:creationId xmlns:p14="http://schemas.microsoft.com/office/powerpoint/2010/main" val="1842484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0861" y="1295395"/>
            <a:ext cx="2825529" cy="3412430"/>
          </a:xfrm>
        </p:spPr>
        <p:txBody>
          <a:bodyPr>
            <a:normAutofit fontScale="90000"/>
          </a:bodyPr>
          <a:lstStyle/>
          <a:p>
            <a:r>
              <a:rPr lang="nb-NO" dirty="0"/>
              <a:t>Our S-</a:t>
            </a:r>
            <a:r>
              <a:rPr lang="nb-NO" dirty="0" err="1"/>
              <a:t>curve</a:t>
            </a:r>
            <a:r>
              <a:rPr lang="nb-NO" dirty="0"/>
              <a:t>:</a:t>
            </a:r>
            <a:br>
              <a:rPr lang="nb-NO" b="0" dirty="0"/>
            </a:br>
            <a:r>
              <a:rPr lang="nb-NO" b="0" dirty="0"/>
              <a:t>longitudinal data from </a:t>
            </a:r>
            <a:r>
              <a:rPr lang="nb-NO" b="0" dirty="0" err="1"/>
              <a:t>literary</a:t>
            </a:r>
            <a:r>
              <a:rPr lang="nb-NO" b="0" dirty="0"/>
              <a:t> </a:t>
            </a:r>
            <a:r>
              <a:rPr lang="nb-NO" b="0" dirty="0" err="1"/>
              <a:t>texts</a:t>
            </a:r>
            <a:br>
              <a:rPr lang="nb-NO" b="0" dirty="0"/>
            </a:br>
            <a:br>
              <a:rPr lang="nb-NO" b="0" dirty="0"/>
            </a:br>
            <a:r>
              <a:rPr lang="nb-NO" b="0" dirty="0"/>
              <a:t>The timing </a:t>
            </a:r>
            <a:r>
              <a:rPr lang="nb-NO" b="0" dirty="0" err="1"/>
              <a:t>of</a:t>
            </a:r>
            <a:r>
              <a:rPr lang="nb-NO" b="0" dirty="0"/>
              <a:t> </a:t>
            </a:r>
            <a:r>
              <a:rPr lang="nb-NO" b="0" dirty="0" err="1"/>
              <a:t>the</a:t>
            </a:r>
            <a:r>
              <a:rPr lang="nb-NO" b="0" dirty="0"/>
              <a:t> </a:t>
            </a:r>
            <a:r>
              <a:rPr lang="nb-NO" b="0" dirty="0" err="1"/>
              <a:t>change</a:t>
            </a:r>
            <a:r>
              <a:rPr lang="nb-NO" b="0" dirty="0"/>
              <a:t> </a:t>
            </a:r>
            <a:r>
              <a:rPr lang="nb-NO" b="0" dirty="0" err="1"/>
              <a:t>aligns</a:t>
            </a:r>
            <a:r>
              <a:rPr lang="nb-NO" b="0" dirty="0"/>
              <a:t> </a:t>
            </a:r>
            <a:r>
              <a:rPr lang="nb-NO" b="0" dirty="0" err="1"/>
              <a:t>with</a:t>
            </a:r>
            <a:r>
              <a:rPr lang="nb-NO" b="0" dirty="0"/>
              <a:t> </a:t>
            </a:r>
            <a:r>
              <a:rPr lang="nb-NO" b="0" dirty="0" err="1"/>
              <a:t>discriminatory</a:t>
            </a:r>
            <a:r>
              <a:rPr lang="nb-NO" b="0" dirty="0"/>
              <a:t> </a:t>
            </a:r>
            <a:r>
              <a:rPr lang="nb-NO" b="0" dirty="0" err="1"/>
              <a:t>policies</a:t>
            </a:r>
            <a:br>
              <a:rPr lang="nb-NO" b="0" dirty="0"/>
            </a:br>
            <a:endParaRPr lang="nb-NO" dirty="0"/>
          </a:p>
        </p:txBody>
      </p:sp>
      <p:pic>
        <p:nvPicPr>
          <p:cNvPr id="4" name="Content Placeholder 3" descr="Scurve.pdf"/>
          <p:cNvPicPr>
            <a:picLocks noGrp="1" noChangeAspect="1"/>
          </p:cNvPicPr>
          <p:nvPr>
            <p:ph idx="4294967295"/>
          </p:nvPr>
        </p:nvPicPr>
        <p:blipFill rotWithShape="1">
          <a:blip r:embed="rId2">
            <a:alphaModFix/>
            <a:extLst>
              <a:ext uri="{28A0092B-C50C-407E-A947-70E740481C1C}">
                <a14:useLocalDpi xmlns:a14="http://schemas.microsoft.com/office/drawing/2010/main" val="0"/>
              </a:ext>
            </a:extLst>
          </a:blip>
          <a:srcRect l="-685" r="-10562"/>
          <a:stretch/>
        </p:blipFill>
        <p:spPr>
          <a:xfrm>
            <a:off x="3294127" y="-32644"/>
            <a:ext cx="5863588" cy="5270223"/>
          </a:xfrm>
          <a:solidFill>
            <a:schemeClr val="bg1"/>
          </a:solidFill>
        </p:spPr>
      </p:pic>
      <p:sp>
        <p:nvSpPr>
          <p:cNvPr id="3" name="Oval 2"/>
          <p:cNvSpPr/>
          <p:nvPr/>
        </p:nvSpPr>
        <p:spPr>
          <a:xfrm>
            <a:off x="3762868" y="3196167"/>
            <a:ext cx="2762250" cy="136525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5" name="TextBox 4"/>
          <p:cNvSpPr txBox="1"/>
          <p:nvPr/>
        </p:nvSpPr>
        <p:spPr>
          <a:xfrm>
            <a:off x="4397868" y="2762250"/>
            <a:ext cx="633507" cy="461665"/>
          </a:xfrm>
          <a:prstGeom prst="rect">
            <a:avLst/>
          </a:prstGeom>
          <a:noFill/>
        </p:spPr>
        <p:txBody>
          <a:bodyPr wrap="none" rtlCol="0">
            <a:spAutoFit/>
          </a:bodyPr>
          <a:lstStyle/>
          <a:p>
            <a:r>
              <a:rPr lang="nb-NO" sz="2400" b="1" dirty="0">
                <a:solidFill>
                  <a:schemeClr val="accent3"/>
                </a:solidFill>
              </a:rPr>
              <a:t>Old</a:t>
            </a:r>
          </a:p>
        </p:txBody>
      </p:sp>
      <p:sp>
        <p:nvSpPr>
          <p:cNvPr id="6" name="Oval 5"/>
          <p:cNvSpPr/>
          <p:nvPr/>
        </p:nvSpPr>
        <p:spPr>
          <a:xfrm>
            <a:off x="6440063" y="1642921"/>
            <a:ext cx="1005416" cy="1608667"/>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7" name="TextBox 6"/>
          <p:cNvSpPr txBox="1"/>
          <p:nvPr/>
        </p:nvSpPr>
        <p:spPr>
          <a:xfrm>
            <a:off x="5871200" y="1503220"/>
            <a:ext cx="694421" cy="461665"/>
          </a:xfrm>
          <a:prstGeom prst="rect">
            <a:avLst/>
          </a:prstGeom>
          <a:noFill/>
        </p:spPr>
        <p:txBody>
          <a:bodyPr wrap="none" rtlCol="0">
            <a:spAutoFit/>
          </a:bodyPr>
          <a:lstStyle/>
          <a:p>
            <a:r>
              <a:rPr lang="nb-NO" sz="2400" b="1" dirty="0" err="1">
                <a:solidFill>
                  <a:srgbClr val="008000"/>
                </a:solidFill>
              </a:rPr>
              <a:t>Mid</a:t>
            </a:r>
            <a:endParaRPr lang="nb-NO" sz="2400" b="1" dirty="0">
              <a:solidFill>
                <a:srgbClr val="008000"/>
              </a:solidFill>
            </a:endParaRPr>
          </a:p>
        </p:txBody>
      </p:sp>
      <p:sp>
        <p:nvSpPr>
          <p:cNvPr id="8" name="Oval 7"/>
          <p:cNvSpPr/>
          <p:nvPr/>
        </p:nvSpPr>
        <p:spPr>
          <a:xfrm rot="20040000">
            <a:off x="7436575" y="387721"/>
            <a:ext cx="861179" cy="1720280"/>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 name="TextBox 8"/>
          <p:cNvSpPr txBox="1"/>
          <p:nvPr/>
        </p:nvSpPr>
        <p:spPr>
          <a:xfrm>
            <a:off x="6370792" y="610758"/>
            <a:ext cx="961545" cy="461665"/>
          </a:xfrm>
          <a:prstGeom prst="rect">
            <a:avLst/>
          </a:prstGeom>
          <a:noFill/>
        </p:spPr>
        <p:txBody>
          <a:bodyPr wrap="none" rtlCol="0">
            <a:spAutoFit/>
          </a:bodyPr>
          <a:lstStyle/>
          <a:p>
            <a:r>
              <a:rPr lang="nb-NO" sz="2400" b="1" dirty="0">
                <a:solidFill>
                  <a:schemeClr val="accent6"/>
                </a:solidFill>
              </a:rPr>
              <a:t>Young</a:t>
            </a:r>
          </a:p>
        </p:txBody>
      </p:sp>
      <p:sp>
        <p:nvSpPr>
          <p:cNvPr id="10" name="Rounded Rectangle 9"/>
          <p:cNvSpPr/>
          <p:nvPr/>
        </p:nvSpPr>
        <p:spPr>
          <a:xfrm>
            <a:off x="2701636" y="123386"/>
            <a:ext cx="3169564" cy="2086322"/>
          </a:xfrm>
          <a:prstGeom prst="roundRect">
            <a:avLst/>
          </a:prstGeom>
          <a:blipFill>
            <a:blip r:embed="rId3"/>
            <a:tile tx="0" ty="0" sx="100000" sy="100000" flip="none" algn="tl"/>
          </a:blip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But:</a:t>
            </a:r>
          </a:p>
          <a:p>
            <a:pPr algn="ctr"/>
            <a:r>
              <a:rPr lang="en-US" sz="2800" b="1" dirty="0">
                <a:solidFill>
                  <a:schemeClr val="tx1"/>
                </a:solidFill>
              </a:rPr>
              <a:t> how important is Generation in relation to other factors? </a:t>
            </a:r>
          </a:p>
        </p:txBody>
      </p:sp>
    </p:spTree>
    <p:extLst>
      <p:ext uri="{BB962C8B-B14F-4D97-AF65-F5344CB8AC3E}">
        <p14:creationId xmlns:p14="http://schemas.microsoft.com/office/powerpoint/2010/main" val="10016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analysis: Factors and levels</a:t>
            </a:r>
          </a:p>
        </p:txBody>
      </p:sp>
      <p:sp>
        <p:nvSpPr>
          <p:cNvPr id="3" name="Content Placeholder 2"/>
          <p:cNvSpPr>
            <a:spLocks noGrp="1"/>
          </p:cNvSpPr>
          <p:nvPr>
            <p:ph idx="1"/>
          </p:nvPr>
        </p:nvSpPr>
        <p:spPr>
          <a:xfrm>
            <a:off x="670300" y="1313387"/>
            <a:ext cx="8058064" cy="3411013"/>
          </a:xfrm>
        </p:spPr>
        <p:txBody>
          <a:bodyPr>
            <a:normAutofit fontScale="92500" lnSpcReduction="10000"/>
          </a:bodyPr>
          <a:lstStyle/>
          <a:p>
            <a:r>
              <a:rPr lang="en-US" sz="2400" dirty="0" err="1"/>
              <a:t>Possessum</a:t>
            </a:r>
            <a:r>
              <a:rPr lang="en-US" sz="2400" dirty="0"/>
              <a:t> (the one that is possessed; PM): </a:t>
            </a:r>
          </a:p>
          <a:p>
            <a:pPr lvl="1"/>
            <a:r>
              <a:rPr lang="en-US" sz="2000" dirty="0"/>
              <a:t>Case: Nom, </a:t>
            </a:r>
            <a:r>
              <a:rPr lang="en-US" sz="2000" dirty="0" err="1"/>
              <a:t>Acc</a:t>
            </a:r>
            <a:r>
              <a:rPr lang="en-US" sz="2000" dirty="0"/>
              <a:t>, Gen, Ill, Com, </a:t>
            </a:r>
            <a:r>
              <a:rPr lang="en-US" sz="2000" dirty="0" err="1"/>
              <a:t>Loc</a:t>
            </a:r>
            <a:r>
              <a:rPr lang="en-US" sz="2000" dirty="0"/>
              <a:t>, </a:t>
            </a:r>
            <a:r>
              <a:rPr lang="en-US" sz="2000" dirty="0" err="1"/>
              <a:t>Ess</a:t>
            </a:r>
            <a:endParaRPr lang="en-US" sz="2000" dirty="0"/>
          </a:p>
          <a:p>
            <a:pPr lvl="1"/>
            <a:r>
              <a:rPr lang="en-US" sz="2000" dirty="0"/>
              <a:t>Number: Sg, Pl</a:t>
            </a:r>
          </a:p>
          <a:p>
            <a:pPr lvl="1"/>
            <a:r>
              <a:rPr lang="en-US" sz="2000" dirty="0"/>
              <a:t>Semantic Class: Kin, Human, Body... </a:t>
            </a:r>
          </a:p>
          <a:p>
            <a:r>
              <a:rPr lang="en-US" sz="2400" dirty="0"/>
              <a:t>Possessor (the one that possesses; PR):</a:t>
            </a:r>
          </a:p>
          <a:p>
            <a:pPr lvl="1"/>
            <a:r>
              <a:rPr lang="en-US" sz="2000" dirty="0"/>
              <a:t>Case: Nom/Verb, </a:t>
            </a:r>
            <a:r>
              <a:rPr lang="en-US" sz="2000" dirty="0" err="1"/>
              <a:t>Acc</a:t>
            </a:r>
            <a:r>
              <a:rPr lang="en-US" sz="2000" dirty="0"/>
              <a:t>, Gen, Ill, </a:t>
            </a:r>
            <a:r>
              <a:rPr lang="en-US" sz="2000" dirty="0" err="1"/>
              <a:t>Loc</a:t>
            </a:r>
            <a:endParaRPr lang="en-US" sz="2000" dirty="0"/>
          </a:p>
          <a:p>
            <a:pPr lvl="1"/>
            <a:r>
              <a:rPr lang="en-US" sz="2000" dirty="0"/>
              <a:t>Person and Number: 1Sg, 2Sg, 3Sg, 1Du, 2Du, 3Du, 1Pl, 2Pl, 3Pl</a:t>
            </a:r>
          </a:p>
          <a:p>
            <a:pPr lvl="1"/>
            <a:r>
              <a:rPr lang="en-US" sz="2000" dirty="0"/>
              <a:t>Semantic Class: Human, Animal, Nature... </a:t>
            </a:r>
            <a:endParaRPr lang="en-US" sz="2400" dirty="0"/>
          </a:p>
          <a:p>
            <a:r>
              <a:rPr lang="en-US" sz="2400" dirty="0"/>
              <a:t>Generation: Old vs. Mid vs. Young</a:t>
            </a:r>
          </a:p>
          <a:p>
            <a:r>
              <a:rPr lang="en-US" sz="2400" dirty="0"/>
              <a:t>Geography: East vs. West</a:t>
            </a:r>
          </a:p>
        </p:txBody>
      </p:sp>
    </p:spTree>
    <p:extLst>
      <p:ext uri="{BB962C8B-B14F-4D97-AF65-F5344CB8AC3E}">
        <p14:creationId xmlns:p14="http://schemas.microsoft.com/office/powerpoint/2010/main" val="142438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396"/>
                </a:solidFill>
              </a:rPr>
              <a:t>Five factors turned out to be significant</a:t>
            </a:r>
            <a:br>
              <a:rPr lang="en-US" dirty="0"/>
            </a:br>
            <a:r>
              <a:rPr lang="en-US" dirty="0"/>
              <a:t>Statistical analysis: Factors and levels</a:t>
            </a:r>
          </a:p>
        </p:txBody>
      </p:sp>
      <p:sp>
        <p:nvSpPr>
          <p:cNvPr id="3" name="Content Placeholder 2"/>
          <p:cNvSpPr>
            <a:spLocks noGrp="1"/>
          </p:cNvSpPr>
          <p:nvPr>
            <p:ph idx="1"/>
          </p:nvPr>
        </p:nvSpPr>
        <p:spPr>
          <a:xfrm>
            <a:off x="670300" y="1313387"/>
            <a:ext cx="8058064" cy="3411013"/>
          </a:xfrm>
        </p:spPr>
        <p:txBody>
          <a:bodyPr>
            <a:normAutofit fontScale="92500" lnSpcReduction="10000"/>
          </a:bodyPr>
          <a:lstStyle/>
          <a:p>
            <a:r>
              <a:rPr lang="en-US" sz="2400" dirty="0" err="1"/>
              <a:t>Possessum</a:t>
            </a:r>
            <a:r>
              <a:rPr lang="en-US" sz="2400" dirty="0"/>
              <a:t> (the one that is possessed; PM): </a:t>
            </a:r>
          </a:p>
          <a:p>
            <a:pPr lvl="1"/>
            <a:r>
              <a:rPr lang="en-US" sz="2000" dirty="0"/>
              <a:t>Case: Nom, </a:t>
            </a:r>
            <a:r>
              <a:rPr lang="en-US" sz="2000" dirty="0" err="1"/>
              <a:t>Acc</a:t>
            </a:r>
            <a:r>
              <a:rPr lang="en-US" sz="2000" dirty="0"/>
              <a:t>, Gen, Ill, Com, </a:t>
            </a:r>
            <a:r>
              <a:rPr lang="en-US" sz="2000" dirty="0" err="1"/>
              <a:t>Loc</a:t>
            </a:r>
            <a:r>
              <a:rPr lang="en-US" sz="2000" dirty="0"/>
              <a:t>, </a:t>
            </a:r>
            <a:r>
              <a:rPr lang="en-US" sz="2000" dirty="0" err="1"/>
              <a:t>Ess</a:t>
            </a:r>
            <a:endParaRPr lang="en-US" sz="2000" dirty="0"/>
          </a:p>
          <a:p>
            <a:pPr lvl="1"/>
            <a:r>
              <a:rPr lang="en-US" sz="2000" dirty="0"/>
              <a:t>Number: Sg, Pl</a:t>
            </a:r>
          </a:p>
          <a:p>
            <a:pPr lvl="1"/>
            <a:r>
              <a:rPr lang="en-US" sz="2000" dirty="0"/>
              <a:t>Semantic Class: Kin, Human, Body... </a:t>
            </a:r>
          </a:p>
          <a:p>
            <a:r>
              <a:rPr lang="en-US" sz="2400" dirty="0"/>
              <a:t>Possessor (the one that possesses; PR):</a:t>
            </a:r>
          </a:p>
          <a:p>
            <a:pPr lvl="1"/>
            <a:r>
              <a:rPr lang="en-US" sz="2000" dirty="0"/>
              <a:t>Case: Nom/Verb, </a:t>
            </a:r>
            <a:r>
              <a:rPr lang="en-US" sz="2000" dirty="0" err="1"/>
              <a:t>Acc</a:t>
            </a:r>
            <a:r>
              <a:rPr lang="en-US" sz="2000" dirty="0"/>
              <a:t>, Gen, Ill, </a:t>
            </a:r>
            <a:r>
              <a:rPr lang="en-US" sz="2000" dirty="0" err="1"/>
              <a:t>Loc</a:t>
            </a:r>
            <a:endParaRPr lang="en-US" sz="2000" dirty="0"/>
          </a:p>
          <a:p>
            <a:pPr lvl="1"/>
            <a:r>
              <a:rPr lang="en-US" sz="2000" dirty="0"/>
              <a:t>Person and Number: 1Sg, 2Sg, 3Sg, 1Du, 2Du, 3Du, 1Pl, 2Pl, 3Pl</a:t>
            </a:r>
          </a:p>
          <a:p>
            <a:pPr lvl="1"/>
            <a:r>
              <a:rPr lang="en-US" sz="2000" dirty="0"/>
              <a:t>Semantic Class: Human, Animal, Nature... </a:t>
            </a:r>
            <a:endParaRPr lang="en-US" sz="2400" dirty="0"/>
          </a:p>
          <a:p>
            <a:r>
              <a:rPr lang="en-US" sz="2400" dirty="0"/>
              <a:t>Generation: Old vs. Mid vs. Young</a:t>
            </a:r>
          </a:p>
          <a:p>
            <a:r>
              <a:rPr lang="en-US" sz="2400" dirty="0"/>
              <a:t>Geography: East vs. West</a:t>
            </a:r>
          </a:p>
        </p:txBody>
      </p:sp>
      <p:sp>
        <p:nvSpPr>
          <p:cNvPr id="4" name="Rounded Rectangle 3"/>
          <p:cNvSpPr/>
          <p:nvPr/>
        </p:nvSpPr>
        <p:spPr>
          <a:xfrm>
            <a:off x="1399309" y="1690255"/>
            <a:ext cx="4668982" cy="346363"/>
          </a:xfrm>
          <a:prstGeom prst="roundRect">
            <a:avLst/>
          </a:pr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1399309" y="2308560"/>
            <a:ext cx="4668982" cy="346363"/>
          </a:xfrm>
          <a:prstGeom prst="roundRect">
            <a:avLst/>
          </a:pr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1399309" y="2989210"/>
            <a:ext cx="4668982" cy="346363"/>
          </a:xfrm>
          <a:prstGeom prst="roundRect">
            <a:avLst/>
          </a:pr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1052945" y="3990109"/>
            <a:ext cx="4668982" cy="346363"/>
          </a:xfrm>
          <a:prstGeom prst="roundRect">
            <a:avLst/>
          </a:pr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052945" y="4366977"/>
            <a:ext cx="4668982" cy="346363"/>
          </a:xfrm>
          <a:prstGeom prst="roundRect">
            <a:avLst/>
          </a:pr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248111" y="1636508"/>
            <a:ext cx="1040670" cy="400110"/>
          </a:xfrm>
          <a:prstGeom prst="rect">
            <a:avLst/>
          </a:prstGeom>
          <a:noFill/>
        </p:spPr>
        <p:txBody>
          <a:bodyPr wrap="none" rtlCol="0">
            <a:spAutoFit/>
          </a:bodyPr>
          <a:lstStyle/>
          <a:p>
            <a:r>
              <a:rPr lang="en-US" sz="2000" b="1" dirty="0" err="1">
                <a:solidFill>
                  <a:srgbClr val="007396"/>
                </a:solidFill>
              </a:rPr>
              <a:t>PMCase</a:t>
            </a:r>
            <a:endParaRPr lang="en-US" sz="2000" b="1" dirty="0">
              <a:solidFill>
                <a:srgbClr val="007396"/>
              </a:solidFill>
            </a:endParaRPr>
          </a:p>
        </p:txBody>
      </p:sp>
      <p:sp>
        <p:nvSpPr>
          <p:cNvPr id="10" name="TextBox 9"/>
          <p:cNvSpPr txBox="1"/>
          <p:nvPr/>
        </p:nvSpPr>
        <p:spPr>
          <a:xfrm>
            <a:off x="6248111" y="2254813"/>
            <a:ext cx="1075936" cy="400110"/>
          </a:xfrm>
          <a:prstGeom prst="rect">
            <a:avLst/>
          </a:prstGeom>
          <a:noFill/>
        </p:spPr>
        <p:txBody>
          <a:bodyPr wrap="none" rtlCol="0">
            <a:spAutoFit/>
          </a:bodyPr>
          <a:lstStyle/>
          <a:p>
            <a:r>
              <a:rPr lang="en-US" sz="2000" b="1" dirty="0" err="1">
                <a:solidFill>
                  <a:srgbClr val="007396"/>
                </a:solidFill>
              </a:rPr>
              <a:t>PMClass</a:t>
            </a:r>
            <a:endParaRPr lang="en-US" sz="2000" b="1" dirty="0">
              <a:solidFill>
                <a:srgbClr val="007396"/>
              </a:solidFill>
            </a:endParaRPr>
          </a:p>
        </p:txBody>
      </p:sp>
      <p:sp>
        <p:nvSpPr>
          <p:cNvPr id="11" name="TextBox 10"/>
          <p:cNvSpPr txBox="1"/>
          <p:nvPr/>
        </p:nvSpPr>
        <p:spPr>
          <a:xfrm>
            <a:off x="6265744" y="2949320"/>
            <a:ext cx="958724" cy="400110"/>
          </a:xfrm>
          <a:prstGeom prst="rect">
            <a:avLst/>
          </a:prstGeom>
          <a:noFill/>
        </p:spPr>
        <p:txBody>
          <a:bodyPr wrap="none" rtlCol="0">
            <a:spAutoFit/>
          </a:bodyPr>
          <a:lstStyle/>
          <a:p>
            <a:r>
              <a:rPr lang="en-US" sz="2000" b="1" dirty="0" err="1">
                <a:solidFill>
                  <a:srgbClr val="007396"/>
                </a:solidFill>
              </a:rPr>
              <a:t>PRCase</a:t>
            </a:r>
            <a:endParaRPr lang="en-US" sz="2000" b="1" dirty="0">
              <a:solidFill>
                <a:srgbClr val="007396"/>
              </a:solidFill>
            </a:endParaRPr>
          </a:p>
        </p:txBody>
      </p:sp>
      <p:sp>
        <p:nvSpPr>
          <p:cNvPr id="12" name="TextBox 11"/>
          <p:cNvSpPr txBox="1"/>
          <p:nvPr/>
        </p:nvSpPr>
        <p:spPr>
          <a:xfrm>
            <a:off x="6225668" y="3966867"/>
            <a:ext cx="1382430" cy="400110"/>
          </a:xfrm>
          <a:prstGeom prst="rect">
            <a:avLst/>
          </a:prstGeom>
          <a:noFill/>
        </p:spPr>
        <p:txBody>
          <a:bodyPr wrap="none" rtlCol="0">
            <a:spAutoFit/>
          </a:bodyPr>
          <a:lstStyle/>
          <a:p>
            <a:r>
              <a:rPr lang="en-US" sz="2000" b="1" dirty="0">
                <a:solidFill>
                  <a:srgbClr val="007396"/>
                </a:solidFill>
              </a:rPr>
              <a:t>Generation</a:t>
            </a:r>
          </a:p>
        </p:txBody>
      </p:sp>
      <p:sp>
        <p:nvSpPr>
          <p:cNvPr id="13" name="TextBox 12"/>
          <p:cNvSpPr txBox="1"/>
          <p:nvPr/>
        </p:nvSpPr>
        <p:spPr>
          <a:xfrm>
            <a:off x="6225668" y="4336472"/>
            <a:ext cx="1343253" cy="400110"/>
          </a:xfrm>
          <a:prstGeom prst="rect">
            <a:avLst/>
          </a:prstGeom>
          <a:noFill/>
        </p:spPr>
        <p:txBody>
          <a:bodyPr wrap="none" rtlCol="0">
            <a:spAutoFit/>
          </a:bodyPr>
          <a:lstStyle/>
          <a:p>
            <a:r>
              <a:rPr lang="en-US" sz="2000" b="1" dirty="0">
                <a:solidFill>
                  <a:srgbClr val="007396"/>
                </a:solidFill>
              </a:rPr>
              <a:t>Geography</a:t>
            </a:r>
          </a:p>
        </p:txBody>
      </p:sp>
    </p:spTree>
    <p:extLst>
      <p:ext uri="{BB962C8B-B14F-4D97-AF65-F5344CB8AC3E}">
        <p14:creationId xmlns:p14="http://schemas.microsoft.com/office/powerpoint/2010/main" val="1810824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27" y="0"/>
            <a:ext cx="8603673" cy="5143500"/>
          </a:xfrm>
          <a:prstGeom prst="rect">
            <a:avLst/>
          </a:prstGeom>
          <a:solidFill>
            <a:schemeClr val="bg1"/>
          </a:solidFill>
        </p:spPr>
      </p:pic>
    </p:spTree>
    <p:extLst>
      <p:ext uri="{BB962C8B-B14F-4D97-AF65-F5344CB8AC3E}">
        <p14:creationId xmlns:p14="http://schemas.microsoft.com/office/powerpoint/2010/main" val="1531470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27" y="0"/>
            <a:ext cx="8603673" cy="5143500"/>
          </a:xfrm>
          <a:prstGeom prst="rect">
            <a:avLst/>
          </a:prstGeom>
          <a:solidFill>
            <a:schemeClr val="bg1"/>
          </a:solidFill>
        </p:spPr>
      </p:pic>
      <p:sp>
        <p:nvSpPr>
          <p:cNvPr id="2" name="Rounded Rectangle 1"/>
          <p:cNvSpPr/>
          <p:nvPr/>
        </p:nvSpPr>
        <p:spPr>
          <a:xfrm>
            <a:off x="4932218" y="207818"/>
            <a:ext cx="4211782" cy="1898073"/>
          </a:xfrm>
          <a:prstGeom prst="roundRect">
            <a:avLst/>
          </a:prstGeom>
          <a:blipFill>
            <a:blip r:embed="rId3"/>
            <a:tile tx="0" ty="0" sx="100000" sy="100000" flip="none" algn="tl"/>
          </a:blip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We ran this analysis with just the authors’ names instead of Generation and Geography and got the exact same results. It is possible to sort authors according to both factors based only on their use of </a:t>
            </a:r>
            <a:r>
              <a:rPr lang="en-US" b="1" dirty="0" err="1">
                <a:solidFill>
                  <a:schemeClr val="tx1"/>
                </a:solidFill>
              </a:rPr>
              <a:t>NPx</a:t>
            </a:r>
            <a:r>
              <a:rPr lang="en-US" b="1" dirty="0">
                <a:solidFill>
                  <a:schemeClr val="tx1"/>
                </a:solidFill>
              </a:rPr>
              <a:t> vs. </a:t>
            </a:r>
            <a:r>
              <a:rPr lang="en-US" b="1" dirty="0" err="1">
                <a:solidFill>
                  <a:schemeClr val="tx1"/>
                </a:solidFill>
              </a:rPr>
              <a:t>ReflN</a:t>
            </a:r>
            <a:r>
              <a:rPr lang="en-US" b="1" dirty="0">
                <a:solidFill>
                  <a:schemeClr val="tx1"/>
                </a:solidFill>
              </a:rPr>
              <a:t>. </a:t>
            </a:r>
          </a:p>
        </p:txBody>
      </p:sp>
    </p:spTree>
    <p:extLst>
      <p:ext uri="{BB962C8B-B14F-4D97-AF65-F5344CB8AC3E}">
        <p14:creationId xmlns:p14="http://schemas.microsoft.com/office/powerpoint/2010/main" val="1550865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9144000" cy="5054600"/>
          </a:xfrm>
          <a:prstGeom prst="rect">
            <a:avLst/>
          </a:prstGeom>
          <a:solidFill>
            <a:schemeClr val="bg1"/>
          </a:solidFill>
        </p:spPr>
      </p:pic>
      <p:sp>
        <p:nvSpPr>
          <p:cNvPr id="3" name="TextBox 2"/>
          <p:cNvSpPr txBox="1"/>
          <p:nvPr/>
        </p:nvSpPr>
        <p:spPr>
          <a:xfrm>
            <a:off x="2150918" y="88900"/>
            <a:ext cx="4842164" cy="523220"/>
          </a:xfrm>
          <a:prstGeom prst="rect">
            <a:avLst/>
          </a:prstGeom>
          <a:noFill/>
        </p:spPr>
        <p:txBody>
          <a:bodyPr wrap="square" rtlCol="0">
            <a:spAutoFit/>
          </a:bodyPr>
          <a:lstStyle/>
          <a:p>
            <a:r>
              <a:rPr lang="en-US" sz="2800" dirty="0"/>
              <a:t>Measure of Variable Importance</a:t>
            </a:r>
          </a:p>
        </p:txBody>
      </p:sp>
    </p:spTree>
    <p:extLst>
      <p:ext uri="{BB962C8B-B14F-4D97-AF65-F5344CB8AC3E}">
        <p14:creationId xmlns:p14="http://schemas.microsoft.com/office/powerpoint/2010/main" val="721738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9144000" cy="5054600"/>
          </a:xfrm>
          <a:prstGeom prst="rect">
            <a:avLst/>
          </a:prstGeom>
          <a:solidFill>
            <a:schemeClr val="bg1"/>
          </a:solidFill>
        </p:spPr>
      </p:pic>
      <p:sp>
        <p:nvSpPr>
          <p:cNvPr id="4" name="TextBox 3"/>
          <p:cNvSpPr txBox="1"/>
          <p:nvPr/>
        </p:nvSpPr>
        <p:spPr>
          <a:xfrm>
            <a:off x="2150918" y="88900"/>
            <a:ext cx="4842164" cy="523220"/>
          </a:xfrm>
          <a:prstGeom prst="rect">
            <a:avLst/>
          </a:prstGeom>
          <a:noFill/>
        </p:spPr>
        <p:txBody>
          <a:bodyPr wrap="square" rtlCol="0">
            <a:spAutoFit/>
          </a:bodyPr>
          <a:lstStyle/>
          <a:p>
            <a:r>
              <a:rPr lang="en-US" sz="2800" dirty="0"/>
              <a:t>Measure of Variable Importance</a:t>
            </a:r>
          </a:p>
        </p:txBody>
      </p:sp>
      <p:sp>
        <p:nvSpPr>
          <p:cNvPr id="3" name="Rounded Rectangle 2"/>
          <p:cNvSpPr/>
          <p:nvPr/>
        </p:nvSpPr>
        <p:spPr>
          <a:xfrm>
            <a:off x="4308764" y="88899"/>
            <a:ext cx="4693563" cy="2432627"/>
          </a:xfrm>
          <a:prstGeom prst="roundRect">
            <a:avLst/>
          </a:prstGeom>
          <a:blipFill>
            <a:blip r:embed="rId3"/>
            <a:tile tx="0" ty="0" sx="100000" sy="100000" flip="none" algn="tl"/>
          </a:blip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Let’s look at </a:t>
            </a:r>
            <a:r>
              <a:rPr lang="en-US" sz="3200" b="1" dirty="0" err="1">
                <a:solidFill>
                  <a:schemeClr val="tx1"/>
                </a:solidFill>
              </a:rPr>
              <a:t>PMClass</a:t>
            </a:r>
            <a:r>
              <a:rPr lang="en-US" sz="3200" b="1" dirty="0">
                <a:solidFill>
                  <a:schemeClr val="tx1"/>
                </a:solidFill>
              </a:rPr>
              <a:t>, </a:t>
            </a:r>
            <a:r>
              <a:rPr lang="en-US" sz="3200" b="1" dirty="0" err="1">
                <a:solidFill>
                  <a:schemeClr val="tx1"/>
                </a:solidFill>
              </a:rPr>
              <a:t>PMCase</a:t>
            </a:r>
            <a:r>
              <a:rPr lang="en-US" sz="3200" b="1" dirty="0">
                <a:solidFill>
                  <a:schemeClr val="tx1"/>
                </a:solidFill>
              </a:rPr>
              <a:t>, and </a:t>
            </a:r>
            <a:r>
              <a:rPr lang="en-US" sz="3200" b="1" dirty="0" err="1">
                <a:solidFill>
                  <a:schemeClr val="tx1"/>
                </a:solidFill>
              </a:rPr>
              <a:t>PRCase</a:t>
            </a:r>
            <a:r>
              <a:rPr lang="en-US" sz="3200" b="1" dirty="0">
                <a:solidFill>
                  <a:schemeClr val="tx1"/>
                </a:solidFill>
              </a:rPr>
              <a:t> in a little more detail</a:t>
            </a:r>
          </a:p>
        </p:txBody>
      </p:sp>
    </p:spTree>
    <p:extLst>
      <p:ext uri="{BB962C8B-B14F-4D97-AF65-F5344CB8AC3E}">
        <p14:creationId xmlns:p14="http://schemas.microsoft.com/office/powerpoint/2010/main" val="2096182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307779467"/>
              </p:ext>
            </p:extLst>
          </p:nvPr>
        </p:nvGraphicFramePr>
        <p:xfrm>
          <a:off x="284826" y="176644"/>
          <a:ext cx="8859174" cy="496685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71541" y="-54189"/>
            <a:ext cx="633507" cy="461665"/>
          </a:xfrm>
          <a:prstGeom prst="rect">
            <a:avLst/>
          </a:prstGeom>
          <a:noFill/>
        </p:spPr>
        <p:txBody>
          <a:bodyPr wrap="none" rtlCol="0">
            <a:spAutoFit/>
          </a:bodyPr>
          <a:lstStyle/>
          <a:p>
            <a:r>
              <a:rPr lang="nb-NO" sz="2400" b="1" dirty="0">
                <a:solidFill>
                  <a:schemeClr val="accent3"/>
                </a:solidFill>
              </a:rPr>
              <a:t>Old</a:t>
            </a:r>
          </a:p>
        </p:txBody>
      </p:sp>
      <p:sp>
        <p:nvSpPr>
          <p:cNvPr id="6" name="TextBox 5"/>
          <p:cNvSpPr txBox="1"/>
          <p:nvPr/>
        </p:nvSpPr>
        <p:spPr>
          <a:xfrm>
            <a:off x="4194800" y="-54189"/>
            <a:ext cx="694421" cy="461665"/>
          </a:xfrm>
          <a:prstGeom prst="rect">
            <a:avLst/>
          </a:prstGeom>
          <a:noFill/>
        </p:spPr>
        <p:txBody>
          <a:bodyPr wrap="none" rtlCol="0">
            <a:spAutoFit/>
          </a:bodyPr>
          <a:lstStyle/>
          <a:p>
            <a:r>
              <a:rPr lang="nb-NO" sz="2400" b="1" dirty="0" err="1">
                <a:solidFill>
                  <a:srgbClr val="008000"/>
                </a:solidFill>
              </a:rPr>
              <a:t>Mid</a:t>
            </a:r>
            <a:endParaRPr lang="nb-NO" sz="2400" b="1" dirty="0">
              <a:solidFill>
                <a:srgbClr val="008000"/>
              </a:solidFill>
            </a:endParaRPr>
          </a:p>
        </p:txBody>
      </p:sp>
      <p:sp>
        <p:nvSpPr>
          <p:cNvPr id="7" name="TextBox 6"/>
          <p:cNvSpPr txBox="1"/>
          <p:nvPr/>
        </p:nvSpPr>
        <p:spPr>
          <a:xfrm>
            <a:off x="6715947" y="-54190"/>
            <a:ext cx="961545" cy="461665"/>
          </a:xfrm>
          <a:prstGeom prst="rect">
            <a:avLst/>
          </a:prstGeom>
          <a:noFill/>
        </p:spPr>
        <p:txBody>
          <a:bodyPr wrap="none" rtlCol="0">
            <a:spAutoFit/>
          </a:bodyPr>
          <a:lstStyle/>
          <a:p>
            <a:r>
              <a:rPr lang="nb-NO" sz="2400" b="1" dirty="0">
                <a:solidFill>
                  <a:schemeClr val="accent6"/>
                </a:solidFill>
              </a:rPr>
              <a:t>Young</a:t>
            </a:r>
          </a:p>
        </p:txBody>
      </p:sp>
      <p:sp>
        <p:nvSpPr>
          <p:cNvPr id="2" name="TextBox 1"/>
          <p:cNvSpPr txBox="1"/>
          <p:nvPr/>
        </p:nvSpPr>
        <p:spPr>
          <a:xfrm>
            <a:off x="1936215" y="3865418"/>
            <a:ext cx="5211590" cy="584775"/>
          </a:xfrm>
          <a:prstGeom prst="rect">
            <a:avLst/>
          </a:prstGeom>
          <a:solidFill>
            <a:schemeClr val="bg1"/>
          </a:solidFill>
        </p:spPr>
        <p:txBody>
          <a:bodyPr wrap="square" rtlCol="0">
            <a:spAutoFit/>
          </a:bodyPr>
          <a:lstStyle/>
          <a:p>
            <a:pPr algn="ctr"/>
            <a:r>
              <a:rPr lang="en-US" sz="3200" dirty="0"/>
              <a:t>Semantic Class of </a:t>
            </a:r>
            <a:r>
              <a:rPr lang="en-US" sz="3200" dirty="0" err="1"/>
              <a:t>Possessum</a:t>
            </a:r>
            <a:endParaRPr lang="en-US" sz="3200" dirty="0"/>
          </a:p>
        </p:txBody>
      </p:sp>
    </p:spTree>
    <p:extLst>
      <p:ext uri="{BB962C8B-B14F-4D97-AF65-F5344CB8AC3E}">
        <p14:creationId xmlns:p14="http://schemas.microsoft.com/office/powerpoint/2010/main" val="1277684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307779467"/>
              </p:ext>
            </p:extLst>
          </p:nvPr>
        </p:nvGraphicFramePr>
        <p:xfrm>
          <a:off x="284826" y="176644"/>
          <a:ext cx="8859174" cy="496685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71541" y="-54189"/>
            <a:ext cx="633507" cy="461665"/>
          </a:xfrm>
          <a:prstGeom prst="rect">
            <a:avLst/>
          </a:prstGeom>
          <a:noFill/>
        </p:spPr>
        <p:txBody>
          <a:bodyPr wrap="none" rtlCol="0">
            <a:spAutoFit/>
          </a:bodyPr>
          <a:lstStyle/>
          <a:p>
            <a:r>
              <a:rPr lang="nb-NO" sz="2400" b="1" dirty="0">
                <a:solidFill>
                  <a:schemeClr val="accent3"/>
                </a:solidFill>
              </a:rPr>
              <a:t>Old</a:t>
            </a:r>
          </a:p>
        </p:txBody>
      </p:sp>
      <p:sp>
        <p:nvSpPr>
          <p:cNvPr id="6" name="TextBox 5"/>
          <p:cNvSpPr txBox="1"/>
          <p:nvPr/>
        </p:nvSpPr>
        <p:spPr>
          <a:xfrm>
            <a:off x="4194800" y="-54189"/>
            <a:ext cx="694421" cy="461665"/>
          </a:xfrm>
          <a:prstGeom prst="rect">
            <a:avLst/>
          </a:prstGeom>
          <a:noFill/>
        </p:spPr>
        <p:txBody>
          <a:bodyPr wrap="none" rtlCol="0">
            <a:spAutoFit/>
          </a:bodyPr>
          <a:lstStyle/>
          <a:p>
            <a:r>
              <a:rPr lang="nb-NO" sz="2400" b="1" dirty="0" err="1">
                <a:solidFill>
                  <a:srgbClr val="008000"/>
                </a:solidFill>
              </a:rPr>
              <a:t>Mid</a:t>
            </a:r>
            <a:endParaRPr lang="nb-NO" sz="2400" b="1" dirty="0">
              <a:solidFill>
                <a:srgbClr val="008000"/>
              </a:solidFill>
            </a:endParaRPr>
          </a:p>
        </p:txBody>
      </p:sp>
      <p:sp>
        <p:nvSpPr>
          <p:cNvPr id="7" name="TextBox 6"/>
          <p:cNvSpPr txBox="1"/>
          <p:nvPr/>
        </p:nvSpPr>
        <p:spPr>
          <a:xfrm>
            <a:off x="6715947" y="-54190"/>
            <a:ext cx="961545" cy="461665"/>
          </a:xfrm>
          <a:prstGeom prst="rect">
            <a:avLst/>
          </a:prstGeom>
          <a:noFill/>
        </p:spPr>
        <p:txBody>
          <a:bodyPr wrap="none" rtlCol="0">
            <a:spAutoFit/>
          </a:bodyPr>
          <a:lstStyle/>
          <a:p>
            <a:r>
              <a:rPr lang="nb-NO" sz="2400" b="1" dirty="0">
                <a:solidFill>
                  <a:schemeClr val="accent6"/>
                </a:solidFill>
              </a:rPr>
              <a:t>Young</a:t>
            </a:r>
          </a:p>
        </p:txBody>
      </p:sp>
      <p:sp>
        <p:nvSpPr>
          <p:cNvPr id="8" name="Rounded Rectangle 7"/>
          <p:cNvSpPr/>
          <p:nvPr/>
        </p:nvSpPr>
        <p:spPr>
          <a:xfrm>
            <a:off x="0" y="1773382"/>
            <a:ext cx="3169564" cy="2653054"/>
          </a:xfrm>
          <a:prstGeom prst="roundRect">
            <a:avLst/>
          </a:prstGeom>
          <a:blipFill>
            <a:blip r:embed="rId3"/>
            <a:tile tx="0" ty="0" sx="100000" sy="100000" flip="none" algn="tl"/>
          </a:blip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solidFill>
                  <a:schemeClr val="tx1"/>
                </a:solidFill>
              </a:rPr>
              <a:t>ReflN</a:t>
            </a:r>
            <a:r>
              <a:rPr lang="en-US" sz="2400" b="1" dirty="0">
                <a:solidFill>
                  <a:schemeClr val="tx1"/>
                </a:solidFill>
              </a:rPr>
              <a:t> is well represented across classes, especially where possession is atypical (abstraction) </a:t>
            </a:r>
          </a:p>
        </p:txBody>
      </p:sp>
    </p:spTree>
    <p:extLst>
      <p:ext uri="{BB962C8B-B14F-4D97-AF65-F5344CB8AC3E}">
        <p14:creationId xmlns:p14="http://schemas.microsoft.com/office/powerpoint/2010/main" val="1281646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307779467"/>
              </p:ext>
            </p:extLst>
          </p:nvPr>
        </p:nvGraphicFramePr>
        <p:xfrm>
          <a:off x="284826" y="176644"/>
          <a:ext cx="8859174" cy="496685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71541" y="-54189"/>
            <a:ext cx="633507" cy="461665"/>
          </a:xfrm>
          <a:prstGeom prst="rect">
            <a:avLst/>
          </a:prstGeom>
          <a:noFill/>
        </p:spPr>
        <p:txBody>
          <a:bodyPr wrap="none" rtlCol="0">
            <a:spAutoFit/>
          </a:bodyPr>
          <a:lstStyle/>
          <a:p>
            <a:r>
              <a:rPr lang="nb-NO" sz="2400" b="1" dirty="0">
                <a:solidFill>
                  <a:schemeClr val="accent3"/>
                </a:solidFill>
              </a:rPr>
              <a:t>Old</a:t>
            </a:r>
          </a:p>
        </p:txBody>
      </p:sp>
      <p:sp>
        <p:nvSpPr>
          <p:cNvPr id="6" name="TextBox 5"/>
          <p:cNvSpPr txBox="1"/>
          <p:nvPr/>
        </p:nvSpPr>
        <p:spPr>
          <a:xfrm>
            <a:off x="4194800" y="-54189"/>
            <a:ext cx="694421" cy="461665"/>
          </a:xfrm>
          <a:prstGeom prst="rect">
            <a:avLst/>
          </a:prstGeom>
          <a:noFill/>
        </p:spPr>
        <p:txBody>
          <a:bodyPr wrap="none" rtlCol="0">
            <a:spAutoFit/>
          </a:bodyPr>
          <a:lstStyle/>
          <a:p>
            <a:r>
              <a:rPr lang="nb-NO" sz="2400" b="1" dirty="0" err="1">
                <a:solidFill>
                  <a:srgbClr val="008000"/>
                </a:solidFill>
              </a:rPr>
              <a:t>Mid</a:t>
            </a:r>
            <a:endParaRPr lang="nb-NO" sz="2400" b="1" dirty="0">
              <a:solidFill>
                <a:srgbClr val="008000"/>
              </a:solidFill>
            </a:endParaRPr>
          </a:p>
        </p:txBody>
      </p:sp>
      <p:sp>
        <p:nvSpPr>
          <p:cNvPr id="7" name="TextBox 6"/>
          <p:cNvSpPr txBox="1"/>
          <p:nvPr/>
        </p:nvSpPr>
        <p:spPr>
          <a:xfrm>
            <a:off x="6715947" y="-54190"/>
            <a:ext cx="961545" cy="461665"/>
          </a:xfrm>
          <a:prstGeom prst="rect">
            <a:avLst/>
          </a:prstGeom>
          <a:noFill/>
        </p:spPr>
        <p:txBody>
          <a:bodyPr wrap="none" rtlCol="0">
            <a:spAutoFit/>
          </a:bodyPr>
          <a:lstStyle/>
          <a:p>
            <a:r>
              <a:rPr lang="nb-NO" sz="2400" b="1" dirty="0">
                <a:solidFill>
                  <a:schemeClr val="accent6"/>
                </a:solidFill>
              </a:rPr>
              <a:t>Young</a:t>
            </a:r>
          </a:p>
        </p:txBody>
      </p:sp>
      <p:sp>
        <p:nvSpPr>
          <p:cNvPr id="8" name="Rounded Rectangle 7"/>
          <p:cNvSpPr/>
          <p:nvPr/>
        </p:nvSpPr>
        <p:spPr>
          <a:xfrm>
            <a:off x="0" y="1773382"/>
            <a:ext cx="3169564" cy="2653054"/>
          </a:xfrm>
          <a:prstGeom prst="roundRect">
            <a:avLst/>
          </a:prstGeom>
          <a:blipFill>
            <a:blip r:embed="rId3"/>
            <a:tile tx="0" ty="0" sx="100000" sy="100000" flip="none" algn="tl"/>
          </a:blip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solidFill>
                  <a:schemeClr val="tx1"/>
                </a:solidFill>
              </a:rPr>
              <a:t>ReflN</a:t>
            </a:r>
            <a:r>
              <a:rPr lang="en-US" sz="2400" b="1" dirty="0">
                <a:solidFill>
                  <a:schemeClr val="tx1"/>
                </a:solidFill>
              </a:rPr>
              <a:t> is well represented across classes, especially where possession is atypical (abstraction) </a:t>
            </a:r>
          </a:p>
        </p:txBody>
      </p:sp>
      <p:sp>
        <p:nvSpPr>
          <p:cNvPr id="9" name="Rounded Rectangle 8"/>
          <p:cNvSpPr/>
          <p:nvPr/>
        </p:nvSpPr>
        <p:spPr>
          <a:xfrm>
            <a:off x="3823854" y="-3465"/>
            <a:ext cx="3169564" cy="2086322"/>
          </a:xfrm>
          <a:prstGeom prst="roundRect">
            <a:avLst/>
          </a:prstGeom>
          <a:blipFill>
            <a:blip r:embed="rId3"/>
            <a:tile tx="0" ty="0" sx="100000" sy="100000" flip="none" algn="tl"/>
          </a:blip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For Young generation, </a:t>
            </a:r>
            <a:r>
              <a:rPr lang="en-US" sz="2800" b="1" dirty="0" err="1">
                <a:solidFill>
                  <a:schemeClr val="tx1"/>
                </a:solidFill>
              </a:rPr>
              <a:t>NPx</a:t>
            </a:r>
            <a:r>
              <a:rPr lang="en-US" sz="2800" b="1" dirty="0">
                <a:solidFill>
                  <a:schemeClr val="tx1"/>
                </a:solidFill>
              </a:rPr>
              <a:t> is retained mostly for Kin and Human</a:t>
            </a:r>
          </a:p>
        </p:txBody>
      </p:sp>
    </p:spTree>
    <p:extLst>
      <p:ext uri="{BB962C8B-B14F-4D97-AF65-F5344CB8AC3E}">
        <p14:creationId xmlns:p14="http://schemas.microsoft.com/office/powerpoint/2010/main" val="1425712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associate with the Saami People?</a:t>
            </a:r>
          </a:p>
        </p:txBody>
      </p:sp>
    </p:spTree>
    <p:extLst>
      <p:ext uri="{BB962C8B-B14F-4D97-AF65-F5344CB8AC3E}">
        <p14:creationId xmlns:p14="http://schemas.microsoft.com/office/powerpoint/2010/main" val="1744992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481" y="0"/>
            <a:ext cx="5942121" cy="5143500"/>
          </a:xfrm>
          <a:prstGeom prst="rect">
            <a:avLst/>
          </a:prstGeom>
        </p:spPr>
      </p:pic>
      <p:sp>
        <p:nvSpPr>
          <p:cNvPr id="3" name="TextBox 2"/>
          <p:cNvSpPr txBox="1"/>
          <p:nvPr/>
        </p:nvSpPr>
        <p:spPr>
          <a:xfrm>
            <a:off x="235527" y="166255"/>
            <a:ext cx="2854037" cy="830997"/>
          </a:xfrm>
          <a:prstGeom prst="rect">
            <a:avLst/>
          </a:prstGeom>
          <a:noFill/>
        </p:spPr>
        <p:txBody>
          <a:bodyPr wrap="square" rtlCol="0">
            <a:spAutoFit/>
          </a:bodyPr>
          <a:lstStyle/>
          <a:p>
            <a:r>
              <a:rPr lang="en-US" sz="2400" b="1" dirty="0"/>
              <a:t>The Case of the </a:t>
            </a:r>
            <a:r>
              <a:rPr lang="en-US" sz="2400" b="1" dirty="0" err="1"/>
              <a:t>Possessum</a:t>
            </a:r>
            <a:endParaRPr lang="en-US" sz="2400" b="1" dirty="0"/>
          </a:p>
        </p:txBody>
      </p:sp>
      <p:sp>
        <p:nvSpPr>
          <p:cNvPr id="4" name="TextBox 3"/>
          <p:cNvSpPr txBox="1"/>
          <p:nvPr/>
        </p:nvSpPr>
        <p:spPr>
          <a:xfrm>
            <a:off x="263236" y="1399309"/>
            <a:ext cx="2660073" cy="3477875"/>
          </a:xfrm>
          <a:prstGeom prst="rect">
            <a:avLst/>
          </a:prstGeom>
          <a:noFill/>
        </p:spPr>
        <p:txBody>
          <a:bodyPr wrap="square" rtlCol="0">
            <a:spAutoFit/>
          </a:bodyPr>
          <a:lstStyle/>
          <a:p>
            <a:r>
              <a:rPr lang="en-US" sz="2000" dirty="0" err="1"/>
              <a:t>ReflN</a:t>
            </a:r>
            <a:r>
              <a:rPr lang="en-US" sz="2000" dirty="0"/>
              <a:t> is well represented across the spectrum of cases, and predominates in Nominative, where </a:t>
            </a:r>
            <a:r>
              <a:rPr lang="en-US" sz="2000" dirty="0" err="1"/>
              <a:t>NPx</a:t>
            </a:r>
            <a:r>
              <a:rPr lang="en-US" sz="2000" dirty="0"/>
              <a:t> is rare.</a:t>
            </a:r>
          </a:p>
          <a:p>
            <a:endParaRPr lang="en-US" sz="2000" dirty="0"/>
          </a:p>
          <a:p>
            <a:r>
              <a:rPr lang="en-US" sz="2000" dirty="0"/>
              <a:t>Greater syntactic flexibility of </a:t>
            </a:r>
            <a:r>
              <a:rPr lang="en-US" sz="2000" dirty="0" err="1"/>
              <a:t>ReflN</a:t>
            </a:r>
            <a:r>
              <a:rPr lang="en-US" sz="2000" dirty="0"/>
              <a:t> probably gives it a competitive advantage.</a:t>
            </a:r>
          </a:p>
        </p:txBody>
      </p:sp>
    </p:spTree>
    <p:extLst>
      <p:ext uri="{BB962C8B-B14F-4D97-AF65-F5344CB8AC3E}">
        <p14:creationId xmlns:p14="http://schemas.microsoft.com/office/powerpoint/2010/main" val="1514186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353" y="0"/>
            <a:ext cx="7049753" cy="5143500"/>
          </a:xfrm>
          <a:prstGeom prst="rect">
            <a:avLst/>
          </a:prstGeom>
        </p:spPr>
      </p:pic>
      <p:sp>
        <p:nvSpPr>
          <p:cNvPr id="3" name="TextBox 2"/>
          <p:cNvSpPr txBox="1"/>
          <p:nvPr/>
        </p:nvSpPr>
        <p:spPr>
          <a:xfrm>
            <a:off x="180107" y="207820"/>
            <a:ext cx="1995055" cy="830997"/>
          </a:xfrm>
          <a:prstGeom prst="rect">
            <a:avLst/>
          </a:prstGeom>
          <a:noFill/>
        </p:spPr>
        <p:txBody>
          <a:bodyPr wrap="square" rtlCol="0">
            <a:spAutoFit/>
          </a:bodyPr>
          <a:lstStyle/>
          <a:p>
            <a:r>
              <a:rPr lang="en-US" sz="2400" b="1" dirty="0"/>
              <a:t>The Case of </a:t>
            </a:r>
            <a:r>
              <a:rPr lang="en-US" sz="2400" b="1"/>
              <a:t>the Possessor</a:t>
            </a:r>
            <a:endParaRPr lang="en-US" sz="2400" b="1" dirty="0"/>
          </a:p>
        </p:txBody>
      </p:sp>
      <p:sp>
        <p:nvSpPr>
          <p:cNvPr id="4" name="TextBox 3"/>
          <p:cNvSpPr txBox="1"/>
          <p:nvPr/>
        </p:nvSpPr>
        <p:spPr>
          <a:xfrm>
            <a:off x="193961" y="1316179"/>
            <a:ext cx="1859469" cy="3785652"/>
          </a:xfrm>
          <a:prstGeom prst="rect">
            <a:avLst/>
          </a:prstGeom>
          <a:noFill/>
        </p:spPr>
        <p:txBody>
          <a:bodyPr wrap="square" rtlCol="0">
            <a:spAutoFit/>
          </a:bodyPr>
          <a:lstStyle/>
          <a:p>
            <a:r>
              <a:rPr lang="en-US" sz="2000" dirty="0" err="1"/>
              <a:t>ReflN</a:t>
            </a:r>
            <a:r>
              <a:rPr lang="en-US" sz="2000" dirty="0"/>
              <a:t> prevails</a:t>
            </a:r>
            <a:r>
              <a:rPr lang="en-GB" sz="2000" dirty="0"/>
              <a:t> </a:t>
            </a:r>
            <a:r>
              <a:rPr lang="en-US" sz="2000" dirty="0"/>
              <a:t>in the Locative and Genitive cases, which are peripheral for possessors.</a:t>
            </a:r>
          </a:p>
          <a:p>
            <a:endParaRPr lang="en-US" sz="2000" dirty="0"/>
          </a:p>
          <a:p>
            <a:r>
              <a:rPr lang="en-US" sz="2000" dirty="0"/>
              <a:t>Peripheral uses are more vulnerable to linguistic change.</a:t>
            </a:r>
            <a:r>
              <a:rPr lang="en-GB" sz="2000" dirty="0"/>
              <a:t> </a:t>
            </a:r>
            <a:endParaRPr lang="en-US" sz="2000" dirty="0"/>
          </a:p>
        </p:txBody>
      </p:sp>
    </p:spTree>
    <p:extLst>
      <p:ext uri="{BB962C8B-B14F-4D97-AF65-F5344CB8AC3E}">
        <p14:creationId xmlns:p14="http://schemas.microsoft.com/office/powerpoint/2010/main" val="1326466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353" y="0"/>
            <a:ext cx="7049753" cy="5143500"/>
          </a:xfrm>
          <a:prstGeom prst="rect">
            <a:avLst/>
          </a:prstGeom>
        </p:spPr>
      </p:pic>
      <p:sp>
        <p:nvSpPr>
          <p:cNvPr id="3" name="TextBox 2"/>
          <p:cNvSpPr txBox="1"/>
          <p:nvPr/>
        </p:nvSpPr>
        <p:spPr>
          <a:xfrm>
            <a:off x="180107" y="207820"/>
            <a:ext cx="1995055" cy="830997"/>
          </a:xfrm>
          <a:prstGeom prst="rect">
            <a:avLst/>
          </a:prstGeom>
          <a:noFill/>
        </p:spPr>
        <p:txBody>
          <a:bodyPr wrap="square" rtlCol="0">
            <a:spAutoFit/>
          </a:bodyPr>
          <a:lstStyle/>
          <a:p>
            <a:r>
              <a:rPr lang="en-US" sz="2400" b="1" dirty="0"/>
              <a:t>The Case of </a:t>
            </a:r>
            <a:r>
              <a:rPr lang="en-US" sz="2400" b="1"/>
              <a:t>the Possessor</a:t>
            </a:r>
            <a:endParaRPr lang="en-US" sz="2400" b="1" dirty="0"/>
          </a:p>
        </p:txBody>
      </p:sp>
      <p:sp>
        <p:nvSpPr>
          <p:cNvPr id="4" name="TextBox 3"/>
          <p:cNvSpPr txBox="1"/>
          <p:nvPr/>
        </p:nvSpPr>
        <p:spPr>
          <a:xfrm>
            <a:off x="193961" y="1316179"/>
            <a:ext cx="1859469" cy="3785652"/>
          </a:xfrm>
          <a:prstGeom prst="rect">
            <a:avLst/>
          </a:prstGeom>
          <a:noFill/>
        </p:spPr>
        <p:txBody>
          <a:bodyPr wrap="square" rtlCol="0">
            <a:spAutoFit/>
          </a:bodyPr>
          <a:lstStyle/>
          <a:p>
            <a:r>
              <a:rPr lang="en-US" sz="2000" dirty="0" err="1"/>
              <a:t>ReflN</a:t>
            </a:r>
            <a:r>
              <a:rPr lang="en-US" sz="2000" dirty="0"/>
              <a:t> prevails</a:t>
            </a:r>
            <a:r>
              <a:rPr lang="en-GB" sz="2000" dirty="0"/>
              <a:t> </a:t>
            </a:r>
            <a:r>
              <a:rPr lang="en-US" sz="2000" dirty="0"/>
              <a:t>in the Locative and Genitive cases, which are peripheral for possessors.</a:t>
            </a:r>
          </a:p>
          <a:p>
            <a:endParaRPr lang="en-US" sz="2000" dirty="0"/>
          </a:p>
          <a:p>
            <a:r>
              <a:rPr lang="en-US" sz="2000" dirty="0"/>
              <a:t>Peripheral uses are more vulnerable to linguistic change.</a:t>
            </a:r>
            <a:r>
              <a:rPr lang="en-GB" sz="2000" dirty="0"/>
              <a:t> </a:t>
            </a:r>
            <a:endParaRPr lang="en-US" sz="2000" dirty="0"/>
          </a:p>
        </p:txBody>
      </p:sp>
      <p:sp>
        <p:nvSpPr>
          <p:cNvPr id="5" name="Rounded Rectangle 4"/>
          <p:cNvSpPr/>
          <p:nvPr/>
        </p:nvSpPr>
        <p:spPr>
          <a:xfrm>
            <a:off x="193961" y="207820"/>
            <a:ext cx="7620004" cy="3283525"/>
          </a:xfrm>
          <a:prstGeom prst="roundRect">
            <a:avLst/>
          </a:prstGeom>
          <a:blipFill>
            <a:blip r:embed="rId3"/>
            <a:tile tx="0" ty="0" sx="100000" sy="100000" flip="none" algn="tl"/>
          </a:blip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For both </a:t>
            </a:r>
            <a:r>
              <a:rPr lang="en-US" sz="2400" b="1" dirty="0" err="1">
                <a:solidFill>
                  <a:schemeClr val="tx1"/>
                </a:solidFill>
              </a:rPr>
              <a:t>PMCase</a:t>
            </a:r>
            <a:r>
              <a:rPr lang="en-US" sz="2400" b="1" dirty="0">
                <a:solidFill>
                  <a:schemeClr val="tx1"/>
                </a:solidFill>
              </a:rPr>
              <a:t> and </a:t>
            </a:r>
            <a:r>
              <a:rPr lang="en-US" sz="2400" b="1" dirty="0" err="1">
                <a:solidFill>
                  <a:schemeClr val="tx1"/>
                </a:solidFill>
              </a:rPr>
              <a:t>PRCase</a:t>
            </a:r>
            <a:r>
              <a:rPr lang="en-US" sz="2400" b="1" dirty="0">
                <a:solidFill>
                  <a:schemeClr val="tx1"/>
                </a:solidFill>
              </a:rPr>
              <a:t>, </a:t>
            </a:r>
            <a:r>
              <a:rPr lang="en-US" sz="2400" b="1" dirty="0" err="1">
                <a:solidFill>
                  <a:schemeClr val="tx1"/>
                </a:solidFill>
              </a:rPr>
              <a:t>ReflN</a:t>
            </a:r>
            <a:r>
              <a:rPr lang="en-US" sz="2400" b="1" dirty="0">
                <a:solidFill>
                  <a:schemeClr val="tx1"/>
                </a:solidFill>
              </a:rPr>
              <a:t> is robustly attested across the spectrum of syntactic environments.</a:t>
            </a:r>
          </a:p>
          <a:p>
            <a:pPr algn="ctr"/>
            <a:r>
              <a:rPr lang="en-US" sz="2400" b="1" dirty="0" err="1">
                <a:solidFill>
                  <a:schemeClr val="tx1"/>
                </a:solidFill>
              </a:rPr>
              <a:t>ReflN</a:t>
            </a:r>
            <a:r>
              <a:rPr lang="en-US" sz="2400" b="1" dirty="0">
                <a:solidFill>
                  <a:schemeClr val="tx1"/>
                </a:solidFill>
              </a:rPr>
              <a:t> is actually preferred precisely in the syntactic environments that are most atypical for the expression of possession, making </a:t>
            </a:r>
            <a:r>
              <a:rPr lang="en-US" sz="2400" b="1" dirty="0" err="1">
                <a:solidFill>
                  <a:schemeClr val="tx1"/>
                </a:solidFill>
              </a:rPr>
              <a:t>ReflN</a:t>
            </a:r>
            <a:r>
              <a:rPr lang="en-US" sz="2400" b="1" dirty="0">
                <a:solidFill>
                  <a:schemeClr val="tx1"/>
                </a:solidFill>
              </a:rPr>
              <a:t> the construction of choice in the environments that are likely to be most influential in language change.</a:t>
            </a:r>
          </a:p>
        </p:txBody>
      </p:sp>
    </p:spTree>
    <p:extLst>
      <p:ext uri="{BB962C8B-B14F-4D97-AF65-F5344CB8AC3E}">
        <p14:creationId xmlns:p14="http://schemas.microsoft.com/office/powerpoint/2010/main" val="2070281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frequency?</a:t>
            </a:r>
          </a:p>
        </p:txBody>
      </p:sp>
      <p:sp>
        <p:nvSpPr>
          <p:cNvPr id="3" name="Content Placeholder 2"/>
          <p:cNvSpPr>
            <a:spLocks noGrp="1"/>
          </p:cNvSpPr>
          <p:nvPr>
            <p:ph idx="1"/>
          </p:nvPr>
        </p:nvSpPr>
        <p:spPr/>
        <p:txBody>
          <a:bodyPr/>
          <a:lstStyle/>
          <a:p>
            <a:r>
              <a:rPr lang="en-US" dirty="0"/>
              <a:t>It is often the case that high frequent lexemes are more resistant to language change</a:t>
            </a:r>
          </a:p>
          <a:p>
            <a:r>
              <a:rPr lang="en-US" dirty="0"/>
              <a:t>Given the nature of our longitudinal data (mostly gathered by hand from books), it is not possible to measure the frequencies of lexemes in that data</a:t>
            </a:r>
          </a:p>
          <a:p>
            <a:r>
              <a:rPr lang="en-US" dirty="0"/>
              <a:t>However, it is possible to measure frequencies in the newspaper data</a:t>
            </a:r>
          </a:p>
          <a:p>
            <a:r>
              <a:rPr lang="nb-NO" b="1" dirty="0" err="1"/>
              <a:t>Newspapers</a:t>
            </a:r>
            <a:r>
              <a:rPr lang="nb-NO" dirty="0"/>
              <a:t>: 10M </a:t>
            </a:r>
            <a:r>
              <a:rPr lang="nb-NO" dirty="0" err="1"/>
              <a:t>words</a:t>
            </a:r>
            <a:r>
              <a:rPr lang="nb-NO" dirty="0"/>
              <a:t> from </a:t>
            </a:r>
            <a:r>
              <a:rPr lang="nb-NO" dirty="0" err="1"/>
              <a:t>three</a:t>
            </a:r>
            <a:r>
              <a:rPr lang="nb-NO" dirty="0"/>
              <a:t> </a:t>
            </a:r>
            <a:r>
              <a:rPr lang="nb-NO" dirty="0" err="1"/>
              <a:t>newspapers</a:t>
            </a:r>
            <a:r>
              <a:rPr lang="nb-NO" dirty="0"/>
              <a:t> (1997-2011)</a:t>
            </a:r>
          </a:p>
          <a:p>
            <a:pPr lvl="1"/>
            <a:r>
              <a:rPr lang="nb-NO" b="1" dirty="0"/>
              <a:t>29,964</a:t>
            </a:r>
            <a:r>
              <a:rPr lang="nb-NO" dirty="0"/>
              <a:t> </a:t>
            </a:r>
            <a:r>
              <a:rPr lang="en-US" dirty="0"/>
              <a:t>examples of words with frequency ≥</a:t>
            </a:r>
            <a:r>
              <a:rPr lang="nb-NO" dirty="0"/>
              <a:t>5, </a:t>
            </a:r>
            <a:r>
              <a:rPr lang="nb-NO" dirty="0" err="1"/>
              <a:t>partial</a:t>
            </a:r>
            <a:r>
              <a:rPr lang="nb-NO" dirty="0"/>
              <a:t> </a:t>
            </a:r>
            <a:r>
              <a:rPr lang="nb-NO" dirty="0" err="1"/>
              <a:t>automatic</a:t>
            </a:r>
            <a:r>
              <a:rPr lang="nb-NO" dirty="0"/>
              <a:t> </a:t>
            </a:r>
            <a:r>
              <a:rPr lang="nb-NO" dirty="0" err="1"/>
              <a:t>analysis</a:t>
            </a:r>
            <a:r>
              <a:rPr lang="nb-NO" dirty="0"/>
              <a:t>, a lot </a:t>
            </a:r>
            <a:r>
              <a:rPr lang="nb-NO" dirty="0" err="1"/>
              <a:t>of</a:t>
            </a:r>
            <a:r>
              <a:rPr lang="nb-NO" dirty="0"/>
              <a:t> </a:t>
            </a:r>
            <a:r>
              <a:rPr lang="nb-NO" dirty="0" err="1"/>
              <a:t>cleaning</a:t>
            </a:r>
            <a:r>
              <a:rPr lang="nb-NO" dirty="0"/>
              <a:t> by hand</a:t>
            </a:r>
          </a:p>
          <a:p>
            <a:endParaRPr lang="en-US" dirty="0"/>
          </a:p>
        </p:txBody>
      </p:sp>
    </p:spTree>
    <p:extLst>
      <p:ext uri="{BB962C8B-B14F-4D97-AF65-F5344CB8AC3E}">
        <p14:creationId xmlns:p14="http://schemas.microsoft.com/office/powerpoint/2010/main" val="17454582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45725" y="225155"/>
            <a:ext cx="5910087" cy="710414"/>
          </a:xfrm>
        </p:spPr>
        <p:txBody>
          <a:bodyPr>
            <a:normAutofit fontScale="90000"/>
          </a:bodyPr>
          <a:lstStyle/>
          <a:p>
            <a:r>
              <a:rPr lang="nb-NO" dirty="0"/>
              <a:t>Distribution </a:t>
            </a:r>
            <a:r>
              <a:rPr lang="nb-NO" dirty="0" err="1"/>
              <a:t>of</a:t>
            </a:r>
            <a:r>
              <a:rPr lang="nb-NO" dirty="0"/>
              <a:t> possessive </a:t>
            </a:r>
            <a:r>
              <a:rPr lang="nb-NO" dirty="0" err="1"/>
              <a:t>constructions</a:t>
            </a:r>
            <a:endParaRPr lang="nb-NO" dirty="0"/>
          </a:p>
        </p:txBody>
      </p:sp>
      <p:graphicFrame>
        <p:nvGraphicFramePr>
          <p:cNvPr id="4" name="Chart 3"/>
          <p:cNvGraphicFramePr/>
          <p:nvPr>
            <p:extLst/>
          </p:nvPr>
        </p:nvGraphicFramePr>
        <p:xfrm>
          <a:off x="1365250" y="1214966"/>
          <a:ext cx="6381750" cy="3833284"/>
        </p:xfrm>
        <a:graphic>
          <a:graphicData uri="http://schemas.openxmlformats.org/drawingml/2006/chart">
            <c:chart xmlns:c="http://schemas.openxmlformats.org/drawingml/2006/chart" xmlns:r="http://schemas.openxmlformats.org/officeDocument/2006/relationships" r:id="rId2"/>
          </a:graphicData>
        </a:graphic>
      </p:graphicFrame>
      <p:sp>
        <p:nvSpPr>
          <p:cNvPr id="5" name="Rounded Rectangle 4"/>
          <p:cNvSpPr/>
          <p:nvPr/>
        </p:nvSpPr>
        <p:spPr>
          <a:xfrm>
            <a:off x="6317672" y="207818"/>
            <a:ext cx="2826327" cy="2272146"/>
          </a:xfrm>
          <a:prstGeom prst="roundRect">
            <a:avLst/>
          </a:prstGeom>
          <a:blipFill>
            <a:blip r:embed="rId3"/>
            <a:tile tx="0" ty="0" sx="100000" sy="100000" flip="none" algn="tl"/>
          </a:blip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Distribution of possessive constructions in newspaper data is similar to Young generation </a:t>
            </a:r>
          </a:p>
        </p:txBody>
      </p:sp>
    </p:spTree>
    <p:extLst>
      <p:ext uri="{BB962C8B-B14F-4D97-AF65-F5344CB8AC3E}">
        <p14:creationId xmlns:p14="http://schemas.microsoft.com/office/powerpoint/2010/main" val="50358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No </a:t>
            </a:r>
            <a:r>
              <a:rPr lang="nb-NO" dirty="0" err="1"/>
              <a:t>evidence</a:t>
            </a:r>
            <a:r>
              <a:rPr lang="nb-NO" dirty="0"/>
              <a:t> </a:t>
            </a:r>
            <a:r>
              <a:rPr lang="nb-NO" dirty="0" err="1"/>
              <a:t>that</a:t>
            </a:r>
            <a:r>
              <a:rPr lang="nb-NO" dirty="0"/>
              <a:t> </a:t>
            </a:r>
            <a:r>
              <a:rPr lang="nb-NO" dirty="0" err="1"/>
              <a:t>frequency</a:t>
            </a:r>
            <a:r>
              <a:rPr lang="nb-NO" dirty="0"/>
              <a:t> </a:t>
            </a:r>
            <a:r>
              <a:rPr lang="nb-NO" dirty="0" err="1"/>
              <a:t>helps</a:t>
            </a:r>
            <a:r>
              <a:rPr lang="nb-NO" dirty="0"/>
              <a:t> </a:t>
            </a:r>
            <a:r>
              <a:rPr lang="nb-NO" dirty="0" err="1"/>
              <a:t>retain</a:t>
            </a:r>
            <a:r>
              <a:rPr lang="nb-NO" dirty="0"/>
              <a:t> </a:t>
            </a:r>
            <a:r>
              <a:rPr lang="nb-NO" dirty="0" err="1"/>
              <a:t>NPx</a:t>
            </a:r>
            <a:endParaRPr lang="nb-NO" b="0" dirty="0"/>
          </a:p>
        </p:txBody>
      </p:sp>
      <p:pic>
        <p:nvPicPr>
          <p:cNvPr id="3" name="Picture 2" descr="NewsCorrel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82" y="794212"/>
            <a:ext cx="4457700" cy="4457700"/>
          </a:xfrm>
          <a:prstGeom prst="rect">
            <a:avLst/>
          </a:prstGeom>
        </p:spPr>
      </p:pic>
      <p:sp>
        <p:nvSpPr>
          <p:cNvPr id="4" name="TextBox 3"/>
          <p:cNvSpPr txBox="1"/>
          <p:nvPr/>
        </p:nvSpPr>
        <p:spPr>
          <a:xfrm>
            <a:off x="4745182" y="1427018"/>
            <a:ext cx="3927763" cy="1938992"/>
          </a:xfrm>
          <a:prstGeom prst="rect">
            <a:avLst/>
          </a:prstGeom>
          <a:noFill/>
        </p:spPr>
        <p:txBody>
          <a:bodyPr wrap="square" rtlCol="0">
            <a:spAutoFit/>
          </a:bodyPr>
          <a:lstStyle/>
          <a:p>
            <a:pPr algn="ctr"/>
            <a:r>
              <a:rPr lang="nb-NO" sz="2400" b="1" dirty="0"/>
              <a:t>News data</a:t>
            </a:r>
          </a:p>
          <a:p>
            <a:pPr algn="ctr"/>
            <a:r>
              <a:rPr lang="nb-NO" sz="2400" dirty="0" err="1"/>
              <a:t>Pearson's</a:t>
            </a:r>
            <a:r>
              <a:rPr lang="nb-NO" sz="2400" dirty="0"/>
              <a:t> </a:t>
            </a:r>
            <a:r>
              <a:rPr lang="nb-NO" sz="2400" dirty="0" err="1"/>
              <a:t>correlation</a:t>
            </a:r>
            <a:r>
              <a:rPr lang="nb-NO" sz="2400" dirty="0"/>
              <a:t> = -0.14</a:t>
            </a:r>
          </a:p>
          <a:p>
            <a:pPr algn="ctr"/>
            <a:r>
              <a:rPr lang="nb-NO" sz="2400" dirty="0"/>
              <a:t>p = 0.0001</a:t>
            </a:r>
          </a:p>
          <a:p>
            <a:pPr algn="ctr"/>
            <a:r>
              <a:rPr lang="nb-NO" sz="2400" dirty="0"/>
              <a:t>95% </a:t>
            </a:r>
            <a:r>
              <a:rPr lang="nb-NO" sz="2400" dirty="0" err="1"/>
              <a:t>confidence</a:t>
            </a:r>
            <a:r>
              <a:rPr lang="nb-NO" sz="2400" dirty="0"/>
              <a:t> </a:t>
            </a:r>
            <a:r>
              <a:rPr lang="nb-NO" sz="2400" dirty="0" err="1"/>
              <a:t>interval</a:t>
            </a:r>
            <a:r>
              <a:rPr lang="nb-NO" sz="2400" dirty="0"/>
              <a:t>: </a:t>
            </a:r>
          </a:p>
          <a:p>
            <a:pPr algn="ctr"/>
            <a:r>
              <a:rPr lang="nb-NO" sz="2400" dirty="0"/>
              <a:t>-0.2	 -0.07</a:t>
            </a:r>
            <a:endParaRPr lang="en-US" sz="2400" dirty="0"/>
          </a:p>
        </p:txBody>
      </p:sp>
    </p:spTree>
    <p:extLst>
      <p:ext uri="{BB962C8B-B14F-4D97-AF65-F5344CB8AC3E}">
        <p14:creationId xmlns:p14="http://schemas.microsoft.com/office/powerpoint/2010/main" val="152868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NPx</a:t>
            </a:r>
            <a:r>
              <a:rPr lang="en-US" dirty="0"/>
              <a:t> &gt; </a:t>
            </a:r>
            <a:r>
              <a:rPr lang="en-US" dirty="0" err="1"/>
              <a:t>ReflN</a:t>
            </a:r>
            <a:r>
              <a:rPr lang="en-US" dirty="0"/>
              <a:t> Change</a:t>
            </a:r>
          </a:p>
        </p:txBody>
      </p:sp>
      <p:sp>
        <p:nvSpPr>
          <p:cNvPr id="3" name="Content Placeholder 2"/>
          <p:cNvSpPr>
            <a:spLocks noGrp="1"/>
          </p:cNvSpPr>
          <p:nvPr>
            <p:ph idx="1"/>
          </p:nvPr>
        </p:nvSpPr>
        <p:spPr>
          <a:xfrm>
            <a:off x="670299" y="1313387"/>
            <a:ext cx="8002645" cy="3281235"/>
          </a:xfrm>
        </p:spPr>
        <p:txBody>
          <a:bodyPr/>
          <a:lstStyle/>
          <a:p>
            <a:r>
              <a:rPr lang="en-US" dirty="0"/>
              <a:t>North Saami sociolinguistics</a:t>
            </a:r>
          </a:p>
          <a:p>
            <a:pPr lvl="1"/>
            <a:r>
              <a:rPr lang="en-US" dirty="0"/>
              <a:t>contact pressure from Norwegian, Swedish, and Finnish</a:t>
            </a:r>
          </a:p>
          <a:p>
            <a:pPr lvl="1"/>
            <a:r>
              <a:rPr lang="en-US" dirty="0"/>
              <a:t>suppressed through discriminatory policies in mid 20</a:t>
            </a:r>
            <a:r>
              <a:rPr lang="en-US" baseline="30000" dirty="0"/>
              <a:t>th</a:t>
            </a:r>
            <a:r>
              <a:rPr lang="en-US" dirty="0"/>
              <a:t> century</a:t>
            </a:r>
          </a:p>
          <a:p>
            <a:r>
              <a:rPr lang="en-US" dirty="0"/>
              <a:t>When a language is under pressure, morphology tends to simplify</a:t>
            </a:r>
          </a:p>
          <a:p>
            <a:r>
              <a:rPr lang="en-US" dirty="0"/>
              <a:t>North Saami has two possessive constructions</a:t>
            </a:r>
          </a:p>
          <a:p>
            <a:pPr lvl="1"/>
            <a:r>
              <a:rPr lang="en-US" dirty="0" err="1"/>
              <a:t>NPx</a:t>
            </a:r>
            <a:r>
              <a:rPr lang="en-US" dirty="0"/>
              <a:t> = Noun + Possessive suffix, high morphological complexity</a:t>
            </a:r>
          </a:p>
          <a:p>
            <a:pPr lvl="1"/>
            <a:r>
              <a:rPr lang="en-US" dirty="0" err="1"/>
              <a:t>ReflN</a:t>
            </a:r>
            <a:r>
              <a:rPr lang="en-US" dirty="0"/>
              <a:t> = Genitive Reflexive Pronoun + Noun, compositional without added complexity</a:t>
            </a:r>
          </a:p>
          <a:p>
            <a:r>
              <a:rPr lang="en-US" dirty="0"/>
              <a:t>Simpler </a:t>
            </a:r>
            <a:r>
              <a:rPr lang="en-US" dirty="0" err="1"/>
              <a:t>ReflN</a:t>
            </a:r>
            <a:r>
              <a:rPr lang="en-US" dirty="0"/>
              <a:t> replaces </a:t>
            </a:r>
            <a:r>
              <a:rPr lang="en-US" dirty="0" err="1"/>
              <a:t>NPx</a:t>
            </a:r>
            <a:r>
              <a:rPr lang="en-US" dirty="0"/>
              <a:t> simultaneous with policies that removed Mid Generation speakers from L1 environment during their school years</a:t>
            </a:r>
          </a:p>
          <a:p>
            <a:endParaRPr lang="en-US" dirty="0"/>
          </a:p>
        </p:txBody>
      </p:sp>
    </p:spTree>
    <p:extLst>
      <p:ext uri="{BB962C8B-B14F-4D97-AF65-F5344CB8AC3E}">
        <p14:creationId xmlns:p14="http://schemas.microsoft.com/office/powerpoint/2010/main" val="560510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NPx</a:t>
            </a:r>
            <a:r>
              <a:rPr lang="en-US" dirty="0"/>
              <a:t> &gt; </a:t>
            </a:r>
            <a:r>
              <a:rPr lang="en-US" dirty="0" err="1"/>
              <a:t>ReflN</a:t>
            </a:r>
            <a:r>
              <a:rPr lang="en-US" dirty="0"/>
              <a:t> Change</a:t>
            </a:r>
          </a:p>
        </p:txBody>
      </p:sp>
      <p:sp>
        <p:nvSpPr>
          <p:cNvPr id="3" name="Content Placeholder 2"/>
          <p:cNvSpPr>
            <a:spLocks noGrp="1"/>
          </p:cNvSpPr>
          <p:nvPr>
            <p:ph idx="1"/>
          </p:nvPr>
        </p:nvSpPr>
        <p:spPr>
          <a:xfrm>
            <a:off x="670299" y="1313387"/>
            <a:ext cx="8002645" cy="3281235"/>
          </a:xfrm>
        </p:spPr>
        <p:txBody>
          <a:bodyPr/>
          <a:lstStyle/>
          <a:p>
            <a:r>
              <a:rPr lang="en-US" dirty="0"/>
              <a:t>North Saami sociolinguistics</a:t>
            </a:r>
          </a:p>
          <a:p>
            <a:pPr lvl="1"/>
            <a:r>
              <a:rPr lang="en-US" dirty="0"/>
              <a:t>contact pressure from Norwegian, Swedish, and Finnish</a:t>
            </a:r>
          </a:p>
          <a:p>
            <a:pPr lvl="1"/>
            <a:r>
              <a:rPr lang="en-US" dirty="0"/>
              <a:t>suppressed through discriminatory policies in mid 20</a:t>
            </a:r>
            <a:r>
              <a:rPr lang="en-US" baseline="30000" dirty="0"/>
              <a:t>th</a:t>
            </a:r>
            <a:r>
              <a:rPr lang="en-US" dirty="0"/>
              <a:t> century</a:t>
            </a:r>
          </a:p>
          <a:p>
            <a:r>
              <a:rPr lang="en-US" dirty="0"/>
              <a:t>When a language is under pressure, morphology tends to simplify</a:t>
            </a:r>
          </a:p>
          <a:p>
            <a:r>
              <a:rPr lang="en-US" dirty="0"/>
              <a:t>North Saami has two possessive constructions</a:t>
            </a:r>
          </a:p>
          <a:p>
            <a:pPr lvl="1"/>
            <a:r>
              <a:rPr lang="en-US" dirty="0" err="1"/>
              <a:t>NPx</a:t>
            </a:r>
            <a:r>
              <a:rPr lang="en-US" dirty="0"/>
              <a:t> = Noun + Possessive suffix, high morphological complexity</a:t>
            </a:r>
          </a:p>
          <a:p>
            <a:pPr lvl="1"/>
            <a:r>
              <a:rPr lang="en-US" dirty="0" err="1"/>
              <a:t>ReflN</a:t>
            </a:r>
            <a:r>
              <a:rPr lang="en-US" dirty="0"/>
              <a:t> = Genitive Reflexive Pronoun + Noun, compositional without added complexity</a:t>
            </a:r>
          </a:p>
          <a:p>
            <a:r>
              <a:rPr lang="en-US" dirty="0"/>
              <a:t>Simpler </a:t>
            </a:r>
            <a:r>
              <a:rPr lang="en-US" dirty="0" err="1"/>
              <a:t>ReflN</a:t>
            </a:r>
            <a:r>
              <a:rPr lang="en-US" dirty="0"/>
              <a:t> replaces </a:t>
            </a:r>
            <a:r>
              <a:rPr lang="en-US" dirty="0" err="1"/>
              <a:t>NPx</a:t>
            </a:r>
            <a:r>
              <a:rPr lang="en-US" dirty="0"/>
              <a:t> simultaneous with policies that removed Mid Generation speakers from L1 environment during their school years</a:t>
            </a:r>
          </a:p>
          <a:p>
            <a:endParaRPr lang="en-US" dirty="0"/>
          </a:p>
        </p:txBody>
      </p:sp>
      <p:sp>
        <p:nvSpPr>
          <p:cNvPr id="4" name="Rounded Rectangle 3"/>
          <p:cNvSpPr/>
          <p:nvPr/>
        </p:nvSpPr>
        <p:spPr>
          <a:xfrm>
            <a:off x="670298" y="1313387"/>
            <a:ext cx="8002645" cy="2621304"/>
          </a:xfrm>
          <a:prstGeom prst="roundRect">
            <a:avLst/>
          </a:prstGeom>
          <a:blipFill>
            <a:blip r:embed="rId2"/>
            <a:tile tx="0" ty="0" sx="100000" sy="100000" flip="none" algn="tl"/>
          </a:blip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It is likely that this linguistic change was catalyzed by discriminatory policy </a:t>
            </a:r>
          </a:p>
        </p:txBody>
      </p:sp>
    </p:spTree>
    <p:extLst>
      <p:ext uri="{BB962C8B-B14F-4D97-AF65-F5344CB8AC3E}">
        <p14:creationId xmlns:p14="http://schemas.microsoft.com/office/powerpoint/2010/main" val="20744201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NPx</a:t>
            </a:r>
            <a:r>
              <a:rPr lang="en-US" dirty="0"/>
              <a:t> &gt; </a:t>
            </a:r>
            <a:r>
              <a:rPr lang="en-US" dirty="0" err="1"/>
              <a:t>ReflN</a:t>
            </a:r>
            <a:r>
              <a:rPr lang="en-US" dirty="0"/>
              <a:t> Change</a:t>
            </a:r>
          </a:p>
        </p:txBody>
      </p:sp>
      <p:sp>
        <p:nvSpPr>
          <p:cNvPr id="3" name="Content Placeholder 2"/>
          <p:cNvSpPr>
            <a:spLocks noGrp="1"/>
          </p:cNvSpPr>
          <p:nvPr>
            <p:ph idx="1"/>
          </p:nvPr>
        </p:nvSpPr>
        <p:spPr>
          <a:xfrm>
            <a:off x="670299" y="1313387"/>
            <a:ext cx="8002645" cy="3281235"/>
          </a:xfrm>
        </p:spPr>
        <p:txBody>
          <a:bodyPr/>
          <a:lstStyle/>
          <a:p>
            <a:r>
              <a:rPr lang="en-US" dirty="0"/>
              <a:t>Frequency does not play a role</a:t>
            </a:r>
          </a:p>
          <a:p>
            <a:r>
              <a:rPr lang="en-US" dirty="0" err="1"/>
              <a:t>ReflN</a:t>
            </a:r>
            <a:r>
              <a:rPr lang="en-US" dirty="0"/>
              <a:t> is well represented across the semantic spectrum, with particular strength precisely where possession is less typical, namely with abstract nouns.</a:t>
            </a:r>
          </a:p>
          <a:p>
            <a:r>
              <a:rPr lang="en-US" dirty="0" err="1"/>
              <a:t>ReflN</a:t>
            </a:r>
            <a:r>
              <a:rPr lang="en-US" dirty="0"/>
              <a:t> is particularly strong precisely in syntactic situations that are unusual for possession.</a:t>
            </a:r>
          </a:p>
          <a:p>
            <a:r>
              <a:rPr lang="en-US" dirty="0"/>
              <a:t>Syntax, semantics, morphological complexity in a heterogeneous sociolinguistic situation, geographic, and pragmatic tendencies seem to have aligned in North Saami to promote </a:t>
            </a:r>
            <a:r>
              <a:rPr lang="en-US" dirty="0" err="1"/>
              <a:t>ReflN</a:t>
            </a:r>
            <a:endParaRPr lang="en-US" dirty="0"/>
          </a:p>
        </p:txBody>
      </p:sp>
    </p:spTree>
    <p:extLst>
      <p:ext uri="{BB962C8B-B14F-4D97-AF65-F5344CB8AC3E}">
        <p14:creationId xmlns:p14="http://schemas.microsoft.com/office/powerpoint/2010/main" val="1460288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p:txBody>
          <a:bodyPr/>
          <a:lstStyle/>
          <a:p>
            <a:r>
              <a:rPr lang="en-US" dirty="0"/>
              <a:t>Documentation of North Saami is in Norwegian, Swedish, and Finnish</a:t>
            </a:r>
          </a:p>
          <a:p>
            <a:r>
              <a:rPr lang="en-US" dirty="0"/>
              <a:t>No opportunity for an intensive or immersion experience</a:t>
            </a:r>
          </a:p>
          <a:p>
            <a:r>
              <a:rPr lang="en-US" dirty="0"/>
              <a:t>No knowledge of reindeer herding</a:t>
            </a:r>
          </a:p>
          <a:p>
            <a:endParaRPr lang="en-US" dirty="0"/>
          </a:p>
          <a:p>
            <a:r>
              <a:rPr lang="en-US" dirty="0"/>
              <a:t>How to reach the English-speaking audience</a:t>
            </a:r>
          </a:p>
          <a:p>
            <a:endParaRPr lang="en-US" dirty="0"/>
          </a:p>
        </p:txBody>
      </p:sp>
    </p:spTree>
    <p:extLst>
      <p:ext uri="{BB962C8B-B14F-4D97-AF65-F5344CB8AC3E}">
        <p14:creationId xmlns:p14="http://schemas.microsoft.com/office/powerpoint/2010/main" val="1795906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Facts about the </a:t>
            </a:r>
            <a:r>
              <a:rPr lang="en-US" dirty="0" err="1"/>
              <a:t>Saamis</a:t>
            </a:r>
            <a:endParaRPr lang="en-US" dirty="0"/>
          </a:p>
        </p:txBody>
      </p:sp>
      <p:sp>
        <p:nvSpPr>
          <p:cNvPr id="3" name="Content Placeholder 2"/>
          <p:cNvSpPr>
            <a:spLocks noGrp="1"/>
          </p:cNvSpPr>
          <p:nvPr>
            <p:ph idx="1"/>
          </p:nvPr>
        </p:nvSpPr>
        <p:spPr/>
        <p:txBody>
          <a:bodyPr/>
          <a:lstStyle/>
          <a:p>
            <a:r>
              <a:rPr lang="en-US" dirty="0"/>
              <a:t>Reindeer</a:t>
            </a:r>
          </a:p>
          <a:p>
            <a:r>
              <a:rPr lang="en-US" dirty="0"/>
              <a:t>Skis</a:t>
            </a:r>
          </a:p>
          <a:p>
            <a:r>
              <a:rPr lang="en-US" dirty="0" err="1"/>
              <a:t>Joik</a:t>
            </a:r>
            <a:endParaRPr lang="en-US" dirty="0"/>
          </a:p>
          <a:p>
            <a:r>
              <a:rPr lang="en-US" dirty="0"/>
              <a:t>Colorful Clothing</a:t>
            </a:r>
          </a:p>
          <a:p>
            <a:r>
              <a:rPr lang="en-US" dirty="0"/>
              <a:t>Far North</a:t>
            </a:r>
          </a:p>
          <a:p>
            <a:r>
              <a:rPr lang="en-US" dirty="0"/>
              <a:t>Exotic Language</a:t>
            </a:r>
          </a:p>
          <a:p>
            <a:endParaRPr lang="en-US" dirty="0"/>
          </a:p>
        </p:txBody>
      </p:sp>
    </p:spTree>
    <p:extLst>
      <p:ext uri="{BB962C8B-B14F-4D97-AF65-F5344CB8AC3E}">
        <p14:creationId xmlns:p14="http://schemas.microsoft.com/office/powerpoint/2010/main" val="440900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Reindeer: </a:t>
            </a:r>
            <a:r>
              <a:rPr lang="en-US" i="1" dirty="0" err="1"/>
              <a:t>bohccot</a:t>
            </a:r>
            <a:endParaRPr lang="en-US" i="1" dirty="0"/>
          </a:p>
        </p:txBody>
      </p:sp>
      <p:sp>
        <p:nvSpPr>
          <p:cNvPr id="3" name="Content Placeholder 2"/>
          <p:cNvSpPr>
            <a:spLocks noGrp="1"/>
          </p:cNvSpPr>
          <p:nvPr>
            <p:ph idx="1"/>
          </p:nvPr>
        </p:nvSpPr>
        <p:spPr>
          <a:xfrm>
            <a:off x="670300" y="1313387"/>
            <a:ext cx="4174969" cy="3281235"/>
          </a:xfrm>
        </p:spPr>
        <p:txBody>
          <a:bodyPr/>
          <a:lstStyle/>
          <a:p>
            <a:r>
              <a:rPr lang="en-US" dirty="0"/>
              <a:t>Reindeer herding is a traditional way of life</a:t>
            </a:r>
          </a:p>
          <a:p>
            <a:r>
              <a:rPr lang="en-US" dirty="0"/>
              <a:t>Involves semi-annual migrations</a:t>
            </a:r>
          </a:p>
          <a:p>
            <a:r>
              <a:rPr lang="en-US" dirty="0" err="1"/>
              <a:t>Saamis</a:t>
            </a:r>
            <a:r>
              <a:rPr lang="en-US" dirty="0"/>
              <a:t> also work in fishing and farming</a:t>
            </a:r>
          </a:p>
          <a:p>
            <a:r>
              <a:rPr lang="en-US" dirty="0"/>
              <a:t>Herding reindeer remains a popular choice for young </a:t>
            </a:r>
            <a:r>
              <a:rPr lang="en-US" dirty="0" err="1"/>
              <a:t>Saamis</a:t>
            </a:r>
            <a:endParaRPr lang="en-US" dirty="0"/>
          </a:p>
          <a:p>
            <a:r>
              <a:rPr lang="en-US" dirty="0"/>
              <a:t>Reindeer herding can be studied at the Saami University of Applied Sciences in </a:t>
            </a:r>
            <a:r>
              <a:rPr lang="en-US" dirty="0" err="1"/>
              <a:t>Kautokeino</a:t>
            </a:r>
            <a:endParaRPr lang="en-US" dirty="0"/>
          </a:p>
        </p:txBody>
      </p:sp>
      <p:pic>
        <p:nvPicPr>
          <p:cNvPr id="1026" name="Picture 2" descr="mage result for samer reinsdy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938" y="1"/>
            <a:ext cx="4767888" cy="2681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samer reinsdy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793" y="2681467"/>
            <a:ext cx="2462033" cy="24620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 result for samer reinsdyr"/>
          <p:cNvPicPr>
            <a:picLocks noChangeAspect="1" noChangeArrowheads="1"/>
          </p:cNvPicPr>
          <p:nvPr/>
        </p:nvPicPr>
        <p:blipFill rotWithShape="1">
          <a:blip r:embed="rId4">
            <a:extLst>
              <a:ext uri="{28A0092B-C50C-407E-A947-70E740481C1C}">
                <a14:useLocalDpi xmlns:a14="http://schemas.microsoft.com/office/drawing/2010/main" val="0"/>
              </a:ext>
            </a:extLst>
          </a:blip>
          <a:srcRect l="15378" r="12068"/>
          <a:stretch/>
        </p:blipFill>
        <p:spPr bwMode="auto">
          <a:xfrm>
            <a:off x="4721371" y="2681467"/>
            <a:ext cx="2217321" cy="246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0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Skis: </a:t>
            </a:r>
            <a:r>
              <a:rPr lang="en-US" i="1" dirty="0" err="1"/>
              <a:t>sabehat</a:t>
            </a:r>
            <a:endParaRPr lang="en-US" i="1" dirty="0"/>
          </a:p>
        </p:txBody>
      </p:sp>
      <p:sp>
        <p:nvSpPr>
          <p:cNvPr id="3" name="Content Placeholder 2"/>
          <p:cNvSpPr>
            <a:spLocks noGrp="1"/>
          </p:cNvSpPr>
          <p:nvPr>
            <p:ph idx="1"/>
          </p:nvPr>
        </p:nvSpPr>
        <p:spPr>
          <a:xfrm>
            <a:off x="670300" y="1313387"/>
            <a:ext cx="3638941" cy="3281235"/>
          </a:xfrm>
        </p:spPr>
        <p:txBody>
          <a:bodyPr/>
          <a:lstStyle/>
          <a:p>
            <a:r>
              <a:rPr lang="en-US" dirty="0" err="1"/>
              <a:t>Saamis</a:t>
            </a:r>
            <a:r>
              <a:rPr lang="en-US" dirty="0"/>
              <a:t> are believed to have invented skis</a:t>
            </a:r>
          </a:p>
          <a:p>
            <a:r>
              <a:rPr lang="en-US" dirty="0"/>
              <a:t>Petroglyphs show </a:t>
            </a:r>
            <a:r>
              <a:rPr lang="en-US" dirty="0" err="1"/>
              <a:t>Saamis</a:t>
            </a:r>
            <a:r>
              <a:rPr lang="en-US" dirty="0"/>
              <a:t> on skis </a:t>
            </a:r>
            <a:r>
              <a:rPr lang="en-US" dirty="0" err="1"/>
              <a:t>approx</a:t>
            </a:r>
            <a:r>
              <a:rPr lang="en-US" dirty="0"/>
              <a:t> 5000 years ago</a:t>
            </a:r>
          </a:p>
          <a:p>
            <a:r>
              <a:rPr lang="en-US" dirty="0"/>
              <a:t>Norway’s famous Arctic explorer, </a:t>
            </a:r>
            <a:r>
              <a:rPr lang="en-US" dirty="0" err="1"/>
              <a:t>Fritjof</a:t>
            </a:r>
            <a:r>
              <a:rPr lang="en-US" dirty="0"/>
              <a:t> Nansen (1861-1930) had Saami skiers on his expeditions and popularized the sport</a:t>
            </a:r>
          </a:p>
        </p:txBody>
      </p:sp>
      <p:pic>
        <p:nvPicPr>
          <p:cNvPr id="4" name="Picture 4" descr="mage result for sami skis"/>
          <p:cNvPicPr>
            <a:picLocks noChangeAspect="1" noChangeArrowheads="1"/>
          </p:cNvPicPr>
          <p:nvPr/>
        </p:nvPicPr>
        <p:blipFill rotWithShape="1">
          <a:blip r:embed="rId2">
            <a:extLst>
              <a:ext uri="{28A0092B-C50C-407E-A947-70E740481C1C}">
                <a14:useLocalDpi xmlns:a14="http://schemas.microsoft.com/office/drawing/2010/main" val="0"/>
              </a:ext>
            </a:extLst>
          </a:blip>
          <a:srcRect l="13974" r="19603"/>
          <a:stretch/>
        </p:blipFill>
        <p:spPr bwMode="auto">
          <a:xfrm>
            <a:off x="4380574" y="-163615"/>
            <a:ext cx="2870165" cy="29540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ge result for samer på s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739" y="-3362"/>
            <a:ext cx="1910089" cy="29573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mage result for sami skis"/>
          <p:cNvPicPr>
            <a:picLocks noChangeAspect="1" noChangeArrowheads="1"/>
          </p:cNvPicPr>
          <p:nvPr/>
        </p:nvPicPr>
        <p:blipFill rotWithShape="1">
          <a:blip r:embed="rId4">
            <a:extLst>
              <a:ext uri="{28A0092B-C50C-407E-A947-70E740481C1C}">
                <a14:useLocalDpi xmlns:a14="http://schemas.microsoft.com/office/drawing/2010/main" val="0"/>
              </a:ext>
            </a:extLst>
          </a:blip>
          <a:srcRect t="8930" b="1069"/>
          <a:stretch/>
        </p:blipFill>
        <p:spPr bwMode="auto">
          <a:xfrm>
            <a:off x="6013971" y="2715602"/>
            <a:ext cx="3773214" cy="24356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ge result for nansen på ski"/>
          <p:cNvPicPr>
            <a:picLocks noChangeAspect="1" noChangeArrowheads="1"/>
          </p:cNvPicPr>
          <p:nvPr/>
        </p:nvPicPr>
        <p:blipFill rotWithShape="1">
          <a:blip r:embed="rId5">
            <a:extLst>
              <a:ext uri="{28A0092B-C50C-407E-A947-70E740481C1C}">
                <a14:useLocalDpi xmlns:a14="http://schemas.microsoft.com/office/drawing/2010/main" val="0"/>
              </a:ext>
            </a:extLst>
          </a:blip>
          <a:srcRect l="8149" t="4756" r="20194" b="16963"/>
          <a:stretch/>
        </p:blipFill>
        <p:spPr bwMode="auto">
          <a:xfrm>
            <a:off x="4508938" y="2703755"/>
            <a:ext cx="1505033" cy="2514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270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Joik</a:t>
            </a:r>
            <a:r>
              <a:rPr lang="en-US" dirty="0"/>
              <a:t>: </a:t>
            </a:r>
            <a:r>
              <a:rPr lang="en-US" i="1" dirty="0" err="1"/>
              <a:t>luohti</a:t>
            </a:r>
            <a:r>
              <a:rPr lang="en-US" i="1" dirty="0"/>
              <a:t>, </a:t>
            </a:r>
            <a:r>
              <a:rPr lang="en-US" i="1" dirty="0" err="1"/>
              <a:t>juoigat</a:t>
            </a:r>
            <a:endParaRPr lang="en-US" i="1" dirty="0"/>
          </a:p>
        </p:txBody>
      </p:sp>
      <p:sp>
        <p:nvSpPr>
          <p:cNvPr id="3" name="Content Placeholder 2"/>
          <p:cNvSpPr>
            <a:spLocks noGrp="1"/>
          </p:cNvSpPr>
          <p:nvPr>
            <p:ph idx="1"/>
          </p:nvPr>
        </p:nvSpPr>
        <p:spPr>
          <a:xfrm>
            <a:off x="670300" y="1313387"/>
            <a:ext cx="3754555" cy="3615965"/>
          </a:xfrm>
        </p:spPr>
        <p:txBody>
          <a:bodyPr>
            <a:normAutofit/>
          </a:bodyPr>
          <a:lstStyle/>
          <a:p>
            <a:r>
              <a:rPr lang="en-US" dirty="0"/>
              <a:t>Traditional way of singing among the Saami people</a:t>
            </a:r>
          </a:p>
          <a:p>
            <a:r>
              <a:rPr lang="en-US" dirty="0"/>
              <a:t>The most famous modern </a:t>
            </a:r>
            <a:r>
              <a:rPr lang="en-US" dirty="0" err="1"/>
              <a:t>joiker</a:t>
            </a:r>
            <a:r>
              <a:rPr lang="en-US" dirty="0"/>
              <a:t> was Nils-</a:t>
            </a:r>
            <a:r>
              <a:rPr lang="en-US" dirty="0" err="1"/>
              <a:t>Aslak</a:t>
            </a:r>
            <a:r>
              <a:rPr lang="en-US" dirty="0"/>
              <a:t> </a:t>
            </a:r>
            <a:r>
              <a:rPr lang="en-US" dirty="0" err="1"/>
              <a:t>Valkeapää</a:t>
            </a:r>
            <a:r>
              <a:rPr lang="en-US" dirty="0"/>
              <a:t> (aka </a:t>
            </a:r>
            <a:r>
              <a:rPr lang="en-US" dirty="0" err="1"/>
              <a:t>Áillohaš</a:t>
            </a:r>
            <a:r>
              <a:rPr lang="en-US" dirty="0"/>
              <a:t>, 1943-2001), who used </a:t>
            </a:r>
            <a:r>
              <a:rPr lang="en-US" dirty="0" err="1"/>
              <a:t>joik</a:t>
            </a:r>
            <a:r>
              <a:rPr lang="en-US" dirty="0"/>
              <a:t> to prove that the Saami are </a:t>
            </a:r>
            <a:r>
              <a:rPr lang="en-US"/>
              <a:t>an indigenous </a:t>
            </a:r>
            <a:r>
              <a:rPr lang="en-US" dirty="0"/>
              <a:t>people at the meeting of the World Council of Indigenous Peoples in Canada in 1975</a:t>
            </a:r>
          </a:p>
          <a:p>
            <a:r>
              <a:rPr lang="en-US" dirty="0"/>
              <a:t>The most famous living </a:t>
            </a:r>
            <a:r>
              <a:rPr lang="en-US" dirty="0" err="1"/>
              <a:t>joiker</a:t>
            </a:r>
            <a:r>
              <a:rPr lang="en-US" dirty="0"/>
              <a:t> is Mari </a:t>
            </a:r>
            <a:r>
              <a:rPr lang="en-US" dirty="0" err="1"/>
              <a:t>Boine</a:t>
            </a:r>
            <a:endParaRPr lang="en-US" dirty="0"/>
          </a:p>
        </p:txBody>
      </p:sp>
      <p:pic>
        <p:nvPicPr>
          <p:cNvPr id="3078" name="Picture 6" descr="mage result for Mari boine"/>
          <p:cNvPicPr>
            <a:picLocks noChangeAspect="1" noChangeArrowheads="1"/>
          </p:cNvPicPr>
          <p:nvPr/>
        </p:nvPicPr>
        <p:blipFill rotWithShape="1">
          <a:blip r:embed="rId2">
            <a:extLst>
              <a:ext uri="{28A0092B-C50C-407E-A947-70E740481C1C}">
                <a14:useLocalDpi xmlns:a14="http://schemas.microsoft.com/office/drawing/2010/main" val="0"/>
              </a:ext>
            </a:extLst>
          </a:blip>
          <a:srcRect l="11332" t="7340" r="5469" b="13334"/>
          <a:stretch/>
        </p:blipFill>
        <p:spPr bwMode="auto">
          <a:xfrm>
            <a:off x="4490604" y="2617076"/>
            <a:ext cx="3531148" cy="25264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age result for Nils-Aslak Valkeapää perfor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2514600"/>
            <a:ext cx="17430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ge result for Áilloha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604" y="0"/>
            <a:ext cx="4653396" cy="2617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193983"/>
      </p:ext>
    </p:extLst>
  </p:cSld>
  <p:clrMapOvr>
    <a:masterClrMapping/>
  </p:clrMapOvr>
</p:sld>
</file>

<file path=ppt/theme/theme1.xml><?xml version="1.0" encoding="utf-8"?>
<a:theme xmlns:a="http://schemas.openxmlformats.org/drawingml/2006/main" name="Mal_rod">
  <a:themeElements>
    <a:clrScheme name="Egendefinert 5">
      <a:dk1>
        <a:sysClr val="windowText" lastClr="000000"/>
      </a:dk1>
      <a:lt1>
        <a:sysClr val="window" lastClr="FFFFFF"/>
      </a:lt1>
      <a:dk2>
        <a:srgbClr val="00617F"/>
      </a:dk2>
      <a:lt2>
        <a:srgbClr val="EEECE1"/>
      </a:lt2>
      <a:accent1>
        <a:srgbClr val="00617F"/>
      </a:accent1>
      <a:accent2>
        <a:srgbClr val="CB343B"/>
      </a:accent2>
      <a:accent3>
        <a:srgbClr val="15718F"/>
      </a:accent3>
      <a:accent4>
        <a:srgbClr val="59A1A2"/>
      </a:accent4>
      <a:accent5>
        <a:srgbClr val="26828C"/>
      </a:accent5>
      <a:accent6>
        <a:srgbClr val="DE7C00"/>
      </a:accent6>
      <a:hlink>
        <a:srgbClr val="007396"/>
      </a:hlink>
      <a:folHlink>
        <a:srgbClr val="A6BB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l_bla_169" id="{4DD19B15-F40E-064D-9738-910DB9C1317A}" vid="{2AD85340-19BF-894F-9411-1AFC7D99A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Mal_blaa_169</Template>
  <TotalTime>1321</TotalTime>
  <Words>2910</Words>
  <Application>Microsoft Macintosh PowerPoint</Application>
  <PresentationFormat>On-screen Show (16:9)</PresentationFormat>
  <Paragraphs>593</Paragraphs>
  <Slides>59</Slides>
  <Notes>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ＭＳ 明朝</vt:lpstr>
      <vt:lpstr>Arial</vt:lpstr>
      <vt:lpstr>Calibri</vt:lpstr>
      <vt:lpstr>Cambria</vt:lpstr>
      <vt:lpstr>Mangal</vt:lpstr>
      <vt:lpstr>Open Sans</vt:lpstr>
      <vt:lpstr>Times New Roman</vt:lpstr>
      <vt:lpstr>Mal_rod</vt:lpstr>
      <vt:lpstr>Discrimination and loss of complexity in an indigenous language:  Possessive suffixes in North Saami</vt:lpstr>
      <vt:lpstr>What do YOU want to hear most about?</vt:lpstr>
      <vt:lpstr>About the author: Máret Ánne Sara</vt:lpstr>
      <vt:lpstr>Overview</vt:lpstr>
      <vt:lpstr>What do YOU associate with the Saami People?</vt:lpstr>
      <vt:lpstr>Facts about the Saamis</vt:lpstr>
      <vt:lpstr>Reindeer: bohccot</vt:lpstr>
      <vt:lpstr>Skis: sabehat</vt:lpstr>
      <vt:lpstr>Joik: luohti, juoigat</vt:lpstr>
      <vt:lpstr>Colorful Clothing: biktasat</vt:lpstr>
      <vt:lpstr>Far North: davvin</vt:lpstr>
      <vt:lpstr>Exotic Language: eksohtalaš giella</vt:lpstr>
      <vt:lpstr>PowerPoint Presentation</vt:lpstr>
      <vt:lpstr>Exotic Language: eksohtalaš giella</vt:lpstr>
      <vt:lpstr>Exotic Language: eksohtalaš giella</vt:lpstr>
      <vt:lpstr>Facts about the Saamis</vt:lpstr>
      <vt:lpstr>Facts about the Saamis</vt:lpstr>
      <vt:lpstr>Threats to Reindeer: áitagat boazodollui</vt:lpstr>
      <vt:lpstr>Threats to Reindeer: áitagat boazodollui</vt:lpstr>
      <vt:lpstr>Residential Schools:  skuvlainternáhtat</vt:lpstr>
      <vt:lpstr>Racism:  nállevealaheapmi</vt:lpstr>
      <vt:lpstr>Racism:  nállevealaheapmi</vt:lpstr>
      <vt:lpstr>Please remember this for later…</vt:lpstr>
      <vt:lpstr>Racism:  nállevealaheapmi</vt:lpstr>
      <vt:lpstr>Suicide: iešsorbmen</vt:lpstr>
      <vt:lpstr>Global Warming: globála liegganeapmi</vt:lpstr>
      <vt:lpstr>Threatened Language: áitatvuološ giella</vt:lpstr>
      <vt:lpstr>Threatened Language: áitatvuološ giella</vt:lpstr>
      <vt:lpstr>An ongoing language change in North Saami: NPx is being replaced by ReflN</vt:lpstr>
      <vt:lpstr>WALS Feature 57a: Possessive affixes</vt:lpstr>
      <vt:lpstr>ReflN components = 9 + 10 items otherwise needed reflexive Genitive pronoun + noun inflection </vt:lpstr>
      <vt:lpstr>PowerPoint Presentation</vt:lpstr>
      <vt:lpstr>Morphological complexity in the face of intense contact</vt:lpstr>
      <vt:lpstr>An example of an S-curve (cited by Blythe &amp; Croft 2012)</vt:lpstr>
      <vt:lpstr>The S-curve in our Data</vt:lpstr>
      <vt:lpstr>PowerPoint Presentation</vt:lpstr>
      <vt:lpstr>PowerPoint Presentation</vt:lpstr>
      <vt:lpstr>PowerPoint Presentation</vt:lpstr>
      <vt:lpstr>Our S-curve: longitudinal data from literary texts  The timing of the change aligns with discriminatory policies </vt:lpstr>
      <vt:lpstr>Our S-curve: longitudinal data from literary texts  The timing of the change aligns with discriminatory policies </vt:lpstr>
      <vt:lpstr>Statistical analysis: Factors and levels</vt:lpstr>
      <vt:lpstr>Five factors turned out to be significant Statistical analysis: Factors and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frequency?</vt:lpstr>
      <vt:lpstr>Distribution of possessive constructions</vt:lpstr>
      <vt:lpstr>No evidence that frequency helps retain NPx</vt:lpstr>
      <vt:lpstr>NPx &gt; ReflN Change</vt:lpstr>
      <vt:lpstr>NPx &gt; ReflN Change</vt:lpstr>
      <vt:lpstr>NPx &gt; ReflN Change</vt:lpstr>
      <vt:lpstr>Challenges</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our language textbooks are like overstuffed suitcases </dc:title>
  <dc:creator>Microsoft Office User</dc:creator>
  <cp:lastModifiedBy>Microsoft Office User</cp:lastModifiedBy>
  <cp:revision>108</cp:revision>
  <cp:lastPrinted>2018-01-31T15:55:54Z</cp:lastPrinted>
  <dcterms:created xsi:type="dcterms:W3CDTF">2017-10-19T18:34:55Z</dcterms:created>
  <dcterms:modified xsi:type="dcterms:W3CDTF">2018-01-31T16:01:44Z</dcterms:modified>
</cp:coreProperties>
</file>