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59" r:id="rId6"/>
    <p:sldId id="268" r:id="rId7"/>
    <p:sldId id="303" r:id="rId8"/>
    <p:sldId id="304" r:id="rId9"/>
    <p:sldId id="324" r:id="rId10"/>
    <p:sldId id="305" r:id="rId11"/>
    <p:sldId id="310" r:id="rId12"/>
    <p:sldId id="261" r:id="rId13"/>
    <p:sldId id="266" r:id="rId14"/>
    <p:sldId id="262" r:id="rId15"/>
    <p:sldId id="32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5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95"/>
    <p:restoredTop sz="50000"/>
  </p:normalViewPr>
  <p:slideViewPr>
    <p:cSldViewPr snapToGrid="0" snapToObjects="1">
      <p:cViewPr varScale="1">
        <p:scale>
          <a:sx n="94" d="100"/>
          <a:sy n="94" d="100"/>
        </p:scale>
        <p:origin x="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7C726-C83E-174C-9775-61446F12876F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9B776-9CCC-754A-B557-E1F5822D4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5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3.png"/><Relationship Id="rId7" Type="http://schemas.openxmlformats.org/officeDocument/2006/relationships/image" Target="../media/image9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praakbanken.gu.se/karp/#?mode=konstruktikon-ru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17680" y="2455958"/>
            <a:ext cx="9540875" cy="1558925"/>
          </a:xfrm>
        </p:spPr>
        <p:txBody>
          <a:bodyPr>
            <a:noAutofit/>
          </a:bodyPr>
          <a:lstStyle/>
          <a:p>
            <a:pPr algn="ctr"/>
            <a:r>
              <a:rPr lang="nb-NO" sz="4800" b="1" dirty="0"/>
              <a:t>Strategic </a:t>
            </a:r>
            <a:r>
              <a:rPr lang="nb-NO" sz="4800" b="1" dirty="0" err="1"/>
              <a:t>learning</a:t>
            </a:r>
            <a:r>
              <a:rPr lang="nb-NO" sz="4800" b="1" dirty="0"/>
              <a:t> </a:t>
            </a:r>
            <a:r>
              <a:rPr lang="nb-NO" sz="4800" b="1" dirty="0" err="1"/>
              <a:t>of</a:t>
            </a:r>
            <a:r>
              <a:rPr lang="nb-NO" sz="4800" b="1" dirty="0"/>
              <a:t> Russian </a:t>
            </a:r>
            <a:r>
              <a:rPr lang="nb-NO" sz="4800" b="1" dirty="0" err="1"/>
              <a:t>through</a:t>
            </a:r>
            <a:r>
              <a:rPr lang="nb-NO" sz="4800" b="1" dirty="0"/>
              <a:t> </a:t>
            </a:r>
            <a:r>
              <a:rPr lang="nb-NO" sz="4800" b="1" dirty="0" err="1"/>
              <a:t>cooperation</a:t>
            </a:r>
            <a:endParaRPr lang="nb-NO" sz="4800" dirty="0"/>
          </a:p>
        </p:txBody>
      </p:sp>
      <p:pic>
        <p:nvPicPr>
          <p:cNvPr id="1026" name="Picture 2" descr="mage result for ui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80" y="-1"/>
            <a:ext cx="1995211" cy="19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HS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982" y="2196"/>
            <a:ext cx="1547934" cy="199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lear3large.png">
            <a:extLst>
              <a:ext uri="{FF2B5EF4-FFF2-40B4-BE49-F238E27FC236}">
                <a16:creationId xmlns:a16="http://schemas.microsoft.com/office/drawing/2014/main" id="{D5B5175E-C423-AF4A-80DE-01EAA54CA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81" y="5202537"/>
            <a:ext cx="28305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A7107-D566-F542-BDF0-3B4DD7885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949" y="4075412"/>
            <a:ext cx="2540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80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19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0" y="2014711"/>
            <a:ext cx="4322763" cy="3249612"/>
          </a:xfrm>
          <a:prstGeom prst="wedgeRoundRectCallout">
            <a:avLst>
              <a:gd name="adj1" fmla="val 77103"/>
              <a:gd name="adj2" fmla="val -28445"/>
              <a:gd name="adj3" fmla="val 16667"/>
            </a:avLst>
          </a:prstGeom>
          <a:solidFill>
            <a:srgbClr val="92D050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b="1" dirty="0"/>
              <a:t>Excess data is probably overpopulating the search domain </a:t>
            </a:r>
          </a:p>
        </p:txBody>
      </p:sp>
      <p:pic>
        <p:nvPicPr>
          <p:cNvPr id="5" name="Picture 4" descr="mage result for overpacked suitcas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681" l="3105" r="99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83" y="2979726"/>
            <a:ext cx="6726621" cy="447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8A5E-93FE-8443-871A-7EE16F4C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1" dirty="0"/>
              <a:t>The </a:t>
            </a:r>
            <a:r>
              <a:rPr lang="nb-NO" sz="3600" b="1" dirty="0" err="1"/>
              <a:t>SMARTool</a:t>
            </a:r>
            <a:r>
              <a:rPr lang="nb-NO" sz="3600" b="1" dirty="0"/>
              <a:t>: </a:t>
            </a:r>
            <a:br>
              <a:rPr lang="nb-NO" sz="3600" b="1" dirty="0"/>
            </a:br>
            <a:r>
              <a:rPr lang="nb-NO" sz="3600" b="1" dirty="0"/>
              <a:t>an </a:t>
            </a:r>
            <a:r>
              <a:rPr lang="nb-NO" sz="3600" b="1" dirty="0" err="1"/>
              <a:t>internet</a:t>
            </a:r>
            <a:r>
              <a:rPr lang="nb-NO" sz="3600" b="1" dirty="0"/>
              <a:t> </a:t>
            </a:r>
            <a:r>
              <a:rPr lang="nb-NO" sz="3600" b="1" dirty="0" err="1"/>
              <a:t>resource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3806B-72C3-5E4C-B898-33C872108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93749"/>
          </a:xfrm>
        </p:spPr>
        <p:txBody>
          <a:bodyPr>
            <a:noAutofit/>
          </a:bodyPr>
          <a:lstStyle/>
          <a:p>
            <a:r>
              <a:rPr lang="nb-NO" sz="2600" b="1" dirty="0"/>
              <a:t>The Strategic </a:t>
            </a:r>
            <a:r>
              <a:rPr lang="nb-NO" sz="2600" b="1" dirty="0" err="1"/>
              <a:t>Mastery</a:t>
            </a:r>
            <a:r>
              <a:rPr lang="nb-NO" sz="2600" b="1" dirty="0"/>
              <a:t> </a:t>
            </a:r>
            <a:r>
              <a:rPr lang="nb-NO" sz="2600" b="1" dirty="0" err="1"/>
              <a:t>of</a:t>
            </a:r>
            <a:r>
              <a:rPr lang="nb-NO" sz="2600" b="1" dirty="0"/>
              <a:t> Russian </a:t>
            </a:r>
            <a:r>
              <a:rPr lang="nb-NO" sz="2600" b="1" dirty="0" err="1"/>
              <a:t>Tool</a:t>
            </a:r>
            <a:r>
              <a:rPr lang="nb-NO" sz="2600" b="1" dirty="0"/>
              <a:t> </a:t>
            </a:r>
            <a:r>
              <a:rPr lang="nb-NO" sz="2600" b="1" dirty="0" err="1"/>
              <a:t>puts</a:t>
            </a:r>
            <a:r>
              <a:rPr lang="nb-NO" sz="2600" b="1" dirty="0"/>
              <a:t> </a:t>
            </a:r>
            <a:r>
              <a:rPr lang="nb-NO" sz="2600" b="1" dirty="0" err="1"/>
              <a:t>learners</a:t>
            </a:r>
            <a:r>
              <a:rPr lang="nb-NO" sz="2600" b="1" dirty="0"/>
              <a:t> and </a:t>
            </a:r>
            <a:r>
              <a:rPr lang="nb-NO" sz="2600" b="1" dirty="0" err="1"/>
              <a:t>instructors</a:t>
            </a:r>
            <a:r>
              <a:rPr lang="nb-NO" sz="2600" b="1" dirty="0"/>
              <a:t> in </a:t>
            </a:r>
            <a:r>
              <a:rPr lang="nb-NO" sz="2600" b="1" dirty="0" err="1"/>
              <a:t>contact</a:t>
            </a:r>
            <a:r>
              <a:rPr lang="nb-NO" sz="2600" b="1" dirty="0"/>
              <a:t> </a:t>
            </a:r>
            <a:r>
              <a:rPr lang="nb-NO" sz="2600" b="1" dirty="0" err="1"/>
              <a:t>with</a:t>
            </a:r>
            <a:r>
              <a:rPr lang="nb-NO" sz="2600" b="1" dirty="0"/>
              <a:t> all and </a:t>
            </a:r>
            <a:r>
              <a:rPr lang="nb-NO" sz="2600" b="1" dirty="0" err="1"/>
              <a:t>only</a:t>
            </a:r>
            <a:r>
              <a:rPr lang="nb-NO" sz="2600" b="1" dirty="0"/>
              <a:t> </a:t>
            </a:r>
            <a:r>
              <a:rPr lang="nb-NO" sz="2600" b="1" dirty="0" err="1"/>
              <a:t>the</a:t>
            </a:r>
            <a:r>
              <a:rPr lang="nb-NO" sz="2600" b="1" dirty="0"/>
              <a:t> </a:t>
            </a:r>
            <a:r>
              <a:rPr lang="nb-NO" sz="2600" b="1" dirty="0" err="1"/>
              <a:t>wordforms</a:t>
            </a:r>
            <a:r>
              <a:rPr lang="nb-NO" sz="2600" b="1" dirty="0"/>
              <a:t> </a:t>
            </a:r>
            <a:r>
              <a:rPr lang="nb-NO" sz="2600" b="1" dirty="0" err="1"/>
              <a:t>that</a:t>
            </a:r>
            <a:r>
              <a:rPr lang="nb-NO" sz="2600" b="1" dirty="0"/>
              <a:t> </a:t>
            </a:r>
            <a:r>
              <a:rPr lang="nb-NO" sz="2600" b="1" dirty="0" err="1"/>
              <a:t>they</a:t>
            </a:r>
            <a:r>
              <a:rPr lang="nb-NO" sz="2600" b="1" dirty="0"/>
              <a:t> </a:t>
            </a:r>
            <a:r>
              <a:rPr lang="nb-NO" sz="2600" b="1" dirty="0" err="1"/>
              <a:t>need</a:t>
            </a:r>
            <a:r>
              <a:rPr lang="nb-NO" sz="2600" b="1" dirty="0"/>
              <a:t> most.</a:t>
            </a:r>
          </a:p>
          <a:p>
            <a:r>
              <a:rPr lang="nb-NO" sz="2600" b="1" dirty="0"/>
              <a:t>The </a:t>
            </a:r>
            <a:r>
              <a:rPr lang="nb-NO" sz="2600" b="1" dirty="0" err="1"/>
              <a:t>user</a:t>
            </a:r>
            <a:r>
              <a:rPr lang="nb-NO" sz="2600" b="1" dirty="0"/>
              <a:t> </a:t>
            </a:r>
            <a:r>
              <a:rPr lang="nb-NO" sz="2600" b="1" dirty="0" err="1"/>
              <a:t>can</a:t>
            </a:r>
            <a:r>
              <a:rPr lang="nb-NO" sz="2600" b="1" dirty="0"/>
              <a:t> </a:t>
            </a:r>
            <a:r>
              <a:rPr lang="nb-NO" sz="2600" b="1" dirty="0" err="1"/>
              <a:t>browse</a:t>
            </a:r>
            <a:r>
              <a:rPr lang="nb-NO" sz="2600" b="1" dirty="0"/>
              <a:t> over 3000 Russian </a:t>
            </a:r>
            <a:r>
              <a:rPr lang="nb-NO" sz="2600" b="1" dirty="0" err="1"/>
              <a:t>words</a:t>
            </a:r>
            <a:r>
              <a:rPr lang="nb-NO" sz="2600" b="1" dirty="0"/>
              <a:t> </a:t>
            </a:r>
            <a:r>
              <a:rPr lang="nb-NO" sz="2600" b="1" dirty="0" err="1"/>
              <a:t>according</a:t>
            </a:r>
            <a:r>
              <a:rPr lang="nb-NO" sz="2600" b="1" dirty="0"/>
              <a:t> to </a:t>
            </a:r>
            <a:r>
              <a:rPr lang="nb-NO" sz="2600" b="1" dirty="0" err="1"/>
              <a:t>proficiency</a:t>
            </a:r>
            <a:r>
              <a:rPr lang="nb-NO" sz="2600" b="1" dirty="0"/>
              <a:t> </a:t>
            </a:r>
            <a:r>
              <a:rPr lang="nb-NO" sz="2600" b="1" dirty="0" err="1"/>
              <a:t>level</a:t>
            </a:r>
            <a:r>
              <a:rPr lang="nb-NO" sz="2600" b="1" dirty="0"/>
              <a:t>, </a:t>
            </a:r>
            <a:r>
              <a:rPr lang="nb-NO" sz="2600" b="1" dirty="0" err="1"/>
              <a:t>topic</a:t>
            </a:r>
            <a:r>
              <a:rPr lang="nb-NO" sz="2600" b="1" dirty="0"/>
              <a:t>, </a:t>
            </a:r>
            <a:r>
              <a:rPr lang="nb-NO" sz="2600" b="1" dirty="0" err="1"/>
              <a:t>textbook</a:t>
            </a:r>
            <a:r>
              <a:rPr lang="nb-NO" sz="2600" b="1" dirty="0"/>
              <a:t>, and </a:t>
            </a:r>
            <a:r>
              <a:rPr lang="nb-NO" sz="2600" b="1" dirty="0" err="1"/>
              <a:t>grammatical</a:t>
            </a:r>
            <a:r>
              <a:rPr lang="nb-NO" sz="2600" b="1" dirty="0"/>
              <a:t> </a:t>
            </a:r>
            <a:r>
              <a:rPr lang="nb-NO" sz="2600" b="1" dirty="0" err="1"/>
              <a:t>categories</a:t>
            </a:r>
            <a:r>
              <a:rPr lang="nb-NO" sz="2600" b="1" dirty="0"/>
              <a:t>.</a:t>
            </a:r>
          </a:p>
          <a:p>
            <a:r>
              <a:rPr lang="nb-NO" sz="2600" dirty="0"/>
              <a:t>For </a:t>
            </a:r>
            <a:r>
              <a:rPr lang="nb-NO" sz="2600" dirty="0" err="1"/>
              <a:t>each</a:t>
            </a:r>
            <a:r>
              <a:rPr lang="nb-NO" sz="2600" dirty="0"/>
              <a:t> </a:t>
            </a:r>
            <a:r>
              <a:rPr lang="nb-NO" sz="2600" dirty="0" err="1"/>
              <a:t>word</a:t>
            </a:r>
            <a:r>
              <a:rPr lang="nb-NO" sz="2600" dirty="0"/>
              <a:t>, </a:t>
            </a:r>
            <a:r>
              <a:rPr lang="nb-NO" sz="2600" dirty="0" err="1"/>
              <a:t>the</a:t>
            </a:r>
            <a:r>
              <a:rPr lang="nb-NO" sz="2600" dirty="0"/>
              <a:t> </a:t>
            </a:r>
            <a:r>
              <a:rPr lang="nb-NO" sz="2600" dirty="0" err="1"/>
              <a:t>SMARTool</a:t>
            </a:r>
            <a:r>
              <a:rPr lang="nb-NO" sz="2600" dirty="0"/>
              <a:t> </a:t>
            </a:r>
            <a:r>
              <a:rPr lang="nb-NO" sz="2600" dirty="0" err="1"/>
              <a:t>provides</a:t>
            </a:r>
            <a:r>
              <a:rPr lang="nb-NO" sz="2600" dirty="0"/>
              <a:t> </a:t>
            </a:r>
            <a:r>
              <a:rPr lang="nb-NO" sz="2600" dirty="0" err="1"/>
              <a:t>the</a:t>
            </a:r>
            <a:r>
              <a:rPr lang="nb-NO" sz="2600" dirty="0"/>
              <a:t> </a:t>
            </a:r>
            <a:r>
              <a:rPr lang="nb-NO" sz="2600" dirty="0" err="1"/>
              <a:t>three</a:t>
            </a:r>
            <a:r>
              <a:rPr lang="nb-NO" sz="2600" dirty="0"/>
              <a:t> most </a:t>
            </a:r>
            <a:r>
              <a:rPr lang="nb-NO" sz="2600" dirty="0" err="1"/>
              <a:t>common</a:t>
            </a:r>
            <a:r>
              <a:rPr lang="nb-NO" sz="2600" dirty="0"/>
              <a:t> forms, </a:t>
            </a:r>
            <a:r>
              <a:rPr lang="nb-NO" sz="2600" dirty="0" err="1"/>
              <a:t>plus</a:t>
            </a:r>
            <a:r>
              <a:rPr lang="nb-NO" sz="2600" dirty="0"/>
              <a:t> </a:t>
            </a:r>
            <a:r>
              <a:rPr lang="nb-NO" sz="2600" dirty="0" err="1"/>
              <a:t>example</a:t>
            </a:r>
            <a:r>
              <a:rPr lang="nb-NO" sz="2600" dirty="0"/>
              <a:t> </a:t>
            </a:r>
            <a:r>
              <a:rPr lang="nb-NO" sz="2600" dirty="0" err="1"/>
              <a:t>sentences</a:t>
            </a:r>
            <a:r>
              <a:rPr lang="nb-NO" sz="2600" dirty="0"/>
              <a:t> </a:t>
            </a:r>
            <a:r>
              <a:rPr lang="nb-NO" sz="2600" dirty="0" err="1"/>
              <a:t>that</a:t>
            </a:r>
            <a:r>
              <a:rPr lang="nb-NO" sz="2600" dirty="0"/>
              <a:t> show </a:t>
            </a:r>
            <a:r>
              <a:rPr lang="nb-NO" sz="2600" dirty="0" err="1"/>
              <a:t>how</a:t>
            </a:r>
            <a:r>
              <a:rPr lang="nb-NO" sz="2600" dirty="0"/>
              <a:t> </a:t>
            </a:r>
            <a:r>
              <a:rPr lang="nb-NO" sz="2600" dirty="0" err="1"/>
              <a:t>those</a:t>
            </a:r>
            <a:r>
              <a:rPr lang="nb-NO" sz="2600" dirty="0"/>
              <a:t> forms </a:t>
            </a:r>
            <a:r>
              <a:rPr lang="nb-NO" sz="2600" dirty="0" err="1"/>
              <a:t>are</a:t>
            </a:r>
            <a:r>
              <a:rPr lang="nb-NO" sz="2600" dirty="0"/>
              <a:t> used.</a:t>
            </a:r>
          </a:p>
        </p:txBody>
      </p:sp>
    </p:spTree>
    <p:extLst>
      <p:ext uri="{BB962C8B-B14F-4D97-AF65-F5344CB8AC3E}">
        <p14:creationId xmlns:p14="http://schemas.microsoft.com/office/powerpoint/2010/main" val="50008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F8AC-7634-9842-A0A2-5412CEA1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b="1" dirty="0"/>
            </a:br>
            <a:r>
              <a:rPr lang="nb-NO" b="1" dirty="0"/>
              <a:t>The </a:t>
            </a:r>
            <a:r>
              <a:rPr lang="nb-NO" b="1" dirty="0" err="1"/>
              <a:t>SMARTool</a:t>
            </a:r>
            <a:r>
              <a:rPr lang="nb-NO" b="1" dirty="0"/>
              <a:t> Teams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7F252-FC97-DB4D-818F-B47D69C55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3754"/>
            <a:ext cx="9902221" cy="4188272"/>
          </a:xfrm>
        </p:spPr>
        <p:txBody>
          <a:bodyPr>
            <a:noAutofit/>
          </a:bodyPr>
          <a:lstStyle/>
          <a:p>
            <a:r>
              <a:rPr lang="en-US" sz="2400" dirty="0"/>
              <a:t>TWIRLL collaborators:</a:t>
            </a:r>
          </a:p>
          <a:p>
            <a:pPr lvl="1"/>
            <a:r>
              <a:rPr lang="en-US" sz="2400" b="1" dirty="0"/>
              <a:t>Laura </a:t>
            </a:r>
            <a:r>
              <a:rPr lang="en-US" sz="2400" b="1" dirty="0" err="1"/>
              <a:t>Janda</a:t>
            </a:r>
            <a:r>
              <a:rPr lang="en-US" sz="2400" dirty="0"/>
              <a:t>, Tore </a:t>
            </a:r>
            <a:r>
              <a:rPr lang="en-US" sz="2400" dirty="0" err="1"/>
              <a:t>Nesset</a:t>
            </a:r>
            <a:r>
              <a:rPr lang="en-US" sz="2400" dirty="0"/>
              <a:t>, Svetlana </a:t>
            </a:r>
            <a:r>
              <a:rPr lang="en-US" sz="2400" dirty="0" err="1"/>
              <a:t>Sokolova</a:t>
            </a:r>
            <a:r>
              <a:rPr lang="en-US" sz="2400" dirty="0"/>
              <a:t> (</a:t>
            </a:r>
            <a:r>
              <a:rPr lang="en-US" sz="2400" dirty="0" err="1"/>
              <a:t>UiT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Ekaterina </a:t>
            </a:r>
            <a:r>
              <a:rPr lang="en-US" sz="2400" dirty="0" err="1"/>
              <a:t>Rakhilina</a:t>
            </a:r>
            <a:r>
              <a:rPr lang="en-US" sz="2400" dirty="0"/>
              <a:t>, Olga </a:t>
            </a:r>
            <a:r>
              <a:rPr lang="en-US" sz="2400" dirty="0" err="1"/>
              <a:t>Lyashevskaya</a:t>
            </a:r>
            <a:r>
              <a:rPr lang="en-US" sz="2400" dirty="0"/>
              <a:t>, Francis M. </a:t>
            </a:r>
            <a:r>
              <a:rPr lang="en-US" sz="2400" dirty="0" err="1"/>
              <a:t>Tyers</a:t>
            </a:r>
            <a:r>
              <a:rPr lang="en-US" sz="2400" dirty="0"/>
              <a:t> (HSE)</a:t>
            </a:r>
          </a:p>
          <a:p>
            <a:pPr lvl="1"/>
            <a:r>
              <a:rPr lang="en-US" sz="2400" dirty="0"/>
              <a:t>Mikhail </a:t>
            </a:r>
            <a:r>
              <a:rPr lang="en-US" sz="2400" dirty="0" err="1"/>
              <a:t>Kopotev</a:t>
            </a:r>
            <a:r>
              <a:rPr lang="en-US" sz="2400" dirty="0"/>
              <a:t>, U Helsinki</a:t>
            </a:r>
          </a:p>
          <a:p>
            <a:r>
              <a:rPr lang="en-US" sz="2400" dirty="0"/>
              <a:t>Student workers in Moscow (HSE)</a:t>
            </a:r>
          </a:p>
          <a:p>
            <a:pPr lvl="1"/>
            <a:r>
              <a:rPr lang="en-US" sz="2400" b="1" dirty="0"/>
              <a:t>Valentina </a:t>
            </a:r>
            <a:r>
              <a:rPr lang="en-US" sz="2400" b="1" dirty="0" err="1"/>
              <a:t>Zhukova</a:t>
            </a:r>
            <a:r>
              <a:rPr lang="en-US" sz="2400" dirty="0"/>
              <a:t>, Evgenia </a:t>
            </a:r>
            <a:r>
              <a:rPr lang="en-US" sz="2400" dirty="0" err="1"/>
              <a:t>Sudarikova</a:t>
            </a:r>
            <a:r>
              <a:rPr lang="en-US" sz="2400" dirty="0"/>
              <a:t>, Elizaveta </a:t>
            </a:r>
            <a:r>
              <a:rPr lang="en-US" sz="2400" dirty="0" err="1"/>
              <a:t>Sazonova</a:t>
            </a:r>
            <a:endParaRPr lang="en-US" sz="2400" dirty="0"/>
          </a:p>
          <a:p>
            <a:r>
              <a:rPr lang="en-US" sz="2400" dirty="0"/>
              <a:t>Website Design</a:t>
            </a:r>
          </a:p>
          <a:p>
            <a:pPr lvl="1"/>
            <a:r>
              <a:rPr lang="en-US" sz="2400" dirty="0"/>
              <a:t>Radovan </a:t>
            </a:r>
            <a:r>
              <a:rPr lang="en-US" sz="2400" dirty="0" err="1"/>
              <a:t>Bast</a:t>
            </a:r>
            <a:r>
              <a:rPr lang="en-US" sz="2400" dirty="0"/>
              <a:t> (</a:t>
            </a:r>
            <a:r>
              <a:rPr lang="en-US" sz="2400" dirty="0" err="1"/>
              <a:t>UiT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230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22F0-423E-7A4D-9F34-162EE23C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519"/>
            <a:ext cx="9902221" cy="1049235"/>
          </a:xfrm>
        </p:spPr>
        <p:txBody>
          <a:bodyPr/>
          <a:lstStyle/>
          <a:p>
            <a:r>
              <a:rPr lang="nb-NO" b="1" dirty="0" err="1"/>
              <a:t>SMARTool</a:t>
            </a:r>
            <a:r>
              <a:rPr lang="nb-NO" b="1" dirty="0"/>
              <a:t> </a:t>
            </a:r>
            <a:r>
              <a:rPr lang="nb-NO" b="1" dirty="0" err="1"/>
              <a:t>Tasks</a:t>
            </a:r>
            <a:r>
              <a:rPr lang="nb-NO" b="1" dirty="0"/>
              <a:t>  and progress </a:t>
            </a:r>
            <a:r>
              <a:rPr lang="nb-NO" b="1" dirty="0" err="1"/>
              <a:t>thus</a:t>
            </a:r>
            <a:r>
              <a:rPr lang="nb-NO" b="1" dirty="0"/>
              <a:t> far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9B3720-58E7-6C48-9D7C-A896EAA764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947107"/>
              </p:ext>
            </p:extLst>
          </p:nvPr>
        </p:nvGraphicFramePr>
        <p:xfrm>
          <a:off x="838200" y="1429840"/>
          <a:ext cx="10515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9645">
                  <a:extLst>
                    <a:ext uri="{9D8B030D-6E8A-4147-A177-3AD203B41FA5}">
                      <a16:colId xmlns:a16="http://schemas.microsoft.com/office/drawing/2014/main" val="2261235"/>
                    </a:ext>
                  </a:extLst>
                </a:gridCol>
                <a:gridCol w="2947916">
                  <a:extLst>
                    <a:ext uri="{9D8B030D-6E8A-4147-A177-3AD203B41FA5}">
                      <a16:colId xmlns:a16="http://schemas.microsoft.com/office/drawing/2014/main" val="474693606"/>
                    </a:ext>
                  </a:extLst>
                </a:gridCol>
                <a:gridCol w="2278039">
                  <a:extLst>
                    <a:ext uri="{9D8B030D-6E8A-4147-A177-3AD203B41FA5}">
                      <a16:colId xmlns:a16="http://schemas.microsoft.com/office/drawing/2014/main" val="200945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Team/Member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30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Select 500 lexemes each for levels A1-A2, 1000 lexemes each for levels B1-B2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TWIRLL collaborators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06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Database of 3 most frequent forms for lexemes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Tyers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962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Design of extended database (Topics and other parameters)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TWIRLL collaborators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379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Supplying examples, filling in glosses and 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Student workers, </a:t>
                      </a:r>
                      <a:r>
                        <a:rPr lang="en-US" sz="2400" dirty="0" err="1"/>
                        <a:t>Janda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89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Design of website interface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Bast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Prototype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259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03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5D3437-A793-9744-9749-F52F6F49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003" y="0"/>
            <a:ext cx="5773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3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35927" y="3035300"/>
            <a:ext cx="3545780" cy="2390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all" dirty="0"/>
              <a:t>Laura A. </a:t>
            </a:r>
            <a:r>
              <a:rPr lang="en-US" sz="2400" cap="all" dirty="0" err="1"/>
              <a:t>Janda</a:t>
            </a:r>
            <a:r>
              <a:rPr lang="en-US" sz="2400" cap="all" dirty="0"/>
              <a:t> </a:t>
            </a:r>
          </a:p>
          <a:p>
            <a:pPr marL="0" indent="0">
              <a:buNone/>
            </a:pPr>
            <a:r>
              <a:rPr lang="en-US" sz="2400" cap="all" dirty="0"/>
              <a:t>Tore </a:t>
            </a:r>
            <a:r>
              <a:rPr lang="en-US" sz="2400" cap="all" dirty="0" err="1"/>
              <a:t>Nesset</a:t>
            </a:r>
            <a:endParaRPr lang="en-US" sz="2400" cap="all" dirty="0"/>
          </a:p>
          <a:p>
            <a:pPr marL="0" indent="0">
              <a:buNone/>
            </a:pPr>
            <a:r>
              <a:rPr lang="en-US" sz="2400" cap="all" dirty="0"/>
              <a:t>Svetlana </a:t>
            </a:r>
            <a:r>
              <a:rPr lang="en-US" sz="2400" cap="all" dirty="0" err="1"/>
              <a:t>sokolova</a:t>
            </a:r>
            <a:endParaRPr lang="en-US" sz="2400" cap="all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661670" y="4526257"/>
            <a:ext cx="3535400" cy="2389911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Ekaterina </a:t>
            </a:r>
            <a:r>
              <a:rPr lang="en-US" sz="2400" dirty="0" err="1"/>
              <a:t>Rakhilina</a:t>
            </a:r>
            <a:endParaRPr lang="en-US" sz="2400" dirty="0"/>
          </a:p>
          <a:p>
            <a:r>
              <a:rPr lang="en-US" sz="2400" dirty="0"/>
              <a:t>Olga </a:t>
            </a:r>
            <a:r>
              <a:rPr lang="en-US" sz="2400" dirty="0" err="1"/>
              <a:t>Lyashevskaya</a:t>
            </a:r>
            <a:endParaRPr lang="en-US" sz="2400" dirty="0"/>
          </a:p>
          <a:p>
            <a:r>
              <a:rPr lang="en-US" sz="2400" dirty="0"/>
              <a:t>Francis M. </a:t>
            </a:r>
            <a:r>
              <a:rPr lang="en-US" sz="2400" dirty="0" err="1"/>
              <a:t>Tyers</a:t>
            </a:r>
            <a:endParaRPr lang="en-US" sz="2400" dirty="0"/>
          </a:p>
        </p:txBody>
      </p:sp>
      <p:pic>
        <p:nvPicPr>
          <p:cNvPr id="1026" name="Picture 2" descr="mage result for ui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6"/>
            <a:ext cx="1995211" cy="19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HS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37" y="3035300"/>
            <a:ext cx="2073318" cy="26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30AB19-B382-D547-99CA-45AD62F5D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95211"/>
            <a:ext cx="2169994" cy="3254569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955060BA-E4C7-F245-A455-F7CBF794F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791" y="-64022"/>
            <a:ext cx="2177279" cy="217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81C945-2849-C240-900A-30E2EC28A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817" y="0"/>
            <a:ext cx="2032000" cy="303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C21692-16EB-F64E-A572-0F6416CD2C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2028" y="0"/>
            <a:ext cx="2286000" cy="3035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0B7FD6-6F23-3048-ADD2-ABE4AF0083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8821" y="0"/>
            <a:ext cx="2755900" cy="2939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08FF62-7168-9B44-AE36-CDC0BB4D16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2129" y="2113257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2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TWIRLL:  </a:t>
            </a:r>
            <a:r>
              <a:rPr lang="nb-NO" b="1" dirty="0" err="1"/>
              <a:t>Targeting</a:t>
            </a:r>
            <a:r>
              <a:rPr lang="nb-NO" b="1" dirty="0"/>
              <a:t> </a:t>
            </a:r>
            <a:r>
              <a:rPr lang="nb-NO" b="1" dirty="0" err="1"/>
              <a:t>Wordforms</a:t>
            </a:r>
            <a:r>
              <a:rPr lang="nb-NO" b="1" dirty="0"/>
              <a:t> in Russian Language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J</a:t>
            </a:r>
            <a:r>
              <a:rPr lang="en-GB" sz="2400" dirty="0" err="1"/>
              <a:t>oint</a:t>
            </a:r>
            <a:r>
              <a:rPr lang="en-GB" sz="2400" dirty="0"/>
              <a:t> project of </a:t>
            </a:r>
            <a:r>
              <a:rPr lang="en-GB" sz="2400" dirty="0" err="1"/>
              <a:t>UiT</a:t>
            </a:r>
            <a:r>
              <a:rPr lang="en-GB" sz="2400" dirty="0"/>
              <a:t> and HSE</a:t>
            </a:r>
          </a:p>
          <a:p>
            <a:r>
              <a:rPr lang="en-GB" sz="2400" dirty="0"/>
              <a:t>Funded by </a:t>
            </a:r>
            <a:r>
              <a:rPr lang="en-US" sz="2400" dirty="0" err="1"/>
              <a:t>Senter</a:t>
            </a:r>
            <a:r>
              <a:rPr lang="en-US" sz="2400" dirty="0"/>
              <a:t> for </a:t>
            </a:r>
            <a:r>
              <a:rPr lang="en-US" sz="2400" dirty="0" err="1"/>
              <a:t>Internasjonalisering</a:t>
            </a:r>
            <a:r>
              <a:rPr lang="en-US" sz="2400" dirty="0"/>
              <a:t> </a:t>
            </a:r>
            <a:r>
              <a:rPr lang="en-US" sz="2400" dirty="0" err="1"/>
              <a:t>av</a:t>
            </a:r>
            <a:r>
              <a:rPr lang="en-US" sz="2400" dirty="0"/>
              <a:t> </a:t>
            </a:r>
            <a:r>
              <a:rPr lang="en-US" sz="2400" dirty="0" err="1"/>
              <a:t>Utdanning</a:t>
            </a:r>
            <a:r>
              <a:rPr lang="en-US" sz="2400" dirty="0"/>
              <a:t> (SIU) / Norwegian Centre for International Cooperation in Education 2018-2020</a:t>
            </a:r>
          </a:p>
          <a:p>
            <a:r>
              <a:rPr lang="en-GB" sz="2400" dirty="0"/>
              <a:t> Objectives:</a:t>
            </a:r>
          </a:p>
          <a:p>
            <a:pPr lvl="1"/>
            <a:r>
              <a:rPr lang="en-GB" sz="2200" b="1" dirty="0" err="1"/>
              <a:t>SMARTool</a:t>
            </a:r>
            <a:r>
              <a:rPr lang="en-GB" sz="2200" b="1" dirty="0"/>
              <a:t>: Strategic Mastery of Russian Tool</a:t>
            </a:r>
          </a:p>
          <a:p>
            <a:pPr lvl="1"/>
            <a:r>
              <a:rPr lang="en-GB" sz="2200" dirty="0"/>
              <a:t>Revision of course curricula, double degree programs at MA and PhD level</a:t>
            </a:r>
          </a:p>
          <a:p>
            <a:pPr lvl="1"/>
            <a:r>
              <a:rPr lang="en-GB" sz="2200" dirty="0"/>
              <a:t>Student and staff mobility</a:t>
            </a:r>
          </a:p>
          <a:p>
            <a:pPr lvl="1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55425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4503" y="60304"/>
            <a:ext cx="8643938" cy="1887538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b="1" dirty="0"/>
              <a:t>Previous joint projects of </a:t>
            </a:r>
            <a:br>
              <a:rPr lang="en-US" b="1" dirty="0"/>
            </a:br>
            <a:r>
              <a:rPr lang="en-US" b="1" dirty="0" err="1"/>
              <a:t>UiT</a:t>
            </a:r>
            <a:r>
              <a:rPr lang="en-US" b="1" dirty="0"/>
              <a:t> and </a:t>
            </a:r>
            <a:r>
              <a:rPr lang="en-US" b="1" dirty="0" err="1"/>
              <a:t>hse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79514" y="2055515"/>
            <a:ext cx="11812485" cy="41542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2012, 2014, 2016: </a:t>
            </a:r>
            <a:r>
              <a:rPr lang="en-US" sz="2800" dirty="0" err="1"/>
              <a:t>Rakhilina</a:t>
            </a:r>
            <a:r>
              <a:rPr lang="en-US" sz="2800" dirty="0"/>
              <a:t> &amp; </a:t>
            </a:r>
            <a:r>
              <a:rPr lang="en-US" sz="2800" dirty="0" err="1"/>
              <a:t>Lyashevskaya</a:t>
            </a:r>
            <a:r>
              <a:rPr lang="en-US" sz="2800" dirty="0"/>
              <a:t> at </a:t>
            </a:r>
            <a:r>
              <a:rPr lang="en-US" sz="2800" dirty="0" err="1"/>
              <a:t>UiT</a:t>
            </a:r>
            <a:r>
              <a:rPr lang="en-US" sz="2800" dirty="0"/>
              <a:t>, </a:t>
            </a:r>
            <a:r>
              <a:rPr lang="en-US" sz="2800" dirty="0" err="1"/>
              <a:t>Janda</a:t>
            </a:r>
            <a:r>
              <a:rPr lang="en-US" sz="2800" dirty="0"/>
              <a:t> &amp; </a:t>
            </a:r>
            <a:r>
              <a:rPr lang="en-US" sz="2800" dirty="0" err="1"/>
              <a:t>Nesset</a:t>
            </a:r>
            <a:r>
              <a:rPr lang="en-US" sz="2800" dirty="0"/>
              <a:t> HSE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2015-2016: SIU-funded Varangian </a:t>
            </a:r>
            <a:r>
              <a:rPr lang="en-US" sz="2800" dirty="0" err="1"/>
              <a:t>Rus’</a:t>
            </a:r>
            <a:r>
              <a:rPr lang="en-US" sz="2800" dirty="0"/>
              <a:t> project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Student mobility every semester since Spring 2014, funded by SIU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Numerous joint publications of </a:t>
            </a:r>
            <a:r>
              <a:rPr lang="en-US" sz="2800" dirty="0" err="1"/>
              <a:t>UiT</a:t>
            </a:r>
            <a:r>
              <a:rPr lang="en-US" sz="2800" dirty="0"/>
              <a:t> &amp; HSE faculty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2011-2012: Joint research funded by Centre for Advanced Study at the Norwegian Academy of Science and Letters “Time is Space: Unconscious Models and Conscious Acts”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Ongoing project: Russian </a:t>
            </a:r>
            <a:r>
              <a:rPr lang="en-US" sz="2800" dirty="0" err="1"/>
              <a:t>Constructicon</a:t>
            </a:r>
            <a:r>
              <a:rPr lang="en-US" sz="2800" dirty="0"/>
              <a:t> </a:t>
            </a:r>
            <a:r>
              <a:rPr lang="en-US" sz="2800" dirty="0">
                <a:hlinkClick r:id="rId2"/>
              </a:rPr>
              <a:t>https://spraakbanken.gu.se/karp/#?mode=konstruktikon-rus</a:t>
            </a:r>
            <a:endParaRPr lang="en-US" sz="2800" dirty="0"/>
          </a:p>
        </p:txBody>
      </p:sp>
      <p:pic>
        <p:nvPicPr>
          <p:cNvPr id="4" name="Picture 2" descr="mage result for uit logo">
            <a:extLst>
              <a:ext uri="{FF2B5EF4-FFF2-40B4-BE49-F238E27FC236}">
                <a16:creationId xmlns:a16="http://schemas.microsoft.com/office/drawing/2014/main" id="{CE0469E5-B06B-0241-9EF9-7E67A90BC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48" y="-20298"/>
            <a:ext cx="1995211" cy="19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ge result for HSE logo">
            <a:extLst>
              <a:ext uri="{FF2B5EF4-FFF2-40B4-BE49-F238E27FC236}">
                <a16:creationId xmlns:a16="http://schemas.microsoft.com/office/drawing/2014/main" id="{7B0A176F-716A-CA4D-8A72-061C0AB8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415" y="-20298"/>
            <a:ext cx="1547934" cy="199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5286-A222-9C49-95D2-C250F7B2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27797"/>
            <a:ext cx="9603275" cy="1225957"/>
          </a:xfrm>
        </p:spPr>
        <p:txBody>
          <a:bodyPr>
            <a:noAutofit/>
          </a:bodyPr>
          <a:lstStyle/>
          <a:p>
            <a:r>
              <a:rPr lang="en-US" sz="4000" b="1" dirty="0"/>
              <a:t>Rationale behind </a:t>
            </a:r>
            <a:r>
              <a:rPr lang="nb-NO" sz="4000" b="1" dirty="0" err="1"/>
              <a:t>the</a:t>
            </a:r>
            <a:r>
              <a:rPr lang="nb-NO" sz="4000" b="1" dirty="0"/>
              <a:t> </a:t>
            </a:r>
            <a:r>
              <a:rPr lang="nb-NO" sz="4000" b="1" dirty="0" err="1"/>
              <a:t>SMARTool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D64B0-82E9-1F40-92C5-CB8729693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496" y="1853754"/>
            <a:ext cx="11158182" cy="4351338"/>
          </a:xfrm>
        </p:spPr>
        <p:txBody>
          <a:bodyPr>
            <a:noAutofit/>
          </a:bodyPr>
          <a:lstStyle/>
          <a:p>
            <a:r>
              <a:rPr lang="en-US" sz="2400" b="1" dirty="0"/>
              <a:t>Research presented in </a:t>
            </a:r>
          </a:p>
          <a:p>
            <a:pPr marL="457200" lvl="1" indent="0">
              <a:buNone/>
            </a:pPr>
            <a:r>
              <a:rPr lang="nb-NO" sz="2400" dirty="0"/>
              <a:t>Janda, Laura A. and Francis M. </a:t>
            </a:r>
            <a:r>
              <a:rPr lang="nb-NO" sz="2400" dirty="0" err="1"/>
              <a:t>Tyers</a:t>
            </a:r>
            <a:r>
              <a:rPr lang="nb-NO" sz="2400" dirty="0"/>
              <a:t>. 2018. “Less is More: </a:t>
            </a:r>
            <a:r>
              <a:rPr lang="nb-NO" sz="2400" dirty="0" err="1"/>
              <a:t>Why</a:t>
            </a:r>
            <a:r>
              <a:rPr lang="nb-NO" sz="2400" dirty="0"/>
              <a:t> All </a:t>
            </a:r>
            <a:r>
              <a:rPr lang="nb-NO" sz="2400" dirty="0" err="1"/>
              <a:t>Paradigms</a:t>
            </a:r>
            <a:r>
              <a:rPr lang="nb-NO" sz="2400" dirty="0"/>
              <a:t> </a:t>
            </a:r>
            <a:r>
              <a:rPr lang="nb-NO" sz="2400" dirty="0" err="1"/>
              <a:t>are</a:t>
            </a:r>
            <a:r>
              <a:rPr lang="nb-NO" sz="2400" dirty="0"/>
              <a:t> </a:t>
            </a:r>
            <a:r>
              <a:rPr lang="nb-NO" sz="2400" dirty="0" err="1"/>
              <a:t>Defective</a:t>
            </a:r>
            <a:r>
              <a:rPr lang="nb-NO" sz="2400" dirty="0"/>
              <a:t>, and </a:t>
            </a:r>
            <a:r>
              <a:rPr lang="nb-NO" sz="2400" dirty="0" err="1"/>
              <a:t>Why</a:t>
            </a:r>
            <a:r>
              <a:rPr lang="nb-NO" sz="2400" dirty="0"/>
              <a:t> </a:t>
            </a:r>
            <a:r>
              <a:rPr lang="nb-NO" sz="2400" dirty="0" err="1"/>
              <a:t>that</a:t>
            </a:r>
            <a:r>
              <a:rPr lang="nb-NO" sz="2400" dirty="0"/>
              <a:t> is a Good Thing”. </a:t>
            </a:r>
            <a:r>
              <a:rPr lang="nb-NO" sz="2400" i="1" dirty="0"/>
              <a:t>Corpus </a:t>
            </a:r>
            <a:r>
              <a:rPr lang="nb-NO" sz="2400" i="1" dirty="0" err="1"/>
              <a:t>Linguistics</a:t>
            </a:r>
            <a:r>
              <a:rPr lang="nb-NO" sz="2400" i="1" dirty="0"/>
              <a:t> and </a:t>
            </a:r>
            <a:r>
              <a:rPr lang="nb-NO" sz="2400" i="1" dirty="0" err="1"/>
              <a:t>Linguistic</a:t>
            </a:r>
            <a:r>
              <a:rPr lang="nb-NO" sz="2400" i="1" dirty="0"/>
              <a:t> </a:t>
            </a:r>
            <a:r>
              <a:rPr lang="nb-NO" sz="2400" i="1" dirty="0" err="1"/>
              <a:t>Theory</a:t>
            </a:r>
            <a:r>
              <a:rPr lang="nb-NO" sz="2400" dirty="0"/>
              <a:t> 14(2), 33pp. </a:t>
            </a:r>
            <a:r>
              <a:rPr lang="en-GB" sz="2400" dirty="0" err="1"/>
              <a:t>doi.org</a:t>
            </a:r>
            <a:r>
              <a:rPr lang="en-GB" sz="2400" dirty="0"/>
              <a:t>/10.1515/cllt-2018-0031.</a:t>
            </a:r>
            <a:r>
              <a:rPr lang="nb-NO" sz="2400" dirty="0"/>
              <a:t> </a:t>
            </a:r>
          </a:p>
          <a:p>
            <a:r>
              <a:rPr lang="nb-NO" sz="2400" b="1" dirty="0" err="1"/>
              <a:t>Based</a:t>
            </a:r>
            <a:r>
              <a:rPr lang="nb-NO" sz="2400" b="1" dirty="0"/>
              <a:t> </a:t>
            </a:r>
            <a:r>
              <a:rPr lang="nb-NO" sz="2400" b="1" dirty="0" err="1"/>
              <a:t>on</a:t>
            </a:r>
            <a:r>
              <a:rPr lang="nb-NO" sz="2400" b="1" dirty="0"/>
              <a:t> </a:t>
            </a:r>
          </a:p>
          <a:p>
            <a:pPr lvl="1"/>
            <a:r>
              <a:rPr lang="nb-NO" sz="2400" dirty="0" err="1"/>
              <a:t>corpus</a:t>
            </a:r>
            <a:r>
              <a:rPr lang="nb-NO" sz="2400" dirty="0"/>
              <a:t> data (</a:t>
            </a:r>
            <a:r>
              <a:rPr lang="nb-NO" sz="2400" dirty="0" err="1"/>
              <a:t>SynTagRus</a:t>
            </a:r>
            <a:r>
              <a:rPr lang="nb-NO" sz="2400" dirty="0"/>
              <a:t>)</a:t>
            </a:r>
          </a:p>
          <a:p>
            <a:pPr lvl="1"/>
            <a:r>
              <a:rPr lang="nb-NO" sz="2400" dirty="0" err="1"/>
              <a:t>computational</a:t>
            </a:r>
            <a:r>
              <a:rPr lang="nb-NO" sz="2400" dirty="0"/>
              <a:t> </a:t>
            </a:r>
            <a:r>
              <a:rPr lang="nb-NO" sz="2400" dirty="0" err="1"/>
              <a:t>experiment</a:t>
            </a:r>
            <a:r>
              <a:rPr lang="nb-NO" sz="2400" dirty="0"/>
              <a:t> </a:t>
            </a:r>
            <a:r>
              <a:rPr lang="nb-NO" sz="2400" dirty="0" err="1"/>
              <a:t>modeling</a:t>
            </a:r>
            <a:r>
              <a:rPr lang="nb-NO" sz="2400" dirty="0"/>
              <a:t> </a:t>
            </a:r>
            <a:r>
              <a:rPr lang="nb-NO" sz="2400" dirty="0" err="1"/>
              <a:t>learning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Russian </a:t>
            </a:r>
            <a:r>
              <a:rPr lang="nb-NO" sz="2400" dirty="0" err="1"/>
              <a:t>wordforms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849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F9188F-827D-E147-A955-357AB0483B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967" y="520662"/>
            <a:ext cx="6611938" cy="2392363"/>
          </a:xfrm>
        </p:spPr>
        <p:txBody>
          <a:bodyPr>
            <a:normAutofit/>
          </a:bodyPr>
          <a:lstStyle/>
          <a:p>
            <a:r>
              <a:rPr lang="en-US" sz="4000" dirty="0"/>
              <a:t>Why our language textbooks are like </a:t>
            </a:r>
            <a:r>
              <a:rPr lang="en-US" sz="4000" b="1" dirty="0"/>
              <a:t>overstuffed suitcases</a:t>
            </a:r>
            <a:r>
              <a:rPr lang="en-GB" sz="4000" b="1" dirty="0"/>
              <a:t> </a:t>
            </a:r>
            <a:endParaRPr lang="en-US" sz="40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9F765-0770-7049-960A-E1D8BE8800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1" y="3521122"/>
            <a:ext cx="11982733" cy="259307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Only </a:t>
            </a:r>
            <a:r>
              <a:rPr lang="en-US" sz="3200" b="1" dirty="0"/>
              <a:t>3 or fewer forms </a:t>
            </a:r>
            <a:r>
              <a:rPr lang="en-US" sz="3200" dirty="0"/>
              <a:t>constitute </a:t>
            </a:r>
            <a:r>
              <a:rPr lang="en-US" sz="3200" b="1" dirty="0"/>
              <a:t>most of the frequency </a:t>
            </a:r>
            <a:r>
              <a:rPr lang="en-US" sz="3200" dirty="0"/>
              <a:t>of a typical lexeme; </a:t>
            </a:r>
            <a:r>
              <a:rPr lang="en-US" sz="3200" b="1" dirty="0"/>
              <a:t>all other forms </a:t>
            </a:r>
            <a:r>
              <a:rPr lang="en-US" sz="3200" dirty="0"/>
              <a:t>are </a:t>
            </a:r>
            <a:r>
              <a:rPr lang="en-US" sz="3200" b="1" dirty="0"/>
              <a:t>rare or unattested</a:t>
            </a:r>
          </a:p>
          <a:p>
            <a:r>
              <a:rPr lang="en-US" sz="3200" dirty="0"/>
              <a:t>In our learning experiment, a computational model </a:t>
            </a:r>
            <a:r>
              <a:rPr lang="en-US" sz="3200" b="1" dirty="0"/>
              <a:t>trained only on the single most frequent form </a:t>
            </a:r>
            <a:r>
              <a:rPr lang="en-US" sz="3200" dirty="0"/>
              <a:t>of each lexeme </a:t>
            </a:r>
            <a:r>
              <a:rPr lang="en-US" sz="3200" b="1" dirty="0"/>
              <a:t>consistently performed better</a:t>
            </a:r>
            <a:r>
              <a:rPr lang="en-US" sz="3200" dirty="0"/>
              <a:t> than a model trained on all forms of each lexeme</a:t>
            </a:r>
          </a:p>
          <a:p>
            <a:endParaRPr lang="en-US" dirty="0"/>
          </a:p>
        </p:txBody>
      </p:sp>
      <p:pic>
        <p:nvPicPr>
          <p:cNvPr id="6" name="Picture 4" descr="mage result for overpacked suitcase">
            <a:extLst>
              <a:ext uri="{FF2B5EF4-FFF2-40B4-BE49-F238E27FC236}">
                <a16:creationId xmlns:a16="http://schemas.microsoft.com/office/drawing/2014/main" id="{FD231A58-FB43-7447-8A3B-A1DB94A1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78" b="981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98" y="-206206"/>
            <a:ext cx="5125435" cy="384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8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2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1966913" y="750627"/>
            <a:ext cx="4322763" cy="2867286"/>
          </a:xfrm>
          <a:prstGeom prst="wedgeRoundRectCallout">
            <a:avLst>
              <a:gd name="adj1" fmla="val 67222"/>
              <a:gd name="adj2" fmla="val 26745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b="1" dirty="0"/>
              <a:t>The model that gets the most input should be the most successful, right?</a:t>
            </a:r>
          </a:p>
        </p:txBody>
      </p:sp>
    </p:spTree>
    <p:extLst>
      <p:ext uri="{BB962C8B-B14F-4D97-AF65-F5344CB8AC3E}">
        <p14:creationId xmlns:p14="http://schemas.microsoft.com/office/powerpoint/2010/main" val="1623963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xcesss Bagg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1585913"/>
            <a:ext cx="26924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8338207" y="0"/>
            <a:ext cx="2751195" cy="994979"/>
          </a:xfrm>
          <a:prstGeom prst="wedgeRoundRectCallout">
            <a:avLst>
              <a:gd name="adj1" fmla="val 34113"/>
              <a:gd name="adj2" fmla="val 130805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b="1" dirty="0"/>
              <a:t>Maybe not</a:t>
            </a:r>
            <a:r>
              <a:rPr lang="mr-IN" sz="3600" b="1" dirty="0"/>
              <a:t>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8309441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527</Words>
  <Application>Microsoft Macintosh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Mangal</vt:lpstr>
      <vt:lpstr>Gallery</vt:lpstr>
      <vt:lpstr>Strategic learning of Russian through cooperation</vt:lpstr>
      <vt:lpstr>PowerPoint Presentation</vt:lpstr>
      <vt:lpstr>TWIRLL:  Targeting Wordforms in Russian Language Learning</vt:lpstr>
      <vt:lpstr>  Previous joint projects of  UiT and hse</vt:lpstr>
      <vt:lpstr>Rationale behind the SMARTool</vt:lpstr>
      <vt:lpstr>Why our language textbooks are like overstuffed suitcases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SMARTool:  an internet resource</vt:lpstr>
      <vt:lpstr> The SMARTool Teams</vt:lpstr>
      <vt:lpstr>SMARTool Tasks  and progress thus far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мы возьми и начни его строить:  The Russian Constructicon </dc:title>
  <dc:creator>Microsoft Office User</dc:creator>
  <cp:lastModifiedBy>Laura A Janda</cp:lastModifiedBy>
  <cp:revision>60</cp:revision>
  <dcterms:created xsi:type="dcterms:W3CDTF">2017-09-28T17:35:26Z</dcterms:created>
  <dcterms:modified xsi:type="dcterms:W3CDTF">2018-09-28T06:19:51Z</dcterms:modified>
</cp:coreProperties>
</file>